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B1E86-A3DC-4BB4-AC8B-2B6E891A7AFD}">
  <a:tblStyle styleId="{1DAB1E86-A3DC-4BB4-AC8B-2B6E891A7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3502792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43502792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e435027922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e435027922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1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967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497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85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8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3250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4981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52209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497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169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 dirty="0"/>
              <a:t>C++</a:t>
            </a:r>
            <a:endParaRPr sz="6500"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61EC16C-9120-4A0A-B372-81CD2F57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835" y="771346"/>
            <a:ext cx="8056330" cy="4372154"/>
          </a:xfrm>
        </p:spPr>
        <p:txBody>
          <a:bodyPr/>
          <a:lstStyle/>
          <a:p>
            <a:pPr marL="584200" lvl="1" indent="0">
              <a:buNone/>
            </a:pPr>
            <a:endParaRPr lang="pt-BR" sz="2000" dirty="0"/>
          </a:p>
          <a:p>
            <a:r>
              <a:rPr lang="pt-BR" sz="2000" b="1" dirty="0"/>
              <a:t>Programação Procedural: Fundamentos Tradicionais</a:t>
            </a:r>
            <a:endParaRPr lang="pt-BR" sz="2000" dirty="0"/>
          </a:p>
          <a:p>
            <a:pPr marL="584200" lvl="1" indent="0">
              <a:buNone/>
            </a:pPr>
            <a:r>
              <a:rPr lang="pt-BR" sz="2000" dirty="0"/>
              <a:t>Raízes no C, enfatizando funções, estruturas de controle e modularidade.</a:t>
            </a:r>
          </a:p>
          <a:p>
            <a:pPr marL="584200" lvl="1" indent="0">
              <a:buNone/>
            </a:pPr>
            <a:endParaRPr lang="pt-BR" sz="2000" dirty="0"/>
          </a:p>
          <a:p>
            <a:r>
              <a:rPr lang="pt-BR" sz="2000" b="1" dirty="0"/>
              <a:t>Programação Orientada a Objetos: Abstração e Reutilização de Código</a:t>
            </a:r>
            <a:endParaRPr lang="pt-BR" sz="2000" dirty="0"/>
          </a:p>
          <a:p>
            <a:pPr marL="584200" lvl="1" indent="0">
              <a:buNone/>
            </a:pPr>
            <a:r>
              <a:rPr lang="pt-BR" sz="2000" dirty="0"/>
              <a:t>Expansão do paradigma orientado a objetos, com classes, objetos e herança.</a:t>
            </a:r>
          </a:p>
          <a:p>
            <a:pPr marL="584200" lvl="1" indent="0">
              <a:buNone/>
            </a:pPr>
            <a:endParaRPr lang="pt-BR" sz="2000" dirty="0"/>
          </a:p>
          <a:p>
            <a:r>
              <a:rPr lang="pt-BR" sz="2000" b="1" dirty="0"/>
              <a:t>Programação Genérica: Flexibilidade com Tipos Parametrizados</a:t>
            </a:r>
            <a:endParaRPr lang="pt-BR" sz="2000" dirty="0"/>
          </a:p>
          <a:p>
            <a:pPr marL="584200" lvl="1" indent="0">
              <a:buNone/>
            </a:pPr>
            <a:r>
              <a:rPr lang="pt-BR" sz="2000" dirty="0"/>
              <a:t>Introdução dos </a:t>
            </a:r>
            <a:r>
              <a:rPr lang="pt-BR" sz="2000" dirty="0" err="1"/>
              <a:t>templates</a:t>
            </a:r>
            <a:r>
              <a:rPr lang="pt-BR" sz="2000" dirty="0"/>
              <a:t> para programação genérica, permitindo reusabilidade sem depender de tipos específicos.</a:t>
            </a:r>
          </a:p>
          <a:p>
            <a:endParaRPr lang="pt-BR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647EA7-6989-4FC9-B6AE-29AB5E93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627" y="161154"/>
            <a:ext cx="2470746" cy="527959"/>
          </a:xfrm>
        </p:spPr>
        <p:txBody>
          <a:bodyPr/>
          <a:lstStyle/>
          <a:p>
            <a:r>
              <a:rPr lang="pt-BR" b="0" dirty="0">
                <a:latin typeface="Aharoni" panose="02010803020104030203" pitchFamily="2" charset="-79"/>
                <a:cs typeface="Aharoni" panose="02010803020104030203" pitchFamily="2" charset="-79"/>
              </a:rPr>
              <a:t>Paradigmas</a:t>
            </a:r>
            <a:br>
              <a:rPr lang="pt-BR" b="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95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CAA83F-4983-41C4-960B-3BE3924DB40A}"/>
              </a:ext>
            </a:extLst>
          </p:cNvPr>
          <p:cNvSpPr/>
          <p:nvPr/>
        </p:nvSpPr>
        <p:spPr>
          <a:xfrm>
            <a:off x="623126" y="1015088"/>
            <a:ext cx="7560578" cy="4031873"/>
          </a:xfrm>
          <a:prstGeom prst="rect">
            <a:avLst/>
          </a:prstGeom>
          <a:solidFill>
            <a:srgbClr val="33333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#include </a:t>
            </a:r>
            <a:r>
              <a:rPr lang="pt-BR" sz="1600" dirty="0">
                <a:solidFill>
                  <a:srgbClr val="00B050"/>
                </a:solidFill>
              </a:rPr>
              <a:t>&lt;iostream&gt;</a:t>
            </a:r>
          </a:p>
          <a:p>
            <a:r>
              <a:rPr lang="pt-BR" sz="1600" dirty="0">
                <a:solidFill>
                  <a:srgbClr val="FF0000"/>
                </a:solidFill>
              </a:rPr>
              <a:t>int main()</a:t>
            </a:r>
            <a:r>
              <a:rPr lang="pt-BR" sz="1600" dirty="0">
                <a:solidFill>
                  <a:schemeClr val="bg1"/>
                </a:solidFill>
              </a:rPr>
              <a:t>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>
                <a:solidFill>
                  <a:srgbClr val="92D050"/>
                </a:solidFill>
              </a:rPr>
              <a:t>// Declaração de variáveis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>
                <a:solidFill>
                  <a:srgbClr val="FF0000"/>
                </a:solidFill>
              </a:rPr>
              <a:t>double</a:t>
            </a:r>
            <a:r>
              <a:rPr lang="pt-BR" sz="1600" dirty="0">
                <a:solidFill>
                  <a:schemeClr val="bg1"/>
                </a:solidFill>
              </a:rPr>
              <a:t> numero1, numero2, soma;</a:t>
            </a:r>
          </a:p>
          <a:p>
            <a:r>
              <a:rPr lang="pt-BR" sz="1600" dirty="0">
                <a:solidFill>
                  <a:srgbClr val="92D050"/>
                </a:solidFill>
              </a:rPr>
              <a:t>    // Solicitar input do usuário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std::cout &lt;&lt; </a:t>
            </a:r>
            <a:r>
              <a:rPr lang="pt-BR" sz="1600" dirty="0">
                <a:solidFill>
                  <a:srgbClr val="00B050"/>
                </a:solidFill>
              </a:rPr>
              <a:t>"Digite o primeiro número: ";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std::cin &gt;&gt; numero1;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std::cout &lt;&lt; </a:t>
            </a:r>
            <a:r>
              <a:rPr lang="pt-BR" sz="1600" dirty="0">
                <a:solidFill>
                  <a:srgbClr val="00B050"/>
                </a:solidFill>
              </a:rPr>
              <a:t>"Digite o segundo número: ";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std::cin &gt;&gt; numero2;</a:t>
            </a:r>
          </a:p>
          <a:p>
            <a:r>
              <a:rPr lang="pt-BR" sz="1600" dirty="0">
                <a:solidFill>
                  <a:srgbClr val="92D050"/>
                </a:solidFill>
              </a:rPr>
              <a:t>    // Realizar a soma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soma = numero1 + numero2;</a:t>
            </a:r>
          </a:p>
          <a:p>
            <a:r>
              <a:rPr lang="pt-BR" sz="1600" dirty="0">
                <a:solidFill>
                  <a:srgbClr val="92D050"/>
                </a:solidFill>
              </a:rPr>
              <a:t>    // Exibir o resultado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std::cout &lt;&lt; </a:t>
            </a:r>
            <a:r>
              <a:rPr lang="pt-BR" sz="1600" dirty="0">
                <a:solidFill>
                  <a:srgbClr val="00B050"/>
                </a:solidFill>
              </a:rPr>
              <a:t>"A soma de " </a:t>
            </a:r>
            <a:r>
              <a:rPr lang="pt-BR" sz="1600" dirty="0">
                <a:solidFill>
                  <a:schemeClr val="bg1"/>
                </a:solidFill>
              </a:rPr>
              <a:t>&lt;&lt; numero1 &lt;&lt; </a:t>
            </a:r>
            <a:r>
              <a:rPr lang="pt-BR" sz="1600" dirty="0">
                <a:solidFill>
                  <a:srgbClr val="00B050"/>
                </a:solidFill>
              </a:rPr>
              <a:t>" e " </a:t>
            </a:r>
            <a:r>
              <a:rPr lang="pt-BR" sz="1600" dirty="0">
                <a:solidFill>
                  <a:schemeClr val="bg1"/>
                </a:solidFill>
              </a:rPr>
              <a:t>&lt;&lt; numero2 &lt;&lt; </a:t>
            </a:r>
            <a:r>
              <a:rPr lang="pt-BR" sz="1600" dirty="0">
                <a:solidFill>
                  <a:srgbClr val="00B050"/>
                </a:solidFill>
              </a:rPr>
              <a:t>" é: " </a:t>
            </a:r>
            <a:r>
              <a:rPr lang="pt-BR" sz="1600" dirty="0">
                <a:solidFill>
                  <a:schemeClr val="bg1"/>
                </a:solidFill>
              </a:rPr>
              <a:t>&lt;&lt; soma &lt;&lt; std::</a:t>
            </a:r>
            <a:r>
              <a:rPr lang="pt-BR" sz="1600" dirty="0" err="1">
                <a:solidFill>
                  <a:schemeClr val="bg1"/>
                </a:solidFill>
              </a:rPr>
              <a:t>endl</a:t>
            </a:r>
            <a:r>
              <a:rPr lang="pt-BR" sz="1600" dirty="0">
                <a:solidFill>
                  <a:schemeClr val="bg1"/>
                </a:solidFill>
              </a:rPr>
              <a:t>;</a:t>
            </a:r>
          </a:p>
          <a:p>
            <a:r>
              <a:rPr lang="pt-BR" sz="1600" dirty="0">
                <a:solidFill>
                  <a:schemeClr val="bg2"/>
                </a:solidFill>
              </a:rPr>
              <a:t>    return 0;</a:t>
            </a:r>
          </a:p>
          <a:p>
            <a:r>
              <a:rPr lang="pt-BR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0570-983F-4EE9-93B5-FBA011E9FBCA}"/>
              </a:ext>
            </a:extLst>
          </p:cNvPr>
          <p:cNvSpPr txBox="1"/>
          <p:nvPr/>
        </p:nvSpPr>
        <p:spPr>
          <a:xfrm>
            <a:off x="2745218" y="0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 de 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A8E966-4228-4CE7-B75D-9D52167E8DA5}"/>
              </a:ext>
            </a:extLst>
          </p:cNvPr>
          <p:cNvSpPr txBox="1"/>
          <p:nvPr/>
        </p:nvSpPr>
        <p:spPr>
          <a:xfrm>
            <a:off x="623126" y="503511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Calculadora de somas: </a:t>
            </a:r>
          </a:p>
        </p:txBody>
      </p:sp>
    </p:spTree>
    <p:extLst>
      <p:ext uri="{BB962C8B-B14F-4D97-AF65-F5344CB8AC3E}">
        <p14:creationId xmlns:p14="http://schemas.microsoft.com/office/powerpoint/2010/main" val="68792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C088E-1FE6-43A2-8DEB-812A6D08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65" y="-13106"/>
            <a:ext cx="8888135" cy="551853"/>
          </a:xfrm>
        </p:spPr>
        <p:txBody>
          <a:bodyPr/>
          <a:lstStyle/>
          <a:p>
            <a:r>
              <a:rPr lang="pt-BR" sz="2500" b="0" dirty="0">
                <a:latin typeface="Aharoni" panose="02010803020104030203" pitchFamily="2" charset="-79"/>
                <a:cs typeface="Aharoni" panose="02010803020104030203" pitchFamily="2" charset="-79"/>
              </a:rPr>
              <a:t>Softwares desenvolvidos em C++</a:t>
            </a:r>
            <a:endParaRPr lang="pt-BR" sz="2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A91D08-1A52-4CF6-BF0C-632DAFFA2F54}"/>
              </a:ext>
            </a:extLst>
          </p:cNvPr>
          <p:cNvSpPr/>
          <p:nvPr/>
        </p:nvSpPr>
        <p:spPr>
          <a:xfrm>
            <a:off x="410331" y="70178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Sistemas Operacionais:</a:t>
            </a:r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accent1"/>
                </a:solidFill>
              </a:rPr>
              <a:t>Partes substanciais do sistema operacional Unix/Linux.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Microsoft Windows (algumas partes do sistema são escritas em C++).</a:t>
            </a:r>
          </a:p>
          <a:p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Navegadores Web: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Mozilla Firefox.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7B1C8B-A0AD-4AD9-A715-227938A4432C}"/>
              </a:ext>
            </a:extLst>
          </p:cNvPr>
          <p:cNvSpPr/>
          <p:nvPr/>
        </p:nvSpPr>
        <p:spPr>
          <a:xfrm>
            <a:off x="5121479" y="701787"/>
            <a:ext cx="3758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Sistemas de Banco de Dados:</a:t>
            </a:r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accent1"/>
                </a:solidFill>
              </a:rPr>
              <a:t>MySQL.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Aplicações Gráficas:</a:t>
            </a:r>
          </a:p>
          <a:p>
            <a:endParaRPr lang="pt-BR" sz="1800" dirty="0">
              <a:solidFill>
                <a:schemeClr val="accent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8FFFAF-687E-4FC0-9706-78510B21775B}"/>
              </a:ext>
            </a:extLst>
          </p:cNvPr>
          <p:cNvSpPr/>
          <p:nvPr/>
        </p:nvSpPr>
        <p:spPr>
          <a:xfrm>
            <a:off x="410331" y="3173151"/>
            <a:ext cx="3556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Softwares e programas</a:t>
            </a:r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accent1"/>
                </a:solidFill>
              </a:rPr>
              <a:t>Compiladores como GCC (GNU Compiler Collection).</a:t>
            </a:r>
          </a:p>
          <a:p>
            <a:r>
              <a:rPr lang="pt-BR" sz="1800" dirty="0" err="1">
                <a:solidFill>
                  <a:schemeClr val="accent1"/>
                </a:solidFill>
              </a:rPr>
              <a:t>IDEs</a:t>
            </a:r>
            <a:r>
              <a:rPr lang="pt-BR" sz="1800" dirty="0">
                <a:solidFill>
                  <a:schemeClr val="accent1"/>
                </a:solidFill>
              </a:rPr>
              <a:t> como Microsoft Visual Studio.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98A9739-9656-4E98-98F8-F67AD5428066}"/>
              </a:ext>
            </a:extLst>
          </p:cNvPr>
          <p:cNvSpPr/>
          <p:nvPr/>
        </p:nvSpPr>
        <p:spPr>
          <a:xfrm>
            <a:off x="5121479" y="2357543"/>
            <a:ext cx="3468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Aplicações de Entretenimento:</a:t>
            </a:r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accent1"/>
                </a:solidFill>
              </a:rPr>
              <a:t>Spotify (parte da aplicação é escrita em C++).</a:t>
            </a:r>
          </a:p>
        </p:txBody>
      </p:sp>
    </p:spTree>
    <p:extLst>
      <p:ext uri="{BB962C8B-B14F-4D97-AF65-F5344CB8AC3E}">
        <p14:creationId xmlns:p14="http://schemas.microsoft.com/office/powerpoint/2010/main" val="237898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7179-7FD9-9407-ABA3-52EE7F29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91408"/>
            <a:ext cx="6588000" cy="669000"/>
          </a:xfrm>
        </p:spPr>
        <p:txBody>
          <a:bodyPr/>
          <a:lstStyle/>
          <a:p>
            <a:r>
              <a:rPr lang="pt-BR" dirty="0"/>
              <a:t>O futuro do C++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E9BACF-F254-4345-DDC1-A3169916513E}"/>
              </a:ext>
            </a:extLst>
          </p:cNvPr>
          <p:cNvSpPr txBox="1"/>
          <p:nvPr/>
        </p:nvSpPr>
        <p:spPr>
          <a:xfrm>
            <a:off x="569843" y="760408"/>
            <a:ext cx="76862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Desenvolvimento contínuo da linguagem;</a:t>
            </a:r>
          </a:p>
          <a:p>
            <a:endParaRPr lang="pt-BR" sz="1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Padrões de Projeto Modernos: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Adoção de padrões modernos para promover eficiência e segurança no desenvolvimento;</a:t>
            </a:r>
          </a:p>
          <a:p>
            <a:endParaRPr lang="pt-BR" sz="1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Sistemas Embarcados: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Crescente utilização do C++ em sistemas embarcados, impulsionado pela complexidade crescente desses dispositivos.</a:t>
            </a:r>
          </a:p>
          <a:p>
            <a:r>
              <a:rPr lang="pt-BR" sz="1800" dirty="0">
                <a:solidFill>
                  <a:schemeClr val="accent1"/>
                </a:solidFill>
              </a:rPr>
              <a:t>Integração com Tecnologias Modernas;</a:t>
            </a:r>
          </a:p>
          <a:p>
            <a:endParaRPr lang="pt-BR" sz="1800" dirty="0">
              <a:solidFill>
                <a:schemeClr val="accent1"/>
              </a:solidFill>
            </a:endParaRPr>
          </a:p>
          <a:p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Crescente integração com tecnologias como </a:t>
            </a:r>
            <a:r>
              <a:rPr lang="pt-BR" sz="1800" dirty="0" err="1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machine</a:t>
            </a:r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800" dirty="0" err="1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learning</a:t>
            </a:r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 </a:t>
            </a:r>
            <a:r>
              <a:rPr lang="pt-BR" sz="1800" dirty="0" err="1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endParaRPr lang="pt-BR" sz="1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Desempenho e Otimizações.</a:t>
            </a:r>
          </a:p>
        </p:txBody>
      </p:sp>
    </p:spTree>
    <p:extLst>
      <p:ext uri="{BB962C8B-B14F-4D97-AF65-F5344CB8AC3E}">
        <p14:creationId xmlns:p14="http://schemas.microsoft.com/office/powerpoint/2010/main" val="6498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" y="1203401"/>
            <a:ext cx="9144000" cy="292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C++, uma extensão do linguagem de programação C, nasceu da mente brilhante de </a:t>
            </a:r>
            <a:r>
              <a:rPr lang="pt-BR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Bjarne</a:t>
            </a:r>
            <a:r>
              <a:rPr lang="pt-BR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Stroustrup</a:t>
            </a:r>
            <a:r>
              <a:rPr lang="pt-BR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nos laboratórios Bell da AT&amp;T em 1979. </a:t>
            </a:r>
          </a:p>
          <a:p>
            <a:pPr lvl="0"/>
            <a:endParaRPr lang="pt-BR"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/>
            <a:endParaRPr lang="pt-BR"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/>
            <a:r>
              <a:rPr lang="pt-BR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necessidade de recursos adicionais para lidar com sistemas mais complexos motivou o desenvolvimento dessa linguagem de programação de alto nível.</a:t>
            </a:r>
          </a:p>
          <a:p>
            <a:pPr lvl="0"/>
            <a:endParaRPr lang="pt-BR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3DB820-7E44-F318-DF01-0F425303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116" y="3491175"/>
            <a:ext cx="834895" cy="83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325948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Utilização 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FC3943-82B3-4ABB-BE63-1FE29F9B56D8}"/>
              </a:ext>
            </a:extLst>
          </p:cNvPr>
          <p:cNvSpPr txBox="1"/>
          <p:nvPr/>
        </p:nvSpPr>
        <p:spPr>
          <a:xfrm>
            <a:off x="0" y="1045106"/>
            <a:ext cx="9143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C++ é amplamente reconhecido por sua versatilidade e eficiência, tornando-se uma escolha proeminente em diversas aplicações.</a:t>
            </a:r>
          </a:p>
          <a:p>
            <a:endParaRPr lang="pt-B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Seu suporte a paradigmas de programação como procedimental, orientado a objetos e genérico o torna adaptável a uma variedade de cenários.</a:t>
            </a:r>
            <a:b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BDA507-2BC3-47CE-B6D4-36FECC33D4C0}"/>
              </a:ext>
            </a:extLst>
          </p:cNvPr>
          <p:cNvSpPr txBox="1"/>
          <p:nvPr/>
        </p:nvSpPr>
        <p:spPr>
          <a:xfrm>
            <a:off x="86139" y="285655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Exemplos de utilização: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54DD61-2098-4A41-B3DD-AE7B98FE1D68}"/>
              </a:ext>
            </a:extLst>
          </p:cNvPr>
          <p:cNvSpPr txBox="1"/>
          <p:nvPr/>
        </p:nvSpPr>
        <p:spPr>
          <a:xfrm>
            <a:off x="0" y="3353528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Desenvolvimento de Software de Alto Desempenho;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9B1327-D39F-4784-B3C6-01C37DEEF41C}"/>
              </a:ext>
            </a:extLst>
          </p:cNvPr>
          <p:cNvSpPr txBox="1"/>
          <p:nvPr/>
        </p:nvSpPr>
        <p:spPr>
          <a:xfrm>
            <a:off x="0" y="3810763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Programação Embarcada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Desenvolvimento de </a:t>
            </a:r>
            <a:r>
              <a:rPr lang="pt-BR" sz="1800" b="1" dirty="0" err="1">
                <a:solidFill>
                  <a:schemeClr val="bg1"/>
                </a:solidFill>
              </a:rPr>
              <a:t>IAs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Recur</a:t>
            </a:r>
            <a:r>
              <a:rPr lang="pt-BR" dirty="0" err="1"/>
              <a:t>sos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E532CA-49F8-473F-9F82-BC1C9C1A3457}"/>
              </a:ext>
            </a:extLst>
          </p:cNvPr>
          <p:cNvSpPr txBox="1"/>
          <p:nvPr/>
        </p:nvSpPr>
        <p:spPr>
          <a:xfrm>
            <a:off x="720000" y="896183"/>
            <a:ext cx="7078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Programação Orientada a Objetos (POO):</a:t>
            </a:r>
            <a:endParaRPr lang="pt-BR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pt-BR" sz="1800" dirty="0">
                <a:solidFill>
                  <a:schemeClr val="bg1"/>
                </a:solidFill>
              </a:rPr>
              <a:t>     Classes e objetos para modularidade e reusabilidade.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Templates e Programação Genérica:</a:t>
            </a:r>
            <a:endParaRPr lang="pt-BR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pt-BR" sz="1800" dirty="0">
                <a:solidFill>
                  <a:schemeClr val="bg1"/>
                </a:solidFill>
              </a:rPr>
              <a:t>     Criação de código genérico para algoritmos versáteis.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Manipulação Eficiente de Memória:</a:t>
            </a:r>
            <a:endParaRPr lang="pt-BR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pt-BR" sz="1800" dirty="0">
                <a:solidFill>
                  <a:schemeClr val="bg1"/>
                </a:solidFill>
              </a:rPr>
              <a:t>      Controle preciso de alocação e desalocação de memória.</a:t>
            </a:r>
          </a:p>
          <a:p>
            <a:pPr lvl="1">
              <a:buClr>
                <a:schemeClr val="bg1"/>
              </a:buClr>
            </a:pPr>
            <a:endParaRPr lang="pt-BR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Manipulação de Strings e Estruturas de Dados:</a:t>
            </a:r>
            <a:endParaRPr lang="pt-BR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pt-BR" sz="1800" dirty="0">
                <a:solidFill>
                  <a:schemeClr val="bg1"/>
                </a:solidFill>
              </a:rPr>
              <a:t>     Suporte robusto para strings e variedade de estruturas</a:t>
            </a:r>
            <a:r>
              <a:rPr lang="pt-BR" sz="1800" dirty="0"/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631499" y="136475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latin typeface="Aharoni" panose="02010803020104030203" pitchFamily="2" charset="-79"/>
                <a:cs typeface="Aharoni" panose="02010803020104030203" pitchFamily="2" charset="-79"/>
              </a:rPr>
              <a:t>Criação da variáveis</a:t>
            </a:r>
            <a:br>
              <a:rPr lang="pt-BR" b="0" dirty="0"/>
            </a:b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30950D-B080-4ED2-8BC7-4F7559E2F9B4}"/>
              </a:ext>
            </a:extLst>
          </p:cNvPr>
          <p:cNvSpPr txBox="1"/>
          <p:nvPr/>
        </p:nvSpPr>
        <p:spPr>
          <a:xfrm>
            <a:off x="631499" y="1115868"/>
            <a:ext cx="6729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Em C++ uma variável é uma posição de memória que recebeu um nome. Variáveis podem armazenar todos os tipos de dados: strings, números, estruturas, etc.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Todas as variáveis possuem uma característica em comum: um tipo de dados associado.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Isso significa que, além de escolhermos um nome apropriado para a variável, devemos também dizer ao compilador que tipo de informação deseja-se armazenar.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6"/>
          <p:cNvSpPr txBox="1">
            <a:spLocks noGrp="1"/>
          </p:cNvSpPr>
          <p:nvPr>
            <p:ph type="title"/>
          </p:nvPr>
        </p:nvSpPr>
        <p:spPr>
          <a:xfrm>
            <a:off x="720000" y="93894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Estruturas de repetição</a:t>
            </a:r>
            <a:br>
              <a:rPr lang="pt-BR" dirty="0"/>
            </a:b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8F72C0-74EE-48FA-A880-70A1F8D0D783}"/>
              </a:ext>
            </a:extLst>
          </p:cNvPr>
          <p:cNvSpPr/>
          <p:nvPr/>
        </p:nvSpPr>
        <p:spPr>
          <a:xfrm>
            <a:off x="720000" y="76289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For():</a:t>
            </a:r>
          </a:p>
          <a:p>
            <a:r>
              <a:rPr lang="pt-BR" sz="1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Ideal para iterações com contagem definida. Sintaxe concisa e versátil.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for (início; condição; incremento/decremento)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// Bloco de código a ser repetido</a:t>
            </a:r>
          </a:p>
          <a:p>
            <a:r>
              <a:rPr lang="pt-BR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3D3DE-C460-4398-94F7-53896433BA48}"/>
              </a:ext>
            </a:extLst>
          </p:cNvPr>
          <p:cNvSpPr txBox="1"/>
          <p:nvPr/>
        </p:nvSpPr>
        <p:spPr>
          <a:xfrm>
            <a:off x="4114800" y="21140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45BE96-EAE7-4327-9F2C-A601DF4C1E27}"/>
              </a:ext>
            </a:extLst>
          </p:cNvPr>
          <p:cNvSpPr txBox="1"/>
          <p:nvPr/>
        </p:nvSpPr>
        <p:spPr>
          <a:xfrm>
            <a:off x="5292000" y="810849"/>
            <a:ext cx="3330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r>
              <a:rPr lang="pt-BR" sz="1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(): </a:t>
            </a:r>
          </a:p>
          <a:p>
            <a:r>
              <a:rPr lang="pt-BR" sz="1600" dirty="0">
                <a:solidFill>
                  <a:schemeClr val="bg1"/>
                </a:solidFill>
              </a:rPr>
              <a:t>Executa um bloco de código enquanto uma condição é verdadeira. Ótimo para iterações com contagem desconhecida.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while</a:t>
            </a:r>
            <a:r>
              <a:rPr lang="pt-BR" sz="1600" dirty="0">
                <a:solidFill>
                  <a:schemeClr val="bg1"/>
                </a:solidFill>
              </a:rPr>
              <a:t> (condição)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// Bloco de código a ser repetido</a:t>
            </a:r>
          </a:p>
          <a:p>
            <a:r>
              <a:rPr lang="pt-BR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E566A9-27EB-4E36-BDED-51BAC1B91D56}"/>
              </a:ext>
            </a:extLst>
          </p:cNvPr>
          <p:cNvSpPr/>
          <p:nvPr/>
        </p:nvSpPr>
        <p:spPr>
          <a:xfrm>
            <a:off x="720000" y="2872952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Do...</a:t>
            </a:r>
            <a:r>
              <a:rPr lang="pt-BR" sz="1600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r>
              <a:rPr lang="pt-BR" sz="1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</a:rPr>
              <a:t> Garante a execução do bloco pelo menos uma vez, independentemente da condição. Útil quando é necessário um loop mínimo.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do {</a:t>
            </a:r>
          </a:p>
          <a:p>
            <a:r>
              <a:rPr lang="pt-BR" sz="1600" dirty="0">
                <a:solidFill>
                  <a:schemeClr val="bg1"/>
                </a:solidFill>
              </a:rPr>
              <a:t>    // Bloco de código a ser repetido</a:t>
            </a:r>
          </a:p>
          <a:p>
            <a:r>
              <a:rPr lang="pt-BR" sz="1600" dirty="0">
                <a:solidFill>
                  <a:schemeClr val="bg1"/>
                </a:solidFill>
              </a:rPr>
              <a:t>} </a:t>
            </a:r>
            <a:r>
              <a:rPr lang="pt-BR" sz="1600" dirty="0" err="1">
                <a:solidFill>
                  <a:schemeClr val="bg1"/>
                </a:solidFill>
              </a:rPr>
              <a:t>while</a:t>
            </a:r>
            <a:r>
              <a:rPr lang="pt-BR" sz="1600" dirty="0">
                <a:solidFill>
                  <a:schemeClr val="bg1"/>
                </a:solidFill>
              </a:rPr>
              <a:t> (condição);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4A08-EAE0-4F06-92A7-3C8C9EB1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condição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8599B0-D9EC-4517-B4B8-7C0522D24C3B}"/>
              </a:ext>
            </a:extLst>
          </p:cNvPr>
          <p:cNvSpPr/>
          <p:nvPr/>
        </p:nvSpPr>
        <p:spPr>
          <a:xfrm>
            <a:off x="720000" y="1397771"/>
            <a:ext cx="3373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pt-BR" sz="1800" dirty="0">
                <a:solidFill>
                  <a:schemeClr val="bg1"/>
                </a:solidFill>
              </a:rPr>
              <a:t>Executa um bloco de código se uma condição for verdadeira.</a:t>
            </a:r>
          </a:p>
          <a:p>
            <a:r>
              <a:rPr lang="pt-BR" sz="1800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Else</a:t>
            </a:r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pt-BR" sz="1800" dirty="0">
                <a:solidFill>
                  <a:schemeClr val="bg1"/>
                </a:solidFill>
              </a:rPr>
              <a:t> Fornece uma alternativa caso a condição não seja atendida.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 err="1">
                <a:solidFill>
                  <a:schemeClr val="bg1"/>
                </a:solidFill>
              </a:rPr>
              <a:t>if</a:t>
            </a:r>
            <a:r>
              <a:rPr lang="pt-BR" sz="1800" dirty="0">
                <a:solidFill>
                  <a:schemeClr val="bg1"/>
                </a:solidFill>
              </a:rPr>
              <a:t> (</a:t>
            </a:r>
            <a:r>
              <a:rPr lang="pt-BR" sz="1800" dirty="0" err="1">
                <a:solidFill>
                  <a:schemeClr val="bg1"/>
                </a:solidFill>
              </a:rPr>
              <a:t>condicao</a:t>
            </a:r>
            <a:r>
              <a:rPr lang="pt-BR" sz="1800" dirty="0">
                <a:solidFill>
                  <a:schemeClr val="bg1"/>
                </a:solidFill>
              </a:rPr>
              <a:t>) {</a:t>
            </a:r>
          </a:p>
          <a:p>
            <a:r>
              <a:rPr lang="pt-BR" sz="1800" dirty="0">
                <a:solidFill>
                  <a:schemeClr val="bg1"/>
                </a:solidFill>
              </a:rPr>
              <a:t>    // código se verdadeiro</a:t>
            </a:r>
          </a:p>
          <a:p>
            <a:r>
              <a:rPr lang="pt-BR" sz="1800" dirty="0">
                <a:solidFill>
                  <a:schemeClr val="bg1"/>
                </a:solidFill>
              </a:rPr>
              <a:t>} </a:t>
            </a:r>
            <a:r>
              <a:rPr lang="pt-BR" sz="1800" dirty="0" err="1">
                <a:solidFill>
                  <a:schemeClr val="bg1"/>
                </a:solidFill>
              </a:rPr>
              <a:t>else</a:t>
            </a:r>
            <a:r>
              <a:rPr lang="pt-BR" sz="1800" dirty="0">
                <a:solidFill>
                  <a:schemeClr val="bg1"/>
                </a:solidFill>
              </a:rPr>
              <a:t> {</a:t>
            </a:r>
          </a:p>
          <a:p>
            <a:r>
              <a:rPr lang="pt-BR" sz="1800" dirty="0">
                <a:solidFill>
                  <a:schemeClr val="bg1"/>
                </a:solidFill>
              </a:rPr>
              <a:t>    // código se falso</a:t>
            </a:r>
          </a:p>
          <a:p>
            <a:r>
              <a:rPr lang="pt-BR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AB9B87-1A9E-4FBF-9FC3-9F30E5836045}"/>
              </a:ext>
            </a:extLst>
          </p:cNvPr>
          <p:cNvSpPr/>
          <p:nvPr/>
        </p:nvSpPr>
        <p:spPr>
          <a:xfrm>
            <a:off x="4572000" y="1397771"/>
            <a:ext cx="33136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Switch lidando com múltiplas opções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Substitui </a:t>
            </a:r>
            <a:r>
              <a:rPr lang="pt-BR" sz="1800" dirty="0" err="1">
                <a:solidFill>
                  <a:schemeClr val="bg1"/>
                </a:solidFill>
              </a:rPr>
              <a:t>if-else</a:t>
            </a:r>
            <a:r>
              <a:rPr lang="pt-BR" sz="1800" dirty="0">
                <a:solidFill>
                  <a:schemeClr val="bg1"/>
                </a:solidFill>
              </a:rPr>
              <a:t> aninhados.</a:t>
            </a:r>
          </a:p>
          <a:p>
            <a:r>
              <a:rPr lang="pt-BR" sz="1800" dirty="0">
                <a:solidFill>
                  <a:schemeClr val="bg1"/>
                </a:solidFill>
              </a:rPr>
              <a:t>Associa valores a diferentes blocos de código.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switch (</a:t>
            </a:r>
            <a:r>
              <a:rPr lang="pt-BR" sz="1800" dirty="0" err="1">
                <a:solidFill>
                  <a:schemeClr val="bg1"/>
                </a:solidFill>
              </a:rPr>
              <a:t>expressao</a:t>
            </a:r>
            <a:r>
              <a:rPr lang="pt-BR" sz="1800" dirty="0">
                <a:solidFill>
                  <a:schemeClr val="bg1"/>
                </a:solidFill>
              </a:rPr>
              <a:t>) {</a:t>
            </a:r>
          </a:p>
          <a:p>
            <a:r>
              <a:rPr lang="pt-BR" sz="1800" dirty="0">
                <a:solidFill>
                  <a:schemeClr val="bg1"/>
                </a:solidFill>
              </a:rPr>
              <a:t>    case valor1:</a:t>
            </a:r>
          </a:p>
          <a:p>
            <a:r>
              <a:rPr lang="pt-BR" sz="1800" dirty="0">
                <a:solidFill>
                  <a:schemeClr val="bg1"/>
                </a:solidFill>
              </a:rPr>
              <a:t>        // código se </a:t>
            </a:r>
            <a:r>
              <a:rPr lang="pt-BR" sz="1800" dirty="0" err="1">
                <a:solidFill>
                  <a:schemeClr val="bg1"/>
                </a:solidFill>
              </a:rPr>
              <a:t>expressao</a:t>
            </a:r>
            <a:r>
              <a:rPr lang="pt-BR" sz="1800" dirty="0">
                <a:solidFill>
                  <a:schemeClr val="bg1"/>
                </a:solidFill>
              </a:rPr>
              <a:t> == valor1</a:t>
            </a:r>
          </a:p>
          <a:p>
            <a:r>
              <a:rPr lang="pt-BR" sz="1800" dirty="0">
                <a:solidFill>
                  <a:schemeClr val="bg1"/>
                </a:solidFill>
              </a:rPr>
              <a:t>        break;</a:t>
            </a:r>
          </a:p>
          <a:p>
            <a:r>
              <a:rPr lang="pt-BR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72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978091-3267-451C-98E2-06F7C14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E7D7C7-EAAB-4A18-A5F3-C146CDC10EA5}"/>
              </a:ext>
            </a:extLst>
          </p:cNvPr>
          <p:cNvSpPr txBox="1"/>
          <p:nvPr/>
        </p:nvSpPr>
        <p:spPr>
          <a:xfrm>
            <a:off x="1277950" y="1343107"/>
            <a:ext cx="584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Os vetores em C++ são estruturas dinâmicas fundamentais, permitindo armazenamento eficiente e manipulação flexível de conjuntos de elementos.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0715B7-FF78-49D1-B17E-F1B0C44AE645}"/>
              </a:ext>
            </a:extLst>
          </p:cNvPr>
          <p:cNvSpPr/>
          <p:nvPr/>
        </p:nvSpPr>
        <p:spPr>
          <a:xfrm>
            <a:off x="1277950" y="25973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&lt;tipo&gt; identificador [&lt;número de posições&gt;];</a:t>
            </a:r>
          </a:p>
          <a:p>
            <a:r>
              <a:rPr lang="pt-BR" sz="1800" dirty="0">
                <a:solidFill>
                  <a:schemeClr val="bg1"/>
                </a:solidFill>
              </a:rPr>
              <a:t>Tipo: int, </a:t>
            </a:r>
            <a:r>
              <a:rPr lang="pt-BR" sz="1800" dirty="0" err="1">
                <a:solidFill>
                  <a:schemeClr val="bg1"/>
                </a:solidFill>
              </a:rPr>
              <a:t>float</a:t>
            </a:r>
            <a:r>
              <a:rPr lang="pt-BR" sz="1800" dirty="0">
                <a:solidFill>
                  <a:schemeClr val="bg1"/>
                </a:solidFill>
              </a:rPr>
              <a:t>, double, etc.</a:t>
            </a:r>
          </a:p>
          <a:p>
            <a:r>
              <a:rPr lang="pt-BR" sz="1800" dirty="0">
                <a:solidFill>
                  <a:schemeClr val="bg1"/>
                </a:solidFill>
              </a:rPr>
              <a:t>Identificador: é o nome da variável que identifica o vetor.</a:t>
            </a:r>
          </a:p>
          <a:p>
            <a:r>
              <a:rPr lang="pt-BR" sz="1800" dirty="0">
                <a:solidFill>
                  <a:schemeClr val="bg1"/>
                </a:solidFill>
              </a:rPr>
              <a:t>Número de posições: é o tamanho do vetor!</a:t>
            </a:r>
          </a:p>
        </p:txBody>
      </p:sp>
    </p:spTree>
    <p:extLst>
      <p:ext uri="{BB962C8B-B14F-4D97-AF65-F5344CB8AC3E}">
        <p14:creationId xmlns:p14="http://schemas.microsoft.com/office/powerpoint/2010/main" val="2453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D2E12-DDFD-436D-97BD-F281A657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200" y="172947"/>
            <a:ext cx="5901600" cy="436182"/>
          </a:xfrm>
        </p:spPr>
        <p:txBody>
          <a:bodyPr/>
          <a:lstStyle/>
          <a:p>
            <a:r>
              <a:rPr lang="pt-BR" sz="3000" dirty="0">
                <a:solidFill>
                  <a:schemeClr val="bg2"/>
                </a:solidFill>
              </a:rPr>
              <a:t>Alocação de memoria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87C0C7-8E65-4C2E-8003-C96339170D86}"/>
              </a:ext>
            </a:extLst>
          </p:cNvPr>
          <p:cNvSpPr/>
          <p:nvPr/>
        </p:nvSpPr>
        <p:spPr>
          <a:xfrm>
            <a:off x="576743" y="803930"/>
            <a:ext cx="7990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Alocação dinâmica permite a reserva e liberação de memória durante a execução.</a:t>
            </a:r>
          </a:p>
          <a:p>
            <a:endParaRPr lang="pt-BR" sz="20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Operadores: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new: Aloca dinamicamente memória.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delete: Libera a memória alocada.</a:t>
            </a:r>
          </a:p>
          <a:p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Vantagens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Flexibilidade no gerenciamento de memória.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Ideal para estruturas de dados dinâmicas.</a:t>
            </a:r>
          </a:p>
          <a:p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364317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Infographics by Slidesgo</Template>
  <TotalTime>172</TotalTime>
  <Words>901</Words>
  <Application>Microsoft Office PowerPoint</Application>
  <PresentationFormat>Apresentação na tela (16:9)</PresentationFormat>
  <Paragraphs>151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Aharoni</vt:lpstr>
      <vt:lpstr>Anaheim</vt:lpstr>
      <vt:lpstr>Arial</vt:lpstr>
      <vt:lpstr>Barlow Condensed ExtraBold</vt:lpstr>
      <vt:lpstr>Nunito Light</vt:lpstr>
      <vt:lpstr>Overpass Mono</vt:lpstr>
      <vt:lpstr>Proxima Nova</vt:lpstr>
      <vt:lpstr>Proxima Nova Semibold</vt:lpstr>
      <vt:lpstr>Raleway SemiBold</vt:lpstr>
      <vt:lpstr>Programming Lesson Infographics by Slidesgo</vt:lpstr>
      <vt:lpstr>Slidesgo Final Pages</vt:lpstr>
      <vt:lpstr>C++</vt:lpstr>
      <vt:lpstr>História</vt:lpstr>
      <vt:lpstr>Utilização </vt:lpstr>
      <vt:lpstr>Recursos</vt:lpstr>
      <vt:lpstr>Criação da variáveis </vt:lpstr>
      <vt:lpstr>Estruturas de repetição </vt:lpstr>
      <vt:lpstr>Estruturas de condição </vt:lpstr>
      <vt:lpstr>Vetores/arrays</vt:lpstr>
      <vt:lpstr>Alocação de memoria</vt:lpstr>
      <vt:lpstr>Paradigmas </vt:lpstr>
      <vt:lpstr>Apresentação do PowerPoint</vt:lpstr>
      <vt:lpstr>Softwares desenvolvidos em C++</vt:lpstr>
      <vt:lpstr>O futuro do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Tecnico</dc:creator>
  <cp:lastModifiedBy>gabriel fontes</cp:lastModifiedBy>
  <cp:revision>12</cp:revision>
  <dcterms:modified xsi:type="dcterms:W3CDTF">2023-11-14T01:35:08Z</dcterms:modified>
</cp:coreProperties>
</file>