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2" r:id="rId3"/>
    <p:sldId id="262" r:id="rId4"/>
    <p:sldId id="263" r:id="rId5"/>
    <p:sldId id="264" r:id="rId6"/>
    <p:sldId id="270" r:id="rId7"/>
    <p:sldId id="266" r:id="rId8"/>
    <p:sldId id="269" r:id="rId9"/>
    <p:sldId id="271" r:id="rId10"/>
    <p:sldId id="272" r:id="rId11"/>
    <p:sldId id="273" r:id="rId12"/>
    <p:sldId id="274" r:id="rId13"/>
    <p:sldId id="281" r:id="rId14"/>
    <p:sldId id="290" r:id="rId15"/>
    <p:sldId id="278" r:id="rId16"/>
    <p:sldId id="279" r:id="rId17"/>
    <p:sldId id="277" r:id="rId18"/>
    <p:sldId id="283" r:id="rId19"/>
    <p:sldId id="285" r:id="rId20"/>
    <p:sldId id="291" r:id="rId21"/>
    <p:sldId id="286" r:id="rId22"/>
    <p:sldId id="287" r:id="rId23"/>
    <p:sldId id="288" r:id="rId24"/>
    <p:sldId id="289" r:id="rId25"/>
  </p:sldIdLst>
  <p:sldSz cx="12192000" cy="6858000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17" autoAdjust="0"/>
  </p:normalViewPr>
  <p:slideViewPr>
    <p:cSldViewPr>
      <p:cViewPr varScale="1">
        <p:scale>
          <a:sx n="108" d="100"/>
          <a:sy n="108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FEA0BB-AAD1-442D-AE1A-16978CB12C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48111-E48A-4AEF-85E1-B3470474D52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49CE5C-2A3D-4956-8A79-93CB298B919E}" type="datetimeFigureOut">
              <a:rPr lang="en-US"/>
              <a:pPr>
                <a:defRPr/>
              </a:pPr>
              <a:t>6/18/2019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FD81886-9C79-4DB4-AF71-F6CA96FA34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8B455A4-7DAD-42CB-AC0B-B242DD8D4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66FE2-4457-4399-A9F4-6340EFDB99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3F44F-5393-4E28-BCD0-1EC269A5B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DFD68F9-7361-4F74-AC70-CB3D124D1A91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1182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2FFEC653-7A7E-436E-B0BA-80BFBEBD28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B9BB6AC7-EEC6-4A41-9DFA-EF43BE976A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433EB456-596B-476F-8B9C-F8E271552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D7CB3E-879C-495B-A6FB-893AFC075D34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6540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46BD19BC-BE35-4988-849E-81DEB2233A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3552" y="90450"/>
            <a:ext cx="572440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0AA9CA52-A2D7-4560-97CE-8893EB35F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6300"/>
            <a:ext cx="4576763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37BA35-A816-4C63-859F-FAA662BCD086}"/>
              </a:ext>
            </a:extLst>
          </p:cNvPr>
          <p:cNvSpPr/>
          <p:nvPr userDrawn="1"/>
        </p:nvSpPr>
        <p:spPr>
          <a:xfrm>
            <a:off x="0" y="0"/>
            <a:ext cx="2000250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488" y="2175000"/>
            <a:ext cx="9790112" cy="2262113"/>
          </a:xfrm>
        </p:spPr>
        <p:txBody>
          <a:bodyPr/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3659" y="4484712"/>
            <a:ext cx="8246368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1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9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4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0" y="0"/>
            <a:ext cx="6857578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3F7FD-68FD-478D-A51F-88AC8834ED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116632"/>
            <a:ext cx="1199456" cy="73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6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B2AFC-9F34-497D-9655-83A0EEBF46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116632"/>
            <a:ext cx="1199456" cy="73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3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0" y="0"/>
            <a:ext cx="7073602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1529F-5E86-4499-A305-3D29CCF662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116632"/>
            <a:ext cx="1199456" cy="73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7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9BD74-8C1B-4FF2-ADE1-A890455BE7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116632"/>
            <a:ext cx="1199456" cy="73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5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C69BB9-93DB-44C3-88E1-596E7DBAC2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116632"/>
            <a:ext cx="1199456" cy="73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3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560B97-DC8A-4001-BD31-D5197053A8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116632"/>
            <a:ext cx="1199456" cy="73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2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F486F-F5CA-462A-884F-F2AD5C87F5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116632"/>
            <a:ext cx="1199456" cy="73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4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9242B-B1F1-48CF-A7C6-F19584858C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116632"/>
            <a:ext cx="1199456" cy="73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2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DF29722-C5BF-4137-9027-DEB6517C4C2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90750" y="0"/>
            <a:ext cx="10001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DA880E4-C38E-400F-9C69-DD61455698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71500" y="1285875"/>
            <a:ext cx="109728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32AD0E-2CAC-4D01-A8CA-B2A6B97533DD}"/>
              </a:ext>
            </a:extLst>
          </p:cNvPr>
          <p:cNvSpPr/>
          <p:nvPr/>
        </p:nvSpPr>
        <p:spPr>
          <a:xfrm>
            <a:off x="0" y="6669088"/>
            <a:ext cx="12192000" cy="1889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0" name="TextBox 8">
            <a:extLst>
              <a:ext uri="{FF2B5EF4-FFF2-40B4-BE49-F238E27FC236}">
                <a16:creationId xmlns:a16="http://schemas.microsoft.com/office/drawing/2014/main" id="{30CBA1E3-4D6C-40F1-A8EE-373285961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54800"/>
            <a:ext cx="12192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GB" sz="900" dirty="0">
                <a:solidFill>
                  <a:schemeClr val="bg1"/>
                </a:solidFill>
              </a:rPr>
              <a:t>NAFEMS World Congress 2019  | 17-20 June | Quebec City | Canada</a:t>
            </a:r>
          </a:p>
        </p:txBody>
      </p:sp>
      <p:pic>
        <p:nvPicPr>
          <p:cNvPr id="2" name="Picture 9" descr="NWC_GLOBE.jpg">
            <a:extLst>
              <a:ext uri="{FF2B5EF4-FFF2-40B4-BE49-F238E27FC236}">
                <a16:creationId xmlns:a16="http://schemas.microsoft.com/office/drawing/2014/main" id="{5CA84C5F-F30A-46AC-80EF-4FDC18E6DD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73025"/>
            <a:ext cx="6826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3.xml"/><Relationship Id="rId7" Type="http://schemas.openxmlformats.org/officeDocument/2006/relationships/image" Target="../media/image2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23.png"/><Relationship Id="rId4" Type="http://schemas.openxmlformats.org/officeDocument/2006/relationships/tags" Target="../tags/tag4.xml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11.xml"/><Relationship Id="rId7" Type="http://schemas.openxmlformats.org/officeDocument/2006/relationships/image" Target="../media/image30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5.xml"/><Relationship Id="rId7" Type="http://schemas.openxmlformats.org/officeDocument/2006/relationships/image" Target="../media/image3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36.png"/><Relationship Id="rId4" Type="http://schemas.openxmlformats.org/officeDocument/2006/relationships/tags" Target="../tags/tag16.xml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111F9D7E-E1A9-40A8-9D7A-0E3E5C6C3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7688" y="2492896"/>
            <a:ext cx="7844408" cy="1974081"/>
          </a:xfrm>
        </p:spPr>
        <p:txBody>
          <a:bodyPr/>
          <a:lstStyle/>
          <a:p>
            <a:r>
              <a:rPr lang="en-US" altLang="en-US" sz="3200" dirty="0"/>
              <a:t>An adaptive tree structure for the discrete integration of the weak forms arising in the meshless simulation of elliptic equations</a:t>
            </a:r>
            <a:endParaRPr lang="en-US" altLang="en-US" dirty="0"/>
          </a:p>
        </p:txBody>
      </p:sp>
      <p:sp>
        <p:nvSpPr>
          <p:cNvPr id="4099" name="Subtitle 2">
            <a:extLst>
              <a:ext uri="{FF2B5EF4-FFF2-40B4-BE49-F238E27FC236}">
                <a16:creationId xmlns:a16="http://schemas.microsoft.com/office/drawing/2014/main" id="{59228CB6-0E5B-4601-BE14-BB02BBD0E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1904" y="4557879"/>
            <a:ext cx="4536504" cy="1152128"/>
          </a:xfrm>
        </p:spPr>
        <p:txBody>
          <a:bodyPr/>
          <a:lstStyle/>
          <a:p>
            <a:pPr algn="ctr"/>
            <a:r>
              <a:rPr lang="en-GB" altLang="en-US" b="1" dirty="0">
                <a:solidFill>
                  <a:srgbClr val="898989"/>
                </a:solidFill>
              </a:rPr>
              <a:t>Dr Gabriel Fougeron</a:t>
            </a:r>
          </a:p>
          <a:p>
            <a:pPr algn="ctr"/>
            <a:r>
              <a:rPr lang="en-GB" altLang="en-US" sz="2400" dirty="0">
                <a:solidFill>
                  <a:srgbClr val="898989"/>
                </a:solidFill>
              </a:rPr>
              <a:t>(Dr Argiris Kamoulakos)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8421E7D-F9CE-46EB-A708-EB0452FF894D}"/>
              </a:ext>
            </a:extLst>
          </p:cNvPr>
          <p:cNvSpPr txBox="1"/>
          <p:nvPr/>
        </p:nvSpPr>
        <p:spPr>
          <a:xfrm>
            <a:off x="5656542" y="5709403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en-US" sz="2400" b="1" dirty="0">
                <a:solidFill>
                  <a:srgbClr val="898989"/>
                </a:solidFill>
              </a:rPr>
              <a:t>ESI Group</a:t>
            </a:r>
            <a:r>
              <a:rPr lang="en-GB" altLang="en-US" sz="2400" dirty="0">
                <a:solidFill>
                  <a:srgbClr val="898989"/>
                </a:solidFill>
              </a:rPr>
              <a:t>, Paris, France</a:t>
            </a:r>
            <a:endParaRPr lang="fr-F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AE5A8C-B5A2-4FC3-8C61-D70502353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12" y="116632"/>
            <a:ext cx="1431702" cy="8734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4526518-2A98-41D8-99A1-3233886162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1050484"/>
            <a:ext cx="5387054" cy="5383174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47DD8C6-2CB1-4362-A7D9-72D4C0D8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2d-tree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behavior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1291DA-9420-49D8-B320-5C5E557E9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1468759"/>
          </a:xfrm>
        </p:spPr>
        <p:txBody>
          <a:bodyPr/>
          <a:lstStyle/>
          <a:p>
            <a:r>
              <a:rPr lang="fr-FR" dirty="0"/>
              <a:t>Sharp transitions </a:t>
            </a:r>
            <a:r>
              <a:rPr lang="fr-FR" dirty="0" err="1"/>
              <a:t>between</a:t>
            </a:r>
            <a:r>
              <a:rPr lang="fr-FR" dirty="0"/>
              <a:t>:</a:t>
            </a:r>
          </a:p>
          <a:p>
            <a:pPr lvl="1"/>
            <a:r>
              <a:rPr lang="fr-FR" dirty="0">
                <a:solidFill>
                  <a:srgbClr val="0000FF"/>
                </a:solidFill>
              </a:rPr>
              <a:t>Over </a:t>
            </a:r>
            <a:r>
              <a:rPr lang="fr-FR" dirty="0" err="1">
                <a:solidFill>
                  <a:srgbClr val="0000FF"/>
                </a:solidFill>
              </a:rPr>
              <a:t>integrated</a:t>
            </a:r>
            <a:r>
              <a:rPr lang="fr-FR" dirty="0">
                <a:solidFill>
                  <a:srgbClr val="0000FF"/>
                </a:solidFill>
              </a:rPr>
              <a:t> zones in </a:t>
            </a:r>
            <a:r>
              <a:rPr lang="fr-FR" dirty="0" err="1">
                <a:solidFill>
                  <a:srgbClr val="0000FF"/>
                </a:solidFill>
              </a:rPr>
              <a:t>blue</a:t>
            </a:r>
            <a:endParaRPr lang="fr-FR" dirty="0">
              <a:solidFill>
                <a:srgbClr val="0000FF"/>
              </a:solidFill>
            </a:endParaRPr>
          </a:p>
          <a:p>
            <a:pPr lvl="1"/>
            <a:r>
              <a:rPr lang="fr-FR" dirty="0">
                <a:solidFill>
                  <a:srgbClr val="FF0000"/>
                </a:solidFill>
              </a:rPr>
              <a:t>Under </a:t>
            </a:r>
            <a:r>
              <a:rPr lang="fr-FR" dirty="0" err="1">
                <a:solidFill>
                  <a:srgbClr val="FF0000"/>
                </a:solidFill>
              </a:rPr>
              <a:t>integrated</a:t>
            </a:r>
            <a:r>
              <a:rPr lang="fr-FR" dirty="0">
                <a:solidFill>
                  <a:srgbClr val="FF0000"/>
                </a:solidFill>
              </a:rPr>
              <a:t> zones in </a:t>
            </a:r>
            <a:r>
              <a:rPr lang="fr-FR" dirty="0" err="1">
                <a:solidFill>
                  <a:srgbClr val="FF0000"/>
                </a:solidFill>
              </a:rPr>
              <a:t>red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2326936-A72E-4A25-96BE-8937C7F8D6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309" y="3068959"/>
            <a:ext cx="4137660" cy="310324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163780C5-80F1-4859-B2E7-1F6CEF9B51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1" y="3429000"/>
            <a:ext cx="2379529" cy="45779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18BDA04-1756-47E0-95CE-30974324D33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75" y="3578417"/>
            <a:ext cx="692411" cy="21546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5059C3B-1A6C-495D-BCE7-85F5F1C2C96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57" y="5461797"/>
            <a:ext cx="1166549" cy="22247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250386E-BBC1-4EC1-ACD7-781231DC2CF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1" y="4488994"/>
            <a:ext cx="1324882" cy="26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7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F29FE-CAB3-4353-8689-37C568B0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0"/>
            <a:ext cx="8009706" cy="1143000"/>
          </a:xfrm>
        </p:spPr>
        <p:txBody>
          <a:bodyPr/>
          <a:lstStyle/>
          <a:p>
            <a:r>
              <a:rPr lang="fr-FR" dirty="0"/>
              <a:t>2d-tree </a:t>
            </a:r>
            <a:r>
              <a:rPr lang="fr-FR" dirty="0" err="1"/>
              <a:t>algorithm</a:t>
            </a:r>
            <a:r>
              <a:rPr lang="fr-FR" dirty="0"/>
              <a:t>: pros and cons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4D3B58-79E5-428F-82C1-1E04A4C94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sz="3600" dirty="0">
                <a:sym typeface="Wingdings" panose="05000000000000000000" pitchFamily="2" charset="2"/>
              </a:rPr>
              <a:t>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4E98A5-B808-4990-BB22-5B38704050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The ratio of </a:t>
            </a:r>
            <a:r>
              <a:rPr lang="fr-FR" dirty="0" err="1"/>
              <a:t>actual</a:t>
            </a:r>
            <a:r>
              <a:rPr lang="fr-FR" dirty="0"/>
              <a:t> to </a:t>
            </a:r>
            <a:r>
              <a:rPr lang="fr-FR" dirty="0" err="1"/>
              <a:t>ideal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nodes</a:t>
            </a:r>
            <a:r>
              <a:rPr lang="fr-FR" dirty="0"/>
              <a:t> per </a:t>
            </a:r>
            <a:r>
              <a:rPr lang="fr-FR" dirty="0" err="1"/>
              <a:t>cell</a:t>
            </a:r>
            <a:r>
              <a:rPr lang="fr-FR" dirty="0"/>
              <a:t> </a:t>
            </a:r>
            <a:r>
              <a:rPr lang="fr-FR" dirty="0" err="1"/>
              <a:t>remains</a:t>
            </a:r>
            <a:r>
              <a:rPr lang="fr-FR" dirty="0"/>
              <a:t> in the </a:t>
            </a:r>
            <a:r>
              <a:rPr lang="fr-FR" dirty="0" err="1"/>
              <a:t>interval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Cells</a:t>
            </a:r>
            <a:r>
              <a:rPr lang="fr-FR" dirty="0"/>
              <a:t> are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elongated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	(unit aspect ratio)</a:t>
            </a:r>
          </a:p>
          <a:p>
            <a:endParaRPr lang="fr-FR" dirty="0"/>
          </a:p>
          <a:p>
            <a:r>
              <a:rPr lang="fr-FR" dirty="0"/>
              <a:t>Top-down </a:t>
            </a:r>
            <a:r>
              <a:rPr lang="fr-FR" dirty="0" err="1"/>
              <a:t>algorithm</a:t>
            </a:r>
            <a:r>
              <a:rPr lang="fr-FR" dirty="0"/>
              <a:t>: </a:t>
            </a:r>
            <a:r>
              <a:rPr lang="fr-FR" dirty="0" err="1"/>
              <a:t>past</a:t>
            </a:r>
            <a:r>
              <a:rPr lang="fr-FR" dirty="0"/>
              <a:t> </a:t>
            </a:r>
            <a:r>
              <a:rPr lang="fr-FR" dirty="0" err="1"/>
              <a:t>choices</a:t>
            </a:r>
            <a:r>
              <a:rPr lang="fr-FR" dirty="0"/>
              <a:t> are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re-evaluated</a:t>
            </a:r>
            <a:br>
              <a:rPr lang="fr-FR" dirty="0"/>
            </a:br>
            <a:r>
              <a:rPr lang="fr-FR" dirty="0">
                <a:sym typeface="Wingdings" panose="05000000000000000000" pitchFamily="2" charset="2"/>
              </a:rPr>
              <a:t> Very fast &amp; </a:t>
            </a:r>
            <a:r>
              <a:rPr lang="fr-FR" dirty="0" err="1">
                <a:sym typeface="Wingdings" panose="05000000000000000000" pitchFamily="2" charset="2"/>
              </a:rPr>
              <a:t>easily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paralellizable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006821C-F8B7-4B0D-A77F-3B09F172C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/>
          <a:lstStyle/>
          <a:p>
            <a:pPr algn="ctr"/>
            <a:r>
              <a:rPr lang="fr-FR" sz="3600" dirty="0">
                <a:sym typeface="Wingdings" panose="05000000000000000000" pitchFamily="2" charset="2"/>
              </a:rPr>
              <a:t>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B632ACB-3DF6-4AD7-AFF3-D49FE9FBB61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err="1">
                <a:sym typeface="Wingdings" panose="05000000000000000000" pitchFamily="2" charset="2"/>
              </a:rPr>
              <a:t>Each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cut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is</a:t>
            </a:r>
            <a:r>
              <a:rPr lang="fr-FR" dirty="0">
                <a:sym typeface="Wingdings" panose="05000000000000000000" pitchFamily="2" charset="2"/>
              </a:rPr>
              <a:t> of the </a:t>
            </a:r>
            <a:r>
              <a:rPr lang="fr-FR" dirty="0" err="1">
                <a:sym typeface="Wingdings" panose="05000000000000000000" pitchFamily="2" charset="2"/>
              </a:rPr>
              <a:t>form</a:t>
            </a:r>
            <a:br>
              <a:rPr lang="fr-FR" dirty="0"/>
            </a:br>
            <a:r>
              <a:rPr lang="fr-FR" dirty="0"/>
              <a:t>	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Maximizes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tree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height</a:t>
            </a: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Relative </a:t>
            </a:r>
            <a:r>
              <a:rPr lang="fr-FR" dirty="0" err="1">
                <a:sym typeface="Wingdings" panose="05000000000000000000" pitchFamily="2" charset="2"/>
              </a:rPr>
              <a:t>density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histogram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is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very</a:t>
            </a:r>
            <a:r>
              <a:rPr lang="fr-FR" dirty="0">
                <a:sym typeface="Wingdings" panose="05000000000000000000" pitchFamily="2" charset="2"/>
              </a:rPr>
              <a:t> flat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Very </a:t>
            </a:r>
            <a:r>
              <a:rPr lang="fr-FR" dirty="0" err="1">
                <a:sym typeface="Wingdings" panose="05000000000000000000" pitchFamily="2" charset="2"/>
              </a:rPr>
              <a:t>sharp</a:t>
            </a:r>
            <a:r>
              <a:rPr lang="fr-FR" dirty="0">
                <a:sym typeface="Wingdings" panose="05000000000000000000" pitchFamily="2" charset="2"/>
              </a:rPr>
              <a:t> transitions in </a:t>
            </a:r>
            <a:r>
              <a:rPr lang="fr-FR" dirty="0" err="1">
                <a:sym typeface="Wingdings" panose="05000000000000000000" pitchFamily="2" charset="2"/>
              </a:rPr>
              <a:t>cell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density</a:t>
            </a:r>
            <a:br>
              <a:rPr lang="fr-FR" dirty="0">
                <a:sym typeface="Wingdings" panose="05000000000000000000" pitchFamily="2" charset="2"/>
              </a:rPr>
            </a:br>
            <a:r>
              <a:rPr lang="fr-FR" dirty="0">
                <a:sym typeface="Wingdings" panose="05000000000000000000" pitchFamily="2" charset="2"/>
              </a:rPr>
              <a:t>	 2d-trees </a:t>
            </a:r>
            <a:r>
              <a:rPr lang="fr-FR" dirty="0" err="1">
                <a:sym typeface="Wingdings" panose="05000000000000000000" pitchFamily="2" charset="2"/>
              </a:rPr>
              <a:t>lack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flexibility</a:t>
            </a: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br>
              <a:rPr lang="fr-FR" dirty="0">
                <a:sym typeface="Wingdings" panose="05000000000000000000" pitchFamily="2" charset="2"/>
              </a:rPr>
            </a:b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8A1E4E1-C54B-4DB7-9ED8-FA85A6BE46B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936784"/>
            <a:ext cx="1542008" cy="36372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DC94537-4B10-4A09-99B4-9A524A07B70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424" y="2342717"/>
            <a:ext cx="1371429" cy="2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1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D63DF-1F41-4D3E-A7A2-05163746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0"/>
            <a:ext cx="9793088" cy="1143000"/>
          </a:xfrm>
        </p:spPr>
        <p:txBody>
          <a:bodyPr/>
          <a:lstStyle/>
          <a:p>
            <a:r>
              <a:rPr lang="fr-FR" sz="3600" dirty="0" err="1"/>
              <a:t>Softening</a:t>
            </a:r>
            <a:r>
              <a:rPr lang="fr-FR" sz="3600" dirty="0"/>
              <a:t> the transition: </a:t>
            </a:r>
            <a:r>
              <a:rPr lang="fr-FR" sz="3600" dirty="0" err="1"/>
              <a:t>general</a:t>
            </a:r>
            <a:r>
              <a:rPr lang="fr-FR" sz="3600" dirty="0"/>
              <a:t> </a:t>
            </a:r>
            <a:r>
              <a:rPr lang="fr-FR" sz="3600" dirty="0" err="1"/>
              <a:t>cartesian</a:t>
            </a:r>
            <a:r>
              <a:rPr lang="fr-FR" sz="3600" dirty="0"/>
              <a:t> </a:t>
            </a:r>
            <a:r>
              <a:rPr lang="fr-FR" sz="3600" dirty="0" err="1"/>
              <a:t>trees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35228-BB2C-4F88-BB06-3F0F658DAC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General </a:t>
            </a:r>
            <a:r>
              <a:rPr lang="fr-FR" dirty="0" err="1"/>
              <a:t>cartesian</a:t>
            </a:r>
            <a:r>
              <a:rPr lang="fr-FR" dirty="0"/>
              <a:t> </a:t>
            </a:r>
            <a:r>
              <a:rPr lang="fr-FR" dirty="0" err="1"/>
              <a:t>trees</a:t>
            </a:r>
            <a:r>
              <a:rPr lang="fr-FR" dirty="0"/>
              <a:t>: </a:t>
            </a:r>
            <a:r>
              <a:rPr lang="fr-FR" dirty="0" err="1"/>
              <a:t>allow</a:t>
            </a:r>
            <a:r>
              <a:rPr lang="fr-FR" dirty="0"/>
              <a:t> </a:t>
            </a:r>
            <a:r>
              <a:rPr lang="fr-FR" dirty="0" err="1"/>
              <a:t>arbitrary</a:t>
            </a:r>
            <a:r>
              <a:rPr lang="fr-FR" dirty="0"/>
              <a:t> </a:t>
            </a:r>
            <a:r>
              <a:rPr lang="fr-FR" dirty="0" err="1"/>
              <a:t>integer</a:t>
            </a:r>
            <a:r>
              <a:rPr lang="fr-FR" dirty="0"/>
              <a:t> </a:t>
            </a:r>
            <a:r>
              <a:rPr lang="fr-FR" dirty="0" err="1"/>
              <a:t>cuts</a:t>
            </a:r>
            <a:r>
              <a:rPr lang="fr-FR" dirty="0"/>
              <a:t> </a:t>
            </a:r>
            <a:r>
              <a:rPr lang="fr-FR" dirty="0" err="1"/>
              <a:t>along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dimension</a:t>
            </a:r>
          </a:p>
          <a:p>
            <a:endParaRPr lang="fr-FR" dirty="0"/>
          </a:p>
          <a:p>
            <a:r>
              <a:rPr lang="fr-FR" dirty="0"/>
              <a:t>Not </a:t>
            </a:r>
            <a:r>
              <a:rPr lang="fr-FR" dirty="0" err="1"/>
              <a:t>really</a:t>
            </a:r>
            <a:r>
              <a:rPr lang="fr-FR" dirty="0"/>
              <a:t> more </a:t>
            </a:r>
            <a:r>
              <a:rPr lang="fr-FR" dirty="0" err="1"/>
              <a:t>difficult</a:t>
            </a:r>
            <a:r>
              <a:rPr lang="fr-FR" dirty="0"/>
              <a:t> to </a:t>
            </a:r>
            <a:r>
              <a:rPr lang="fr-FR" dirty="0" err="1"/>
              <a:t>implement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2B86FF4F-6B5C-4B1C-8F17-B619B157A3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1130032"/>
            <a:ext cx="5384800" cy="5384800"/>
          </a:xfrm>
        </p:spPr>
      </p:pic>
    </p:spTree>
    <p:extLst>
      <p:ext uri="{BB962C8B-B14F-4D97-AF65-F5344CB8AC3E}">
        <p14:creationId xmlns:p14="http://schemas.microsoft.com/office/powerpoint/2010/main" val="210710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C29E9-AF52-46B9-9F46-11952BEC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9125272" cy="1143000"/>
          </a:xfrm>
        </p:spPr>
        <p:txBody>
          <a:bodyPr/>
          <a:lstStyle/>
          <a:p>
            <a:r>
              <a:rPr lang="fr-FR" sz="3600" dirty="0"/>
              <a:t>Our </a:t>
            </a:r>
            <a:r>
              <a:rPr lang="fr-FR" sz="3600" dirty="0" err="1"/>
              <a:t>refinement</a:t>
            </a:r>
            <a:r>
              <a:rPr lang="fr-FR" sz="3600" dirty="0"/>
              <a:t> </a:t>
            </a:r>
            <a:r>
              <a:rPr lang="fr-FR" sz="3600" dirty="0" err="1"/>
              <a:t>algorithm</a:t>
            </a:r>
            <a:r>
              <a:rPr lang="fr-FR" sz="3600" dirty="0"/>
              <a:t>: main </a:t>
            </a:r>
            <a:r>
              <a:rPr lang="fr-FR" sz="3600" dirty="0" err="1"/>
              <a:t>idea</a:t>
            </a:r>
            <a:r>
              <a:rPr lang="fr-FR" sz="3600" dirty="0"/>
              <a:t>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9086E7-D0E9-435E-9DE5-8986C8666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err="1"/>
              <a:t>Find</a:t>
            </a:r>
            <a:r>
              <a:rPr lang="fr-FR" sz="2800" dirty="0"/>
              <a:t> « square </a:t>
            </a:r>
            <a:r>
              <a:rPr lang="fr-FR" sz="2800" dirty="0" err="1"/>
              <a:t>enough</a:t>
            </a:r>
            <a:r>
              <a:rPr lang="fr-FR" sz="2800" dirty="0"/>
              <a:t> » </a:t>
            </a:r>
            <a:r>
              <a:rPr lang="fr-FR" sz="2800" dirty="0" err="1"/>
              <a:t>cuts</a:t>
            </a:r>
            <a:r>
              <a:rPr lang="fr-FR" sz="2800" dirty="0"/>
              <a:t> </a:t>
            </a:r>
            <a:r>
              <a:rPr lang="fr-FR" sz="2800" dirty="0" err="1"/>
              <a:t>such</a:t>
            </a:r>
            <a:r>
              <a:rPr lang="fr-FR" sz="2800" dirty="0"/>
              <a:t> </a:t>
            </a:r>
            <a:r>
              <a:rPr lang="fr-FR" sz="2800" dirty="0" err="1"/>
              <a:t>that</a:t>
            </a:r>
            <a:r>
              <a:rPr lang="fr-FR" sz="2800" dirty="0"/>
              <a:t>:</a:t>
            </a:r>
          </a:p>
          <a:p>
            <a:endParaRPr lang="fr-FR" sz="2800" dirty="0"/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/>
              <a:t>1-shot </a:t>
            </a:r>
            <a:r>
              <a:rPr lang="fr-FR" sz="2800" dirty="0" err="1"/>
              <a:t>algorithm</a:t>
            </a:r>
            <a:r>
              <a:rPr lang="fr-FR" sz="2800" dirty="0"/>
              <a:t>: </a:t>
            </a:r>
            <a:r>
              <a:rPr lang="fr-FR" sz="2800" dirty="0" err="1"/>
              <a:t>Define</a:t>
            </a:r>
            <a:endParaRPr lang="fr-FR" sz="2800" dirty="0"/>
          </a:p>
          <a:p>
            <a:endParaRPr lang="fr-FR" sz="2800" dirty="0"/>
          </a:p>
          <a:p>
            <a:pPr marL="0" indent="0">
              <a:buNone/>
            </a:pPr>
            <a:endParaRPr lang="fr-FR" sz="2800" dirty="0"/>
          </a:p>
          <a:p>
            <a:pPr lvl="1"/>
            <a:r>
              <a:rPr lang="fr-FR" sz="2400" dirty="0" err="1"/>
              <a:t>Implicitly</a:t>
            </a:r>
            <a:r>
              <a:rPr lang="fr-FR" sz="2400" dirty="0"/>
              <a:t> assumes </a:t>
            </a:r>
            <a:r>
              <a:rPr lang="fr-FR" sz="2400" dirty="0" err="1"/>
              <a:t>uniform</a:t>
            </a:r>
            <a:r>
              <a:rPr lang="fr-FR" sz="2400" dirty="0"/>
              <a:t> distribution </a:t>
            </a:r>
            <a:br>
              <a:rPr lang="fr-FR" sz="2400" dirty="0"/>
            </a:br>
            <a:r>
              <a:rPr lang="fr-FR" sz="2400" dirty="0"/>
              <a:t>	</a:t>
            </a:r>
            <a:r>
              <a:rPr lang="fr-FR" sz="2400" dirty="0">
                <a:sym typeface="Wingdings" panose="05000000000000000000" pitchFamily="2" charset="2"/>
              </a:rPr>
              <a:t> </a:t>
            </a:r>
            <a:r>
              <a:rPr lang="fr-FR" sz="2400" dirty="0" err="1"/>
              <a:t>Completly</a:t>
            </a:r>
            <a:r>
              <a:rPr lang="fr-FR" sz="2400" dirty="0"/>
              <a:t> </a:t>
            </a:r>
            <a:r>
              <a:rPr lang="fr-FR" sz="2400" dirty="0" err="1"/>
              <a:t>defeats</a:t>
            </a:r>
            <a:r>
              <a:rPr lang="fr-FR" sz="2400" dirty="0"/>
              <a:t> the </a:t>
            </a:r>
            <a:r>
              <a:rPr lang="fr-FR" sz="2400" dirty="0" err="1"/>
              <a:t>purpose</a:t>
            </a:r>
            <a:r>
              <a:rPr lang="fr-FR" sz="2400" dirty="0"/>
              <a:t> of </a:t>
            </a:r>
            <a:r>
              <a:rPr lang="fr-FR" sz="2400" dirty="0" err="1"/>
              <a:t>adaptability</a:t>
            </a:r>
            <a:r>
              <a:rPr lang="fr-FR" sz="2400" dirty="0"/>
              <a:t>!</a:t>
            </a:r>
          </a:p>
          <a:p>
            <a:pPr marL="914400" lvl="2" indent="0">
              <a:buNone/>
            </a:pPr>
            <a:endParaRPr lang="fr-FR" sz="2000" dirty="0"/>
          </a:p>
          <a:p>
            <a:pPr marL="457200" lvl="1" indent="0" algn="ctr">
              <a:buNone/>
            </a:pPr>
            <a:r>
              <a:rPr lang="fr-FR" sz="2800" dirty="0" err="1">
                <a:solidFill>
                  <a:srgbClr val="FF0000"/>
                </a:solidFill>
              </a:rPr>
              <a:t>Idea</a:t>
            </a:r>
            <a:r>
              <a:rPr lang="fr-FR" sz="2800" dirty="0">
                <a:solidFill>
                  <a:srgbClr val="FF0000"/>
                </a:solidFill>
              </a:rPr>
              <a:t> : </a:t>
            </a:r>
            <a:r>
              <a:rPr lang="fr-FR" sz="2800" dirty="0" err="1">
                <a:solidFill>
                  <a:srgbClr val="FF0000"/>
                </a:solidFill>
              </a:rPr>
              <a:t>What</a:t>
            </a:r>
            <a:r>
              <a:rPr lang="fr-FR" sz="2800" dirty="0">
                <a:solidFill>
                  <a:srgbClr val="FF0000"/>
                </a:solidFill>
              </a:rPr>
              <a:t> about </a:t>
            </a:r>
            <a:r>
              <a:rPr lang="fr-FR" sz="2800" dirty="0" err="1">
                <a:solidFill>
                  <a:srgbClr val="FF0000"/>
                </a:solidFill>
              </a:rPr>
              <a:t>two</a:t>
            </a:r>
            <a:r>
              <a:rPr lang="fr-FR" sz="2800" dirty="0">
                <a:solidFill>
                  <a:srgbClr val="FF0000"/>
                </a:solidFill>
              </a:rPr>
              <a:t> </a:t>
            </a:r>
            <a:r>
              <a:rPr lang="fr-FR" sz="2800" dirty="0" err="1">
                <a:solidFill>
                  <a:srgbClr val="FF0000"/>
                </a:solidFill>
              </a:rPr>
              <a:t>nested</a:t>
            </a:r>
            <a:r>
              <a:rPr lang="fr-FR" sz="2800" dirty="0">
                <a:solidFill>
                  <a:srgbClr val="FF0000"/>
                </a:solidFill>
              </a:rPr>
              <a:t> 1-shot passes ?</a:t>
            </a:r>
            <a:br>
              <a:rPr lang="fr-FR" sz="2800" dirty="0"/>
            </a:br>
            <a:endParaRPr lang="fr-FR" sz="2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C75DA9-F476-458A-881F-36A70155F5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61" y="3573016"/>
            <a:ext cx="5716077" cy="642417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76862B8-F708-4D98-9738-18E8A9B5B23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6" y="2170766"/>
            <a:ext cx="4446025" cy="25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C29E9-AF52-46B9-9F46-11952BEC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972800" cy="1143000"/>
          </a:xfrm>
        </p:spPr>
        <p:txBody>
          <a:bodyPr/>
          <a:lstStyle/>
          <a:p>
            <a:r>
              <a:rPr lang="fr-FR" sz="3600" dirty="0"/>
              <a:t>Our </a:t>
            </a:r>
            <a:r>
              <a:rPr lang="fr-FR" sz="3600" dirty="0" err="1"/>
              <a:t>refinement</a:t>
            </a:r>
            <a:r>
              <a:rPr lang="fr-FR" sz="3600" dirty="0"/>
              <a:t> </a:t>
            </a:r>
            <a:r>
              <a:rPr lang="fr-FR" sz="3600" dirty="0" err="1"/>
              <a:t>algorithm</a:t>
            </a:r>
            <a:r>
              <a:rPr lang="fr-FR" sz="3600" dirty="0"/>
              <a:t>: main </a:t>
            </a:r>
            <a:r>
              <a:rPr lang="fr-FR" sz="3600" dirty="0" err="1"/>
              <a:t>idea</a:t>
            </a:r>
            <a:r>
              <a:rPr lang="fr-FR" sz="3600" dirty="0"/>
              <a:t>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9086E7-D0E9-435E-9DE5-8986C8666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285875"/>
            <a:ext cx="10972800" cy="4929188"/>
          </a:xfrm>
        </p:spPr>
        <p:txBody>
          <a:bodyPr/>
          <a:lstStyle/>
          <a:p>
            <a:r>
              <a:rPr lang="fr-FR" sz="2800" dirty="0" err="1"/>
              <a:t>Find</a:t>
            </a:r>
            <a:r>
              <a:rPr lang="fr-FR" sz="2800" dirty="0"/>
              <a:t> « square </a:t>
            </a:r>
            <a:r>
              <a:rPr lang="fr-FR" sz="2800" dirty="0" err="1"/>
              <a:t>enough</a:t>
            </a:r>
            <a:r>
              <a:rPr lang="fr-FR" sz="2800" dirty="0"/>
              <a:t> » </a:t>
            </a:r>
            <a:r>
              <a:rPr lang="fr-FR" sz="2800" dirty="0" err="1"/>
              <a:t>cuts</a:t>
            </a:r>
            <a:r>
              <a:rPr lang="fr-FR" sz="2800" dirty="0"/>
              <a:t> </a:t>
            </a:r>
            <a:r>
              <a:rPr lang="fr-FR" sz="2800" dirty="0" err="1"/>
              <a:t>such</a:t>
            </a:r>
            <a:r>
              <a:rPr lang="fr-FR" sz="2800" dirty="0"/>
              <a:t> </a:t>
            </a:r>
            <a:r>
              <a:rPr lang="fr-FR" sz="2800" dirty="0" err="1"/>
              <a:t>that</a:t>
            </a:r>
            <a:r>
              <a:rPr lang="fr-FR" sz="2800" dirty="0"/>
              <a:t>:</a:t>
            </a:r>
          </a:p>
          <a:p>
            <a:endParaRPr lang="fr-FR" sz="2800" dirty="0"/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/>
              <a:t>Half-</a:t>
            </a:r>
            <a:r>
              <a:rPr lang="fr-FR" sz="2800" dirty="0" err="1"/>
              <a:t>way</a:t>
            </a:r>
            <a:r>
              <a:rPr lang="fr-FR" sz="2800" dirty="0"/>
              <a:t> </a:t>
            </a:r>
            <a:r>
              <a:rPr lang="fr-FR" sz="2800" dirty="0" err="1"/>
              <a:t>algorithm</a:t>
            </a:r>
            <a:r>
              <a:rPr lang="fr-FR" sz="2800" dirty="0"/>
              <a:t>: </a:t>
            </a:r>
            <a:r>
              <a:rPr lang="fr-FR" sz="2800" dirty="0" err="1"/>
              <a:t>Define</a:t>
            </a:r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The compromise </a:t>
            </a:r>
            <a:r>
              <a:rPr lang="fr-FR" sz="2800" dirty="0" err="1"/>
              <a:t>between</a:t>
            </a:r>
            <a:r>
              <a:rPr lang="fr-FR" sz="2800" dirty="0"/>
              <a:t> </a:t>
            </a:r>
            <a:r>
              <a:rPr lang="fr-FR" sz="2800" dirty="0" err="1"/>
              <a:t>adaptivity</a:t>
            </a:r>
            <a:r>
              <a:rPr lang="fr-FR" sz="2800" dirty="0"/>
              <a:t> and </a:t>
            </a:r>
            <a:r>
              <a:rPr lang="fr-FR" sz="2800" dirty="0" err="1"/>
              <a:t>tree</a:t>
            </a:r>
            <a:r>
              <a:rPr lang="fr-FR" sz="2800" dirty="0"/>
              <a:t> </a:t>
            </a:r>
            <a:r>
              <a:rPr lang="fr-FR" sz="2800" dirty="0" err="1"/>
              <a:t>height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governed</a:t>
            </a:r>
            <a:r>
              <a:rPr lang="fr-FR" sz="2800" dirty="0"/>
              <a:t> by the value of </a:t>
            </a:r>
          </a:p>
          <a:p>
            <a:pPr marL="457200" lvl="1" indent="0" algn="ctr">
              <a:buNone/>
            </a:pPr>
            <a:br>
              <a:rPr lang="fr-FR" sz="2800" dirty="0"/>
            </a:br>
            <a:endParaRPr lang="fr-FR" sz="2800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276862B8-F708-4D98-9738-18E8A9B5B2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6" y="2170766"/>
            <a:ext cx="4446025" cy="2586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56CA6B9-5D79-46AE-8407-6EC4C5FDC1B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3887825"/>
            <a:ext cx="5256584" cy="8688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D0EEC04-6A35-4EFB-8308-9D7D94EA123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011" y="4033710"/>
            <a:ext cx="2599603" cy="57708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5A95E1F-B933-4ABE-AFCC-2F3CBD8F4E6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768" y="5500723"/>
            <a:ext cx="725333" cy="23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13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4526518-2A98-41D8-99A1-3233886162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971" y="1052736"/>
            <a:ext cx="5380922" cy="5380922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47DD8C6-2CB1-4362-A7D9-72D4C0D8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0"/>
            <a:ext cx="8856984" cy="1143000"/>
          </a:xfrm>
        </p:spPr>
        <p:txBody>
          <a:bodyPr/>
          <a:lstStyle/>
          <a:p>
            <a:r>
              <a:rPr lang="fr-FR" sz="3600" dirty="0"/>
              <a:t>General </a:t>
            </a:r>
            <a:r>
              <a:rPr lang="fr-FR" sz="3600" dirty="0" err="1"/>
              <a:t>cartesian</a:t>
            </a:r>
            <a:r>
              <a:rPr lang="fr-FR" sz="3600" dirty="0"/>
              <a:t> </a:t>
            </a:r>
            <a:r>
              <a:rPr lang="fr-FR" sz="3600" dirty="0" err="1"/>
              <a:t>tree</a:t>
            </a:r>
            <a:r>
              <a:rPr lang="fr-FR" sz="3600" dirty="0"/>
              <a:t> </a:t>
            </a:r>
            <a:r>
              <a:rPr lang="fr-FR" sz="3600" dirty="0" err="1"/>
              <a:t>algorithm</a:t>
            </a:r>
            <a:r>
              <a:rPr lang="fr-FR" sz="3600" dirty="0"/>
              <a:t> </a:t>
            </a:r>
            <a:r>
              <a:rPr lang="fr-FR" sz="3600" dirty="0" err="1"/>
              <a:t>behavior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1291DA-9420-49D8-B320-5C5E557E9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486400" cy="1468759"/>
          </a:xfrm>
        </p:spPr>
        <p:txBody>
          <a:bodyPr/>
          <a:lstStyle/>
          <a:p>
            <a:r>
              <a:rPr lang="fr-FR" dirty="0" err="1"/>
              <a:t>Softenend</a:t>
            </a:r>
            <a:r>
              <a:rPr lang="fr-FR" dirty="0"/>
              <a:t> transitions </a:t>
            </a:r>
            <a:r>
              <a:rPr lang="fr-FR" dirty="0" err="1"/>
              <a:t>between</a:t>
            </a:r>
            <a:r>
              <a:rPr lang="fr-FR" dirty="0"/>
              <a:t>:</a:t>
            </a:r>
          </a:p>
          <a:p>
            <a:pPr lvl="1"/>
            <a:r>
              <a:rPr lang="fr-FR" dirty="0">
                <a:solidFill>
                  <a:srgbClr val="0000FF"/>
                </a:solidFill>
              </a:rPr>
              <a:t>Over </a:t>
            </a:r>
            <a:r>
              <a:rPr lang="fr-FR" dirty="0" err="1">
                <a:solidFill>
                  <a:srgbClr val="0000FF"/>
                </a:solidFill>
              </a:rPr>
              <a:t>integrated</a:t>
            </a:r>
            <a:r>
              <a:rPr lang="fr-FR" dirty="0">
                <a:solidFill>
                  <a:srgbClr val="0000FF"/>
                </a:solidFill>
              </a:rPr>
              <a:t> zones in </a:t>
            </a:r>
            <a:r>
              <a:rPr lang="fr-FR" dirty="0" err="1">
                <a:solidFill>
                  <a:srgbClr val="0000FF"/>
                </a:solidFill>
              </a:rPr>
              <a:t>blue</a:t>
            </a:r>
            <a:endParaRPr lang="fr-FR" dirty="0">
              <a:solidFill>
                <a:srgbClr val="0000FF"/>
              </a:solidFill>
            </a:endParaRPr>
          </a:p>
          <a:p>
            <a:pPr lvl="1"/>
            <a:r>
              <a:rPr lang="fr-FR" dirty="0">
                <a:solidFill>
                  <a:srgbClr val="FF0000"/>
                </a:solidFill>
              </a:rPr>
              <a:t>Under </a:t>
            </a:r>
            <a:r>
              <a:rPr lang="fr-FR" dirty="0" err="1">
                <a:solidFill>
                  <a:srgbClr val="FF0000"/>
                </a:solidFill>
              </a:rPr>
              <a:t>integrated</a:t>
            </a:r>
            <a:r>
              <a:rPr lang="fr-FR" dirty="0">
                <a:solidFill>
                  <a:srgbClr val="FF0000"/>
                </a:solidFill>
              </a:rPr>
              <a:t> zones in </a:t>
            </a:r>
            <a:r>
              <a:rPr lang="fr-FR" dirty="0" err="1">
                <a:solidFill>
                  <a:srgbClr val="FF0000"/>
                </a:solidFill>
              </a:rPr>
              <a:t>red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2326936-A72E-4A25-96BE-8937C7F8D6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309" y="3068959"/>
            <a:ext cx="4137660" cy="310324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E51C283-35DE-4208-8DE3-2085A96D8F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3248177"/>
            <a:ext cx="2377676" cy="45733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09F840D-B0B2-495A-B4FC-04FAC5D488B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0" y="4561769"/>
            <a:ext cx="1474979" cy="26434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8BDCF6C-B8BE-4F4B-894B-6D41A30E5FC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8" y="5486400"/>
            <a:ext cx="1168984" cy="22115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F2071D6-C97A-4E9A-952F-291D22E5DCC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57" y="3634986"/>
            <a:ext cx="691084" cy="2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F29FE-CAB3-4353-8689-37C568B0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0"/>
            <a:ext cx="10081120" cy="1143000"/>
          </a:xfrm>
        </p:spPr>
        <p:txBody>
          <a:bodyPr/>
          <a:lstStyle/>
          <a:p>
            <a:r>
              <a:rPr lang="fr-FR" sz="3600" dirty="0"/>
              <a:t>General </a:t>
            </a:r>
            <a:r>
              <a:rPr lang="fr-FR" sz="3600" dirty="0" err="1"/>
              <a:t>cartesian</a:t>
            </a:r>
            <a:r>
              <a:rPr lang="fr-FR" sz="3600" dirty="0"/>
              <a:t> </a:t>
            </a:r>
            <a:r>
              <a:rPr lang="fr-FR" sz="3600" dirty="0" err="1"/>
              <a:t>trees</a:t>
            </a:r>
            <a:r>
              <a:rPr lang="fr-FR" sz="3600" dirty="0"/>
              <a:t> </a:t>
            </a:r>
            <a:r>
              <a:rPr lang="fr-FR" sz="3600" dirty="0" err="1"/>
              <a:t>algorithm</a:t>
            </a:r>
            <a:r>
              <a:rPr lang="fr-FR" sz="3600" dirty="0"/>
              <a:t>: pros and cons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4D3B58-79E5-428F-82C1-1E04A4C94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989" y="1139599"/>
            <a:ext cx="5386917" cy="639762"/>
          </a:xfrm>
        </p:spPr>
        <p:txBody>
          <a:bodyPr/>
          <a:lstStyle/>
          <a:p>
            <a:pPr algn="ctr"/>
            <a:r>
              <a:rPr lang="fr-FR" sz="3600" dirty="0">
                <a:sym typeface="Wingdings" panose="05000000000000000000" pitchFamily="2" charset="2"/>
              </a:rPr>
              <a:t>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4E98A5-B808-4990-BB22-5B3870405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336" y="2174875"/>
            <a:ext cx="5877181" cy="3951288"/>
          </a:xfrm>
        </p:spPr>
        <p:txBody>
          <a:bodyPr/>
          <a:lstStyle/>
          <a:p>
            <a:r>
              <a:rPr lang="fr-FR" dirty="0" err="1"/>
              <a:t>Improved</a:t>
            </a:r>
            <a:r>
              <a:rPr lang="fr-FR" dirty="0"/>
              <a:t> </a:t>
            </a:r>
            <a:r>
              <a:rPr lang="fr-FR" dirty="0" err="1"/>
              <a:t>statistics</a:t>
            </a:r>
            <a:r>
              <a:rPr lang="fr-FR" dirty="0"/>
              <a:t> for the ratio of </a:t>
            </a:r>
            <a:r>
              <a:rPr lang="fr-FR" dirty="0" err="1"/>
              <a:t>actual</a:t>
            </a:r>
            <a:r>
              <a:rPr lang="fr-FR" dirty="0"/>
              <a:t> to </a:t>
            </a:r>
            <a:r>
              <a:rPr lang="fr-FR" dirty="0" err="1"/>
              <a:t>ideal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nodes</a:t>
            </a:r>
            <a:r>
              <a:rPr lang="fr-FR" dirty="0"/>
              <a:t> per </a:t>
            </a:r>
            <a:r>
              <a:rPr lang="fr-FR" dirty="0" err="1"/>
              <a:t>cell</a:t>
            </a:r>
            <a:br>
              <a:rPr lang="fr-FR" dirty="0"/>
            </a:br>
            <a:r>
              <a:rPr lang="fr-FR" dirty="0"/>
              <a:t>	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Histogram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is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narrower</a:t>
            </a:r>
            <a:r>
              <a:rPr lang="fr-FR" dirty="0">
                <a:sym typeface="Wingdings" panose="05000000000000000000" pitchFamily="2" charset="2"/>
              </a:rPr>
              <a:t> and </a:t>
            </a:r>
            <a:r>
              <a:rPr lang="fr-FR" dirty="0" err="1">
                <a:sym typeface="Wingdings" panose="05000000000000000000" pitchFamily="2" charset="2"/>
              </a:rPr>
              <a:t>better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centered</a:t>
            </a:r>
            <a:r>
              <a:rPr lang="fr-FR" dirty="0">
                <a:sym typeface="Wingdings" panose="05000000000000000000" pitchFamily="2" charset="2"/>
              </a:rPr>
              <a:t>, </a:t>
            </a:r>
            <a:r>
              <a:rPr lang="fr-FR" dirty="0" err="1">
                <a:sym typeface="Wingdings" panose="05000000000000000000" pitchFamily="2" charset="2"/>
              </a:rPr>
              <a:t>tree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height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lowered</a:t>
            </a:r>
            <a:r>
              <a:rPr lang="fr-FR" dirty="0">
                <a:sym typeface="Wingdings" panose="05000000000000000000" pitchFamily="2" charset="2"/>
              </a:rPr>
              <a:t>, total </a:t>
            </a:r>
            <a:r>
              <a:rPr lang="fr-FR" dirty="0" err="1">
                <a:sym typeface="Wingdings" panose="05000000000000000000" pitchFamily="2" charset="2"/>
              </a:rPr>
              <a:t>number</a:t>
            </a:r>
            <a:r>
              <a:rPr lang="fr-FR" dirty="0">
                <a:sym typeface="Wingdings" panose="05000000000000000000" pitchFamily="2" charset="2"/>
              </a:rPr>
              <a:t> of </a:t>
            </a:r>
            <a:r>
              <a:rPr lang="fr-FR" dirty="0" err="1">
                <a:sym typeface="Wingdings" panose="05000000000000000000" pitchFamily="2" charset="2"/>
              </a:rPr>
              <a:t>integration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cells</a:t>
            </a:r>
            <a:r>
              <a:rPr lang="fr-FR" dirty="0">
                <a:sym typeface="Wingdings" panose="05000000000000000000" pitchFamily="2" charset="2"/>
              </a:rPr>
              <a:t> and faces </a:t>
            </a:r>
            <a:r>
              <a:rPr lang="fr-FR" dirty="0" err="1">
                <a:sym typeface="Wingdings" panose="05000000000000000000" pitchFamily="2" charset="2"/>
              </a:rPr>
              <a:t>lowered</a:t>
            </a:r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/>
              <a:t>Top-down </a:t>
            </a:r>
            <a:r>
              <a:rPr lang="fr-FR" dirty="0" err="1"/>
              <a:t>algorithm</a:t>
            </a:r>
            <a:r>
              <a:rPr lang="fr-FR" dirty="0"/>
              <a:t>: </a:t>
            </a:r>
            <a:r>
              <a:rPr lang="fr-FR" dirty="0" err="1"/>
              <a:t>past</a:t>
            </a:r>
            <a:r>
              <a:rPr lang="fr-FR" dirty="0"/>
              <a:t> </a:t>
            </a:r>
            <a:r>
              <a:rPr lang="fr-FR" dirty="0" err="1"/>
              <a:t>choices</a:t>
            </a:r>
            <a:r>
              <a:rPr lang="fr-FR" dirty="0"/>
              <a:t> are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re-evaluated</a:t>
            </a:r>
            <a:br>
              <a:rPr lang="fr-FR" dirty="0"/>
            </a:br>
            <a:r>
              <a:rPr lang="fr-FR" dirty="0">
                <a:sym typeface="Wingdings" panose="05000000000000000000" pitchFamily="2" charset="2"/>
              </a:rPr>
              <a:t> Very fast &amp; </a:t>
            </a:r>
            <a:r>
              <a:rPr lang="fr-FR" dirty="0" err="1">
                <a:sym typeface="Wingdings" panose="05000000000000000000" pitchFamily="2" charset="2"/>
              </a:rPr>
              <a:t>easily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paralellizable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006821C-F8B7-4B0D-A77F-3B09F172C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7013" y="1139599"/>
            <a:ext cx="5389033" cy="639762"/>
          </a:xfrm>
        </p:spPr>
        <p:txBody>
          <a:bodyPr/>
          <a:lstStyle/>
          <a:p>
            <a:pPr algn="ctr"/>
            <a:r>
              <a:rPr lang="fr-FR" sz="3600" dirty="0">
                <a:sym typeface="Wingdings" panose="05000000000000000000" pitchFamily="2" charset="2"/>
              </a:rPr>
              <a:t>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B632ACB-3DF6-4AD7-AFF3-D49FE9FBB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877181" cy="3951288"/>
          </a:xfrm>
        </p:spPr>
        <p:txBody>
          <a:bodyPr/>
          <a:lstStyle/>
          <a:p>
            <a:r>
              <a:rPr lang="fr-FR" dirty="0" err="1">
                <a:sym typeface="Wingdings" panose="05000000000000000000" pitchFamily="2" charset="2"/>
              </a:rPr>
              <a:t>Cells</a:t>
            </a:r>
            <a:r>
              <a:rPr lang="fr-FR" dirty="0">
                <a:sym typeface="Wingdings" panose="05000000000000000000" pitchFamily="2" charset="2"/>
              </a:rPr>
              <a:t> do not </a:t>
            </a:r>
            <a:r>
              <a:rPr lang="fr-FR" dirty="0" err="1">
                <a:sym typeface="Wingdings" panose="05000000000000000000" pitchFamily="2" charset="2"/>
              </a:rPr>
              <a:t>remain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perfectly</a:t>
            </a:r>
            <a:r>
              <a:rPr lang="fr-FR" dirty="0">
                <a:sym typeface="Wingdings" panose="05000000000000000000" pitchFamily="2" charset="2"/>
              </a:rPr>
              <a:t> square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err="1">
                <a:sym typeface="Wingdings" panose="05000000000000000000" pitchFamily="2" charset="2"/>
              </a:rPr>
              <a:t>Cell</a:t>
            </a:r>
            <a:r>
              <a:rPr lang="fr-FR" dirty="0">
                <a:sym typeface="Wingdings" panose="05000000000000000000" pitchFamily="2" charset="2"/>
              </a:rPr>
              <a:t> interfaces can </a:t>
            </a:r>
            <a:r>
              <a:rPr lang="fr-FR" dirty="0" err="1">
                <a:sym typeface="Wingdings" panose="05000000000000000000" pitchFamily="2" charset="2"/>
              </a:rPr>
              <a:t>be</a:t>
            </a:r>
            <a:r>
              <a:rPr lang="fr-FR" dirty="0">
                <a:sym typeface="Wingdings" panose="05000000000000000000" pitchFamily="2" charset="2"/>
              </a:rPr>
              <a:t> messier</a:t>
            </a:r>
            <a:br>
              <a:rPr lang="fr-FR" dirty="0">
                <a:sym typeface="Wingdings" panose="05000000000000000000" pitchFamily="2" charset="2"/>
              </a:rPr>
            </a:br>
            <a:r>
              <a:rPr lang="fr-FR" dirty="0">
                <a:sym typeface="Wingdings" panose="05000000000000000000" pitchFamily="2" charset="2"/>
              </a:rPr>
              <a:t> Ratio of </a:t>
            </a:r>
            <a:r>
              <a:rPr lang="fr-FR" dirty="0" err="1">
                <a:sym typeface="Wingdings" panose="05000000000000000000" pitchFamily="2" charset="2"/>
              </a:rPr>
              <a:t>number</a:t>
            </a:r>
            <a:r>
              <a:rPr lang="fr-FR" dirty="0">
                <a:sym typeface="Wingdings" panose="05000000000000000000" pitchFamily="2" charset="2"/>
              </a:rPr>
              <a:t> of faces to </a:t>
            </a:r>
            <a:r>
              <a:rPr lang="fr-FR" dirty="0" err="1">
                <a:sym typeface="Wingdings" panose="05000000000000000000" pitchFamily="2" charset="2"/>
              </a:rPr>
              <a:t>number</a:t>
            </a:r>
            <a:r>
              <a:rPr lang="fr-FR" dirty="0">
                <a:sym typeface="Wingdings" panose="05000000000000000000" pitchFamily="2" charset="2"/>
              </a:rPr>
              <a:t> of </a:t>
            </a:r>
            <a:r>
              <a:rPr lang="fr-FR" dirty="0" err="1">
                <a:sym typeface="Wingdings" panose="05000000000000000000" pitchFamily="2" charset="2"/>
              </a:rPr>
              <a:t>cells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increased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from</a:t>
            </a:r>
            <a:r>
              <a:rPr lang="fr-FR" dirty="0">
                <a:sym typeface="Wingdings" panose="05000000000000000000" pitchFamily="2" charset="2"/>
              </a:rPr>
              <a:t> ~2.08 to ~2.23.</a:t>
            </a:r>
          </a:p>
          <a:p>
            <a:pPr marL="0" indent="0" algn="ctr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br>
              <a:rPr lang="fr-FR" dirty="0">
                <a:sym typeface="Wingdings" panose="05000000000000000000" pitchFamily="2" charset="2"/>
              </a:rPr>
            </a:b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Measured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average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CPU timings are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extremely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similar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…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so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why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bother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?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br>
              <a:rPr lang="fr-FR" dirty="0">
                <a:sym typeface="Wingdings" panose="05000000000000000000" pitchFamily="2" charset="2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803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C515221-89AC-42B8-AD37-B1F8A90E29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437" y="1600200"/>
            <a:ext cx="4525963" cy="4525963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7DFA833-6E4A-4813-BAD6-831C8FEA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numerical</a:t>
            </a:r>
            <a:r>
              <a:rPr lang="fr-FR" dirty="0"/>
              <a:t> 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1F49BC-A22F-405F-9CAC-5A2CBC739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6350496" cy="4525963"/>
          </a:xfrm>
        </p:spPr>
        <p:txBody>
          <a:bodyPr/>
          <a:lstStyle/>
          <a:p>
            <a:r>
              <a:rPr lang="fr-FR" dirty="0"/>
              <a:t>2-D test case: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elastic</a:t>
            </a:r>
            <a:r>
              <a:rPr lang="fr-FR" dirty="0"/>
              <a:t> </a:t>
            </a:r>
            <a:r>
              <a:rPr lang="fr-FR" dirty="0" err="1"/>
              <a:t>finite</a:t>
            </a:r>
            <a:r>
              <a:rPr lang="fr-FR" dirty="0"/>
              <a:t> crack </a:t>
            </a:r>
            <a:r>
              <a:rPr lang="fr-FR" dirty="0" err="1"/>
              <a:t>under</a:t>
            </a:r>
            <a:r>
              <a:rPr lang="fr-FR" dirty="0"/>
              <a:t> </a:t>
            </a:r>
            <a:r>
              <a:rPr lang="fr-FR" dirty="0" err="1"/>
              <a:t>bi-axial</a:t>
            </a:r>
            <a:r>
              <a:rPr lang="fr-FR" dirty="0"/>
              <a:t> tension</a:t>
            </a:r>
          </a:p>
          <a:p>
            <a:endParaRPr lang="fr-FR" dirty="0"/>
          </a:p>
          <a:p>
            <a:r>
              <a:rPr lang="fr-FR" dirty="0" err="1"/>
              <a:t>Boundary</a:t>
            </a:r>
            <a:r>
              <a:rPr lang="fr-FR" dirty="0"/>
              <a:t> conditions </a:t>
            </a:r>
            <a:r>
              <a:rPr lang="fr-FR" dirty="0" err="1"/>
              <a:t>chosen</a:t>
            </a:r>
            <a:r>
              <a:rPr lang="fr-FR" dirty="0"/>
              <a:t> to match </a:t>
            </a:r>
            <a:r>
              <a:rPr lang="fr-FR" dirty="0" err="1"/>
              <a:t>analytical</a:t>
            </a:r>
            <a:r>
              <a:rPr lang="fr-FR" dirty="0"/>
              <a:t> solution</a:t>
            </a:r>
          </a:p>
          <a:p>
            <a:endParaRPr lang="fr-FR" dirty="0"/>
          </a:p>
          <a:p>
            <a:r>
              <a:rPr lang="fr-FR" dirty="0" err="1"/>
              <a:t>Symmetry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Only</a:t>
            </a:r>
            <a:r>
              <a:rPr lang="fr-FR" dirty="0">
                <a:sym typeface="Wingdings" panose="05000000000000000000" pitchFamily="2" charset="2"/>
              </a:rPr>
              <a:t> top right quarter </a:t>
            </a:r>
            <a:r>
              <a:rPr lang="fr-FR" dirty="0" err="1">
                <a:sym typeface="Wingdings" panose="05000000000000000000" pitchFamily="2" charset="2"/>
              </a:rPr>
              <a:t>is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simulated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3404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282A9-10BC-4325-AFAA-30C5AC45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0"/>
            <a:ext cx="7577658" cy="1143000"/>
          </a:xfrm>
        </p:spPr>
        <p:txBody>
          <a:bodyPr/>
          <a:lstStyle/>
          <a:p>
            <a:r>
              <a:rPr lang="fr-FR" dirty="0"/>
              <a:t>Local </a:t>
            </a:r>
            <a:r>
              <a:rPr lang="fr-FR" dirty="0" err="1"/>
              <a:t>refinement</a:t>
            </a:r>
            <a:r>
              <a:rPr lang="fr-FR" dirty="0"/>
              <a:t> </a:t>
            </a:r>
            <a:r>
              <a:rPr lang="fr-FR" dirty="0" err="1"/>
              <a:t>near</a:t>
            </a:r>
            <a:r>
              <a:rPr lang="fr-FR" dirty="0"/>
              <a:t> crack tip</a:t>
            </a:r>
            <a:br>
              <a:rPr lang="fr-FR" dirty="0"/>
            </a:br>
            <a:r>
              <a:rPr lang="fr-FR" sz="3200" dirty="0"/>
              <a:t>(</a:t>
            </a:r>
            <a:r>
              <a:rPr lang="fr-FR" sz="3200" dirty="0" err="1"/>
              <a:t>Undeformed</a:t>
            </a:r>
            <a:r>
              <a:rPr lang="fr-FR" sz="3200" dirty="0"/>
              <a:t> </a:t>
            </a:r>
            <a:r>
              <a:rPr lang="fr-FR" sz="3200" dirty="0" err="1"/>
              <a:t>mesh</a:t>
            </a:r>
            <a:r>
              <a:rPr lang="fr-FR" sz="3200" dirty="0"/>
              <a:t>)</a:t>
            </a:r>
            <a:endParaRPr lang="fr-FR" dirty="0"/>
          </a:p>
        </p:txBody>
      </p:sp>
      <p:pic>
        <p:nvPicPr>
          <p:cNvPr id="22" name="Espace réservé du contenu 21">
            <a:extLst>
              <a:ext uri="{FF2B5EF4-FFF2-40B4-BE49-F238E27FC236}">
                <a16:creationId xmlns:a16="http://schemas.microsoft.com/office/drawing/2014/main" id="{9C4C1858-1D7F-49C1-B720-673C744D44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337740"/>
            <a:ext cx="3917032" cy="3917032"/>
          </a:xfrm>
        </p:spPr>
      </p:pic>
      <p:pic>
        <p:nvPicPr>
          <p:cNvPr id="24" name="Espace réservé du contenu 23">
            <a:extLst>
              <a:ext uri="{FF2B5EF4-FFF2-40B4-BE49-F238E27FC236}">
                <a16:creationId xmlns:a16="http://schemas.microsoft.com/office/drawing/2014/main" id="{255FD5A8-763C-4E4D-88EB-F2FE03FD29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468" y="1337740"/>
            <a:ext cx="3917033" cy="3917033"/>
          </a:xfr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F590420F-6326-45E8-9907-8442D798E465}"/>
              </a:ext>
            </a:extLst>
          </p:cNvPr>
          <p:cNvSpPr txBox="1"/>
          <p:nvPr/>
        </p:nvSpPr>
        <p:spPr>
          <a:xfrm>
            <a:off x="839416" y="5449512"/>
            <a:ext cx="3815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Uniform Halton distribution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CC002F7-5DC8-400C-938B-5D575122F95E}"/>
              </a:ext>
            </a:extLst>
          </p:cNvPr>
          <p:cNvSpPr txBox="1"/>
          <p:nvPr/>
        </p:nvSpPr>
        <p:spPr>
          <a:xfrm>
            <a:off x="7099316" y="5424001"/>
            <a:ext cx="4171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Increased</a:t>
            </a:r>
            <a:r>
              <a:rPr lang="fr-FR" sz="2400" dirty="0"/>
              <a:t> </a:t>
            </a:r>
            <a:r>
              <a:rPr lang="fr-FR" sz="2400" dirty="0" err="1"/>
              <a:t>density</a:t>
            </a:r>
            <a:r>
              <a:rPr lang="fr-FR" sz="2400" dirty="0"/>
              <a:t> at crack tip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E4C2957-51C4-4E97-8106-02964006AA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412" y="6063002"/>
            <a:ext cx="1970403" cy="24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86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282A9-10BC-4325-AFAA-30C5AC45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0"/>
            <a:ext cx="7649666" cy="1143000"/>
          </a:xfrm>
        </p:spPr>
        <p:txBody>
          <a:bodyPr/>
          <a:lstStyle/>
          <a:p>
            <a:r>
              <a:rPr lang="fr-FR" dirty="0" err="1"/>
              <a:t>Increased</a:t>
            </a:r>
            <a:r>
              <a:rPr lang="fr-FR" dirty="0"/>
              <a:t> </a:t>
            </a:r>
            <a:r>
              <a:rPr lang="fr-FR" dirty="0" err="1"/>
              <a:t>resolution</a:t>
            </a:r>
            <a:r>
              <a:rPr lang="fr-FR" dirty="0"/>
              <a:t> at crack tip</a:t>
            </a:r>
            <a:br>
              <a:rPr lang="fr-FR" dirty="0"/>
            </a:br>
            <a:r>
              <a:rPr lang="fr-FR" sz="3200" dirty="0"/>
              <a:t>(</a:t>
            </a:r>
            <a:r>
              <a:rPr lang="fr-FR" sz="3200" dirty="0" err="1"/>
              <a:t>Undeformed</a:t>
            </a:r>
            <a:r>
              <a:rPr lang="fr-FR" sz="3200" dirty="0"/>
              <a:t> </a:t>
            </a:r>
            <a:r>
              <a:rPr lang="fr-FR" sz="3200" dirty="0" err="1"/>
              <a:t>mesh</a:t>
            </a:r>
            <a:r>
              <a:rPr lang="fr-FR" sz="3200" dirty="0"/>
              <a:t> - Zoom)</a:t>
            </a:r>
            <a:endParaRPr lang="fr-FR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538B2D7D-EBE7-4A69-8400-C3323D831F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438" y="1607435"/>
            <a:ext cx="4541124" cy="4511492"/>
          </a:xfrm>
        </p:spPr>
      </p:pic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920B9324-AB89-4E34-ABD1-9D20388F68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34" y="1648289"/>
            <a:ext cx="4444332" cy="4429784"/>
          </a:xfrm>
        </p:spPr>
      </p:pic>
    </p:spTree>
    <p:extLst>
      <p:ext uri="{BB962C8B-B14F-4D97-AF65-F5344CB8AC3E}">
        <p14:creationId xmlns:p14="http://schemas.microsoft.com/office/powerpoint/2010/main" val="13565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7EC0-0F70-4402-BCFE-7DAFBF2A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72C4-DA06-4AA7-9C51-5DDC4C58B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Introduction</a:t>
            </a:r>
          </a:p>
          <a:p>
            <a:r>
              <a:rPr lang="en-US" dirty="0"/>
              <a:t>Integration: the problem with EFG</a:t>
            </a:r>
          </a:p>
          <a:p>
            <a:r>
              <a:rPr lang="en-US" dirty="0"/>
              <a:t>No refinement: how to deal with uniform point clouds</a:t>
            </a:r>
          </a:p>
          <a:p>
            <a:r>
              <a:rPr lang="en-US" dirty="0"/>
              <a:t>Two refinement algorithms for integration</a:t>
            </a:r>
          </a:p>
          <a:p>
            <a:r>
              <a:rPr lang="en-US" dirty="0"/>
              <a:t>A numerical application</a:t>
            </a:r>
          </a:p>
          <a:p>
            <a:r>
              <a:rPr lang="en-US" dirty="0"/>
              <a:t>Conclusions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3101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282A9-10BC-4325-AFAA-30C5AC45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0"/>
            <a:ext cx="7649666" cy="1143000"/>
          </a:xfrm>
        </p:spPr>
        <p:txBody>
          <a:bodyPr/>
          <a:lstStyle/>
          <a:p>
            <a:r>
              <a:rPr lang="fr-FR" dirty="0" err="1"/>
              <a:t>Increased</a:t>
            </a:r>
            <a:r>
              <a:rPr lang="fr-FR" dirty="0"/>
              <a:t> </a:t>
            </a:r>
            <a:r>
              <a:rPr lang="fr-FR" dirty="0" err="1"/>
              <a:t>resolution</a:t>
            </a:r>
            <a:r>
              <a:rPr lang="fr-FR" dirty="0"/>
              <a:t> at crack tip</a:t>
            </a:r>
            <a:br>
              <a:rPr lang="fr-FR" dirty="0"/>
            </a:br>
            <a:r>
              <a:rPr lang="fr-FR" sz="3200" dirty="0"/>
              <a:t>(</a:t>
            </a:r>
            <a:r>
              <a:rPr lang="fr-FR" sz="3200" dirty="0" err="1"/>
              <a:t>Deformed</a:t>
            </a:r>
            <a:r>
              <a:rPr lang="fr-FR" sz="3200" dirty="0"/>
              <a:t> </a:t>
            </a:r>
            <a:r>
              <a:rPr lang="fr-FR" sz="3200" dirty="0" err="1"/>
              <a:t>mesh</a:t>
            </a:r>
            <a:r>
              <a:rPr lang="fr-FR" sz="3200" dirty="0"/>
              <a:t> - Zoom)</a:t>
            </a:r>
            <a:endParaRPr lang="fr-FR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538B2D7D-EBE7-4A69-8400-C3323D831F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123" y="1600200"/>
            <a:ext cx="4533753" cy="4525963"/>
          </a:xfrm>
        </p:spPr>
      </p:pic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920B9324-AB89-4E34-ABD1-9D20388F68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34" y="1644827"/>
            <a:ext cx="4444332" cy="4436709"/>
          </a:xfrm>
        </p:spPr>
      </p:pic>
    </p:spTree>
    <p:extLst>
      <p:ext uri="{BB962C8B-B14F-4D97-AF65-F5344CB8AC3E}">
        <p14:creationId xmlns:p14="http://schemas.microsoft.com/office/powerpoint/2010/main" val="2137780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282A9-10BC-4325-AFAA-30C5AC45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1" y="0"/>
            <a:ext cx="9319948" cy="1143000"/>
          </a:xfrm>
        </p:spPr>
        <p:txBody>
          <a:bodyPr/>
          <a:lstStyle/>
          <a:p>
            <a:r>
              <a:rPr lang="fr-FR" dirty="0" err="1"/>
              <a:t>Increased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of the stress </a:t>
            </a:r>
            <a:r>
              <a:rPr lang="fr-FR" dirty="0" err="1"/>
              <a:t>tensor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E516BED-2DA2-45F3-8FD9-59E6F3E0F5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843882"/>
            <a:ext cx="5384800" cy="4038600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108263-FDA2-44A3-9149-F5EDA791C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918448" cy="4525963"/>
          </a:xfrm>
        </p:spPr>
        <p:txBody>
          <a:bodyPr/>
          <a:lstStyle/>
          <a:p>
            <a:r>
              <a:rPr lang="fr-FR" dirty="0">
                <a:solidFill>
                  <a:srgbClr val="0000FF"/>
                </a:solidFill>
              </a:rPr>
              <a:t>Blue </a:t>
            </a:r>
            <a:r>
              <a:rPr lang="fr-FR" dirty="0" err="1">
                <a:solidFill>
                  <a:srgbClr val="0000FF"/>
                </a:solidFill>
              </a:rPr>
              <a:t>curve</a:t>
            </a:r>
            <a:r>
              <a:rPr lang="fr-FR" dirty="0">
                <a:solidFill>
                  <a:srgbClr val="0000FF"/>
                </a:solidFill>
              </a:rPr>
              <a:t>: </a:t>
            </a:r>
            <a:r>
              <a:rPr lang="fr-FR" dirty="0" err="1">
                <a:solidFill>
                  <a:srgbClr val="0000FF"/>
                </a:solidFill>
              </a:rPr>
              <a:t>uniform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 err="1">
                <a:solidFill>
                  <a:srgbClr val="0000FF"/>
                </a:solidFill>
              </a:rPr>
              <a:t>mesh</a:t>
            </a:r>
            <a:endParaRPr lang="fr-FR" dirty="0">
              <a:solidFill>
                <a:srgbClr val="0000FF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Red </a:t>
            </a:r>
            <a:r>
              <a:rPr lang="fr-FR" dirty="0" err="1">
                <a:solidFill>
                  <a:srgbClr val="FF0000"/>
                </a:solidFill>
              </a:rPr>
              <a:t>curve</a:t>
            </a:r>
            <a:r>
              <a:rPr lang="fr-FR" dirty="0">
                <a:solidFill>
                  <a:srgbClr val="FF0000"/>
                </a:solidFill>
              </a:rPr>
              <a:t>: non </a:t>
            </a:r>
            <a:r>
              <a:rPr lang="fr-FR" dirty="0" err="1">
                <a:solidFill>
                  <a:srgbClr val="FF0000"/>
                </a:solidFill>
              </a:rPr>
              <a:t>uniform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mesh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 err="1"/>
              <a:t>Same</a:t>
            </a:r>
            <a:r>
              <a:rPr lang="fr-FR" dirty="0"/>
              <a:t> convergence rate</a:t>
            </a:r>
          </a:p>
          <a:p>
            <a:r>
              <a:rPr lang="fr-FR" dirty="0" err="1"/>
              <a:t>Accuracy</a:t>
            </a:r>
            <a:r>
              <a:rPr lang="fr-FR" dirty="0"/>
              <a:t> </a:t>
            </a:r>
            <a:r>
              <a:rPr lang="fr-FR" dirty="0" err="1"/>
              <a:t>increased</a:t>
            </a:r>
            <a:r>
              <a:rPr lang="fr-FR" dirty="0"/>
              <a:t> by a factor ~3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9C42681-B49A-4395-A582-9BAC50F9DC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6" y="5013176"/>
            <a:ext cx="174933" cy="2496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681AC5E-3A90-4B78-B1C3-714F8070BADE}"/>
              </a:ext>
            </a:extLst>
          </p:cNvPr>
          <p:cNvSpPr txBox="1"/>
          <p:nvPr/>
        </p:nvSpPr>
        <p:spPr>
          <a:xfrm>
            <a:off x="6960096" y="2492896"/>
            <a:ext cx="230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Mean</a:t>
            </a:r>
            <a:r>
              <a:rPr lang="fr-FR" dirty="0"/>
              <a:t> relative </a:t>
            </a:r>
            <a:r>
              <a:rPr lang="fr-FR" dirty="0" err="1"/>
              <a:t>error</a:t>
            </a:r>
            <a:r>
              <a:rPr lang="fr-FR" dirty="0"/>
              <a:t> on stress </a:t>
            </a:r>
            <a:r>
              <a:rPr lang="fr-FR" dirty="0" err="1"/>
              <a:t>tensor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6644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282A9-10BC-4325-AFAA-30C5AC45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464" y="0"/>
            <a:ext cx="9577064" cy="1143000"/>
          </a:xfrm>
        </p:spPr>
        <p:txBody>
          <a:bodyPr/>
          <a:lstStyle/>
          <a:p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evaluation</a:t>
            </a:r>
            <a:r>
              <a:rPr lang="fr-FR" dirty="0"/>
              <a:t> of stress </a:t>
            </a:r>
            <a:r>
              <a:rPr lang="fr-FR" dirty="0" err="1"/>
              <a:t>intensity</a:t>
            </a:r>
            <a:r>
              <a:rPr lang="fr-FR" dirty="0"/>
              <a:t> factor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108263-FDA2-44A3-9149-F5EDA791C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702424" cy="4525963"/>
          </a:xfrm>
        </p:spPr>
        <p:txBody>
          <a:bodyPr/>
          <a:lstStyle/>
          <a:p>
            <a:r>
              <a:rPr lang="fr-FR" dirty="0">
                <a:solidFill>
                  <a:srgbClr val="0000FF"/>
                </a:solidFill>
              </a:rPr>
              <a:t>Blue </a:t>
            </a:r>
            <a:r>
              <a:rPr lang="fr-FR" dirty="0" err="1">
                <a:solidFill>
                  <a:srgbClr val="0000FF"/>
                </a:solidFill>
              </a:rPr>
              <a:t>curve</a:t>
            </a:r>
            <a:r>
              <a:rPr lang="fr-FR" dirty="0">
                <a:solidFill>
                  <a:srgbClr val="0000FF"/>
                </a:solidFill>
              </a:rPr>
              <a:t>: </a:t>
            </a:r>
            <a:r>
              <a:rPr lang="fr-FR" dirty="0" err="1">
                <a:solidFill>
                  <a:srgbClr val="0000FF"/>
                </a:solidFill>
              </a:rPr>
              <a:t>uniform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 err="1">
                <a:solidFill>
                  <a:srgbClr val="0000FF"/>
                </a:solidFill>
              </a:rPr>
              <a:t>mesh</a:t>
            </a:r>
            <a:endParaRPr lang="fr-FR" dirty="0">
              <a:solidFill>
                <a:srgbClr val="0000FF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Red </a:t>
            </a:r>
            <a:r>
              <a:rPr lang="fr-FR" dirty="0" err="1">
                <a:solidFill>
                  <a:srgbClr val="FF0000"/>
                </a:solidFill>
              </a:rPr>
              <a:t>curve</a:t>
            </a:r>
            <a:r>
              <a:rPr lang="fr-FR" dirty="0">
                <a:solidFill>
                  <a:srgbClr val="FF0000"/>
                </a:solidFill>
              </a:rPr>
              <a:t>: non </a:t>
            </a:r>
            <a:r>
              <a:rPr lang="fr-FR" dirty="0" err="1">
                <a:solidFill>
                  <a:srgbClr val="FF0000"/>
                </a:solidFill>
              </a:rPr>
              <a:t>uniform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mesh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The </a:t>
            </a:r>
            <a:r>
              <a:rPr lang="fr-FR" dirty="0" err="1"/>
              <a:t>accuracy</a:t>
            </a:r>
            <a:r>
              <a:rPr lang="fr-FR" dirty="0"/>
              <a:t> of the SIF </a:t>
            </a:r>
            <a:r>
              <a:rPr lang="fr-FR" dirty="0" err="1"/>
              <a:t>evaluation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theta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 </a:t>
            </a:r>
            <a:r>
              <a:rPr lang="fr-FR" dirty="0" err="1"/>
              <a:t>increased</a:t>
            </a:r>
            <a:r>
              <a:rPr lang="fr-FR" dirty="0"/>
              <a:t> by a factor ~ 20 !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98983C2-0C01-4FFF-B506-99BA2E7893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843881"/>
            <a:ext cx="5384800" cy="4038600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9C42681-B49A-4395-A582-9BAC50F9DC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6" y="5013176"/>
            <a:ext cx="174933" cy="2496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681AC5E-3A90-4B78-B1C3-714F8070BADE}"/>
              </a:ext>
            </a:extLst>
          </p:cNvPr>
          <p:cNvSpPr txBox="1"/>
          <p:nvPr/>
        </p:nvSpPr>
        <p:spPr>
          <a:xfrm>
            <a:off x="6960096" y="249289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Relative </a:t>
            </a:r>
            <a:r>
              <a:rPr lang="fr-FR" dirty="0" err="1"/>
              <a:t>error</a:t>
            </a:r>
            <a:r>
              <a:rPr lang="fr-FR" dirty="0"/>
              <a:t> on stress </a:t>
            </a:r>
            <a:r>
              <a:rPr lang="fr-FR" dirty="0" err="1"/>
              <a:t>intensity</a:t>
            </a:r>
            <a:r>
              <a:rPr lang="fr-FR" dirty="0"/>
              <a:t> factor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CDB8D0-B39B-4971-A7B3-F7951A3847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03" y="5013176"/>
            <a:ext cx="5195617" cy="92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9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C6ACBA1-5E5F-4254-90D7-F57179FA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E5A810-EA27-48CB-BF84-66BBA8096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Using</a:t>
            </a:r>
            <a:r>
              <a:rPr lang="fr-FR" sz="2400" dirty="0"/>
              <a:t> a background </a:t>
            </a:r>
            <a:r>
              <a:rPr lang="fr-FR" sz="2400" dirty="0" err="1"/>
              <a:t>mesh</a:t>
            </a:r>
            <a:r>
              <a:rPr lang="fr-FR" sz="2400" dirty="0"/>
              <a:t> for the </a:t>
            </a:r>
            <a:r>
              <a:rPr lang="fr-FR" sz="2400" dirty="0" err="1"/>
              <a:t>integration</a:t>
            </a:r>
            <a:r>
              <a:rPr lang="fr-FR" sz="2400" dirty="0"/>
              <a:t> of the </a:t>
            </a:r>
            <a:r>
              <a:rPr lang="fr-FR" sz="2400" dirty="0" err="1"/>
              <a:t>meshless</a:t>
            </a:r>
            <a:r>
              <a:rPr lang="fr-FR" sz="2400" dirty="0"/>
              <a:t> </a:t>
            </a:r>
            <a:r>
              <a:rPr lang="fr-FR" sz="2400" dirty="0" err="1"/>
              <a:t>Galerkin</a:t>
            </a:r>
            <a:r>
              <a:rPr lang="fr-FR" sz="2400" dirty="0"/>
              <a:t> </a:t>
            </a:r>
            <a:r>
              <a:rPr lang="fr-FR" sz="2400" dirty="0" err="1"/>
              <a:t>weak</a:t>
            </a:r>
            <a:r>
              <a:rPr lang="fr-FR" sz="2400" dirty="0"/>
              <a:t> </a:t>
            </a:r>
            <a:r>
              <a:rPr lang="fr-FR" sz="2400" dirty="0" err="1"/>
              <a:t>form</a:t>
            </a:r>
            <a:r>
              <a:rPr lang="fr-FR" sz="2400" dirty="0"/>
              <a:t> </a:t>
            </a:r>
            <a:r>
              <a:rPr lang="fr-FR" sz="2400" dirty="0" err="1"/>
              <a:t>ensures</a:t>
            </a:r>
            <a:r>
              <a:rPr lang="fr-FR" sz="2400" dirty="0"/>
              <a:t> patch test compliance</a:t>
            </a:r>
          </a:p>
          <a:p>
            <a:endParaRPr lang="fr-FR" sz="2400" dirty="0"/>
          </a:p>
          <a:p>
            <a:r>
              <a:rPr lang="fr-FR" sz="2400" dirty="0" err="1"/>
              <a:t>Mesh</a:t>
            </a:r>
            <a:r>
              <a:rPr lang="fr-FR" sz="2400" dirty="0"/>
              <a:t> and cloud </a:t>
            </a:r>
            <a:r>
              <a:rPr lang="fr-FR" sz="2400" dirty="0" err="1"/>
              <a:t>density</a:t>
            </a:r>
            <a:r>
              <a:rPr lang="fr-FR" sz="2400" dirty="0"/>
              <a:t> </a:t>
            </a:r>
            <a:r>
              <a:rPr lang="fr-FR" sz="2400" dirty="0" err="1"/>
              <a:t>should</a:t>
            </a:r>
            <a:r>
              <a:rPr lang="fr-FR" sz="2400" dirty="0"/>
              <a:t> </a:t>
            </a:r>
            <a:r>
              <a:rPr lang="fr-FR" sz="2400" dirty="0" err="1"/>
              <a:t>roughly</a:t>
            </a:r>
            <a:r>
              <a:rPr lang="fr-FR" sz="2400" dirty="0"/>
              <a:t> match</a:t>
            </a:r>
          </a:p>
          <a:p>
            <a:endParaRPr lang="fr-FR" sz="2400" dirty="0"/>
          </a:p>
          <a:p>
            <a:r>
              <a:rPr lang="fr-FR" sz="2400" dirty="0" err="1"/>
              <a:t>Two</a:t>
            </a:r>
            <a:r>
              <a:rPr lang="fr-FR" sz="2400" dirty="0"/>
              <a:t> </a:t>
            </a:r>
            <a:r>
              <a:rPr lang="fr-FR" sz="2400" dirty="0" err="1"/>
              <a:t>automatic</a:t>
            </a:r>
            <a:r>
              <a:rPr lang="fr-FR" sz="2400" dirty="0"/>
              <a:t> </a:t>
            </a:r>
            <a:r>
              <a:rPr lang="fr-FR" sz="2400" dirty="0" err="1"/>
              <a:t>mesh</a:t>
            </a:r>
            <a:r>
              <a:rPr lang="fr-FR" sz="2400" dirty="0"/>
              <a:t> </a:t>
            </a:r>
            <a:r>
              <a:rPr lang="fr-FR" sz="2400" dirty="0" err="1"/>
              <a:t>refinement</a:t>
            </a:r>
            <a:r>
              <a:rPr lang="fr-FR" sz="2400" dirty="0"/>
              <a:t> </a:t>
            </a:r>
            <a:r>
              <a:rPr lang="fr-FR" sz="2400" dirty="0" err="1"/>
              <a:t>algorithms</a:t>
            </a:r>
            <a:r>
              <a:rPr lang="fr-FR" sz="2400" dirty="0"/>
              <a:t> </a:t>
            </a:r>
            <a:r>
              <a:rPr lang="fr-FR" sz="2400" dirty="0" err="1"/>
              <a:t>were</a:t>
            </a:r>
            <a:r>
              <a:rPr lang="fr-FR" sz="2400" dirty="0"/>
              <a:t> </a:t>
            </a:r>
            <a:r>
              <a:rPr lang="fr-FR" sz="2400" dirty="0" err="1"/>
              <a:t>proposed</a:t>
            </a:r>
            <a:endParaRPr lang="fr-FR" sz="2400" dirty="0"/>
          </a:p>
          <a:p>
            <a:r>
              <a:rPr lang="fr-FR" sz="2400" dirty="0"/>
              <a:t>The </a:t>
            </a:r>
            <a:r>
              <a:rPr lang="fr-FR" sz="2400" dirty="0" err="1"/>
              <a:t>general</a:t>
            </a:r>
            <a:r>
              <a:rPr lang="fr-FR" sz="2400" dirty="0"/>
              <a:t> </a:t>
            </a:r>
            <a:r>
              <a:rPr lang="fr-FR" sz="2400" dirty="0" err="1"/>
              <a:t>cartesian</a:t>
            </a:r>
            <a:r>
              <a:rPr lang="fr-FR" sz="2400" dirty="0"/>
              <a:t> </a:t>
            </a:r>
            <a:r>
              <a:rPr lang="fr-FR" sz="2400" dirty="0" err="1"/>
              <a:t>tree</a:t>
            </a:r>
            <a:r>
              <a:rPr lang="fr-FR" sz="2400" dirty="0"/>
              <a:t> </a:t>
            </a:r>
            <a:r>
              <a:rPr lang="fr-FR" sz="2400" dirty="0" err="1"/>
              <a:t>achieved</a:t>
            </a:r>
            <a:r>
              <a:rPr lang="fr-FR" sz="2400" dirty="0"/>
              <a:t> </a:t>
            </a:r>
            <a:r>
              <a:rPr lang="fr-FR" sz="2400" dirty="0" err="1"/>
              <a:t>better</a:t>
            </a:r>
            <a:r>
              <a:rPr lang="fr-FR" sz="2400" dirty="0"/>
              <a:t> distribution </a:t>
            </a:r>
            <a:r>
              <a:rPr lang="fr-FR" sz="2400" dirty="0" err="1"/>
              <a:t>statistics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the more </a:t>
            </a:r>
            <a:r>
              <a:rPr lang="fr-FR" sz="2400" dirty="0" err="1"/>
              <a:t>naive</a:t>
            </a:r>
            <a:r>
              <a:rPr lang="fr-FR" sz="2400" dirty="0"/>
              <a:t> 2d-tree, but </a:t>
            </a:r>
            <a:r>
              <a:rPr lang="fr-FR" sz="2400" dirty="0" err="1"/>
              <a:t>this</a:t>
            </a:r>
            <a:r>
              <a:rPr lang="fr-FR" sz="2400" dirty="0"/>
              <a:t> </a:t>
            </a:r>
            <a:r>
              <a:rPr lang="fr-FR" sz="2400" dirty="0" err="1"/>
              <a:t>did</a:t>
            </a:r>
            <a:r>
              <a:rPr lang="fr-FR" sz="2400" dirty="0"/>
              <a:t> not translate to </a:t>
            </a:r>
            <a:r>
              <a:rPr lang="fr-FR" sz="2400" dirty="0" err="1"/>
              <a:t>improved</a:t>
            </a:r>
            <a:r>
              <a:rPr lang="fr-FR" sz="2400" dirty="0"/>
              <a:t> CPU timings</a:t>
            </a:r>
          </a:p>
          <a:p>
            <a:endParaRPr lang="fr-FR" sz="2400" dirty="0"/>
          </a:p>
          <a:p>
            <a:r>
              <a:rPr lang="fr-FR" sz="2400" dirty="0"/>
              <a:t>Local point cloud </a:t>
            </a:r>
            <a:r>
              <a:rPr lang="fr-FR" sz="2400" dirty="0" err="1"/>
              <a:t>refinement</a:t>
            </a:r>
            <a:r>
              <a:rPr lang="fr-FR" sz="2400" dirty="0"/>
              <a:t> </a:t>
            </a:r>
            <a:r>
              <a:rPr lang="fr-FR" sz="2400" dirty="0" err="1"/>
              <a:t>increases</a:t>
            </a:r>
            <a:r>
              <a:rPr lang="fr-FR" sz="2400" dirty="0"/>
              <a:t> </a:t>
            </a:r>
            <a:r>
              <a:rPr lang="fr-FR" sz="2400" dirty="0" err="1"/>
              <a:t>sharpness</a:t>
            </a:r>
            <a:r>
              <a:rPr lang="fr-FR" sz="2400" dirty="0"/>
              <a:t> and </a:t>
            </a:r>
            <a:r>
              <a:rPr lang="fr-FR" sz="2400" dirty="0" err="1"/>
              <a:t>accuracy</a:t>
            </a:r>
            <a:r>
              <a:rPr lang="fr-FR" sz="2400" dirty="0"/>
              <a:t> of </a:t>
            </a:r>
            <a:r>
              <a:rPr lang="fr-FR" sz="2400" dirty="0" err="1"/>
              <a:t>results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0302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2">
            <a:extLst>
              <a:ext uri="{FF2B5EF4-FFF2-40B4-BE49-F238E27FC236}">
                <a16:creationId xmlns:a16="http://schemas.microsoft.com/office/drawing/2014/main" id="{F4E46B5B-72AB-4263-BE9C-CC5AA8576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1285875"/>
            <a:ext cx="6572250" cy="4929188"/>
          </a:xfr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1C6ACBA1-5E5F-4254-90D7-F57179FA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48" y="404664"/>
            <a:ext cx="9793088" cy="1944216"/>
          </a:xfrm>
        </p:spPr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for </a:t>
            </a:r>
            <a:r>
              <a:rPr lang="fr-FR" dirty="0" err="1"/>
              <a:t>your</a:t>
            </a:r>
            <a:r>
              <a:rPr lang="fr-FR" dirty="0"/>
              <a:t> attention</a:t>
            </a:r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gfo@esi-group.com</a:t>
            </a:r>
          </a:p>
        </p:txBody>
      </p:sp>
    </p:spTree>
    <p:extLst>
      <p:ext uri="{BB962C8B-B14F-4D97-AF65-F5344CB8AC3E}">
        <p14:creationId xmlns:p14="http://schemas.microsoft.com/office/powerpoint/2010/main" val="110616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A83BF-B6FD-4C40-BD63-2691C3296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0"/>
            <a:ext cx="7505650" cy="1143000"/>
          </a:xfrm>
        </p:spPr>
        <p:txBody>
          <a:bodyPr/>
          <a:lstStyle/>
          <a:p>
            <a:r>
              <a:rPr lang="fr-FR" sz="3200" dirty="0"/>
              <a:t>Introduction : </a:t>
            </a:r>
            <a:r>
              <a:rPr lang="fr-FR" sz="3200" dirty="0" err="1"/>
              <a:t>What</a:t>
            </a:r>
            <a:r>
              <a:rPr lang="fr-FR" sz="3200" dirty="0"/>
              <a:t> </a:t>
            </a:r>
            <a:r>
              <a:rPr lang="fr-FR" sz="3200" dirty="0" err="1"/>
              <a:t>is</a:t>
            </a:r>
            <a:r>
              <a:rPr lang="fr-FR" sz="3200" dirty="0"/>
              <a:t> EFG ?</a:t>
            </a:r>
            <a:br>
              <a:rPr lang="fr-FR" sz="3200" dirty="0"/>
            </a:br>
            <a:r>
              <a:rPr lang="fr-FR" sz="2400" dirty="0"/>
              <a:t>(</a:t>
            </a:r>
            <a:r>
              <a:rPr lang="fr-FR" sz="2400" b="1" dirty="0" err="1"/>
              <a:t>E</a:t>
            </a:r>
            <a:r>
              <a:rPr lang="fr-FR" sz="2400" dirty="0" err="1"/>
              <a:t>lement</a:t>
            </a:r>
            <a:r>
              <a:rPr lang="fr-FR" sz="2400" dirty="0"/>
              <a:t> </a:t>
            </a:r>
            <a:r>
              <a:rPr lang="fr-FR" sz="2400" b="1" dirty="0"/>
              <a:t>F</a:t>
            </a:r>
            <a:r>
              <a:rPr lang="fr-FR" sz="2400" dirty="0"/>
              <a:t>ree </a:t>
            </a:r>
            <a:r>
              <a:rPr lang="fr-FR" sz="2400" b="1" dirty="0" err="1"/>
              <a:t>G</a:t>
            </a:r>
            <a:r>
              <a:rPr lang="fr-FR" sz="2400" dirty="0" err="1"/>
              <a:t>alerkin</a:t>
            </a:r>
            <a:r>
              <a:rPr lang="fr-FR" sz="2400" dirty="0"/>
              <a:t>)</a:t>
            </a:r>
            <a:endParaRPr lang="fr-FR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E6BC38-578B-4672-A456-3D614EF9BB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typical</a:t>
            </a:r>
            <a:r>
              <a:rPr lang="fr-FR" dirty="0"/>
              <a:t> </a:t>
            </a:r>
            <a:r>
              <a:rPr lang="fr-FR" dirty="0" err="1"/>
              <a:t>elliptic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 in </a:t>
            </a:r>
            <a:r>
              <a:rPr lang="fr-FR" dirty="0" err="1"/>
              <a:t>weak</a:t>
            </a:r>
            <a:r>
              <a:rPr lang="fr-FR" dirty="0"/>
              <a:t> </a:t>
            </a:r>
            <a:r>
              <a:rPr lang="fr-FR" dirty="0" err="1"/>
              <a:t>form</a:t>
            </a:r>
            <a:r>
              <a:rPr lang="fr-FR" dirty="0"/>
              <a:t>: the diffusion </a:t>
            </a:r>
            <a:r>
              <a:rPr lang="fr-FR" dirty="0" err="1"/>
              <a:t>equation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DD3076-856B-4855-8962-69039FE443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sz="2400" dirty="0"/>
              <a:t>« </a:t>
            </a:r>
            <a:r>
              <a:rPr lang="fr-FR" sz="2400" dirty="0" err="1"/>
              <a:t>Galerkin</a:t>
            </a:r>
            <a:r>
              <a:rPr lang="fr-FR" sz="2400" dirty="0"/>
              <a:t> » </a:t>
            </a:r>
            <a:r>
              <a:rPr lang="fr-FR" sz="2400" dirty="0">
                <a:sym typeface="Wingdings" panose="05000000000000000000" pitchFamily="2" charset="2"/>
              </a:rPr>
              <a:t> </a:t>
            </a:r>
            <a:r>
              <a:rPr lang="fr-FR" sz="2400" dirty="0" err="1">
                <a:sym typeface="Wingdings" panose="05000000000000000000" pitchFamily="2" charset="2"/>
              </a:rPr>
              <a:t>Restrict</a:t>
            </a:r>
            <a:r>
              <a:rPr lang="fr-FR" sz="2400" dirty="0">
                <a:sym typeface="Wingdings" panose="05000000000000000000" pitchFamily="2" charset="2"/>
              </a:rPr>
              <a:t> test and trial </a:t>
            </a:r>
            <a:r>
              <a:rPr lang="fr-FR" sz="2400" dirty="0" err="1">
                <a:sym typeface="Wingdings" panose="05000000000000000000" pitchFamily="2" charset="2"/>
              </a:rPr>
              <a:t>spaces</a:t>
            </a:r>
            <a:r>
              <a:rPr lang="fr-FR" sz="2400" dirty="0">
                <a:sym typeface="Wingdings" panose="05000000000000000000" pitchFamily="2" charset="2"/>
              </a:rPr>
              <a:t> to more </a:t>
            </a:r>
            <a:r>
              <a:rPr lang="fr-FR" sz="2400" dirty="0" err="1">
                <a:sym typeface="Wingdings" panose="05000000000000000000" pitchFamily="2" charset="2"/>
              </a:rPr>
              <a:t>manageable</a:t>
            </a:r>
            <a:r>
              <a:rPr lang="fr-FR" sz="2400" dirty="0">
                <a:sym typeface="Wingdings" panose="05000000000000000000" pitchFamily="2" charset="2"/>
              </a:rPr>
              <a:t> </a:t>
            </a:r>
            <a:r>
              <a:rPr lang="fr-FR" sz="2400" dirty="0" err="1">
                <a:sym typeface="Wingdings" panose="05000000000000000000" pitchFamily="2" charset="2"/>
              </a:rPr>
              <a:t>finite</a:t>
            </a:r>
            <a:r>
              <a:rPr lang="fr-FR" sz="2400" dirty="0">
                <a:sym typeface="Wingdings" panose="05000000000000000000" pitchFamily="2" charset="2"/>
              </a:rPr>
              <a:t> </a:t>
            </a:r>
            <a:r>
              <a:rPr lang="fr-FR" sz="2400" dirty="0" err="1">
                <a:sym typeface="Wingdings" panose="05000000000000000000" pitchFamily="2" charset="2"/>
              </a:rPr>
              <a:t>dimensional</a:t>
            </a:r>
            <a:r>
              <a:rPr lang="fr-FR" sz="2400" dirty="0">
                <a:sym typeface="Wingdings" panose="05000000000000000000" pitchFamily="2" charset="2"/>
              </a:rPr>
              <a:t> </a:t>
            </a:r>
            <a:r>
              <a:rPr lang="fr-FR" sz="2400" dirty="0" err="1">
                <a:sym typeface="Wingdings" panose="05000000000000000000" pitchFamily="2" charset="2"/>
              </a:rPr>
              <a:t>subspaces</a:t>
            </a:r>
            <a:r>
              <a:rPr lang="fr-FR" sz="2400" dirty="0">
                <a:sym typeface="Wingdings" panose="05000000000000000000" pitchFamily="2" charset="2"/>
              </a:rPr>
              <a:t>.</a:t>
            </a:r>
          </a:p>
          <a:p>
            <a:endParaRPr lang="fr-FR" sz="1400" dirty="0">
              <a:sym typeface="Wingdings" panose="05000000000000000000" pitchFamily="2" charset="2"/>
            </a:endParaRPr>
          </a:p>
          <a:p>
            <a:r>
              <a:rPr lang="fr-FR" sz="2400" dirty="0">
                <a:sym typeface="Wingdings" panose="05000000000000000000" pitchFamily="2" charset="2"/>
              </a:rPr>
              <a:t>« </a:t>
            </a:r>
            <a:r>
              <a:rPr lang="fr-FR" sz="2400" dirty="0" err="1">
                <a:sym typeface="Wingdings" panose="05000000000000000000" pitchFamily="2" charset="2"/>
              </a:rPr>
              <a:t>Element</a:t>
            </a:r>
            <a:r>
              <a:rPr lang="fr-FR" sz="2400" dirty="0">
                <a:sym typeface="Wingdings" panose="05000000000000000000" pitchFamily="2" charset="2"/>
              </a:rPr>
              <a:t>-free »  </a:t>
            </a:r>
            <a:r>
              <a:rPr lang="fr-FR" sz="2400" dirty="0" err="1">
                <a:sym typeface="Wingdings" panose="05000000000000000000" pitchFamily="2" charset="2"/>
              </a:rPr>
              <a:t>These</a:t>
            </a:r>
            <a:r>
              <a:rPr lang="fr-FR" sz="2400" dirty="0">
                <a:sym typeface="Wingdings" panose="05000000000000000000" pitchFamily="2" charset="2"/>
              </a:rPr>
              <a:t> </a:t>
            </a:r>
            <a:r>
              <a:rPr lang="fr-FR" sz="2400" dirty="0" err="1">
                <a:sym typeface="Wingdings" panose="05000000000000000000" pitchFamily="2" charset="2"/>
              </a:rPr>
              <a:t>functions</a:t>
            </a:r>
            <a:r>
              <a:rPr lang="fr-FR" sz="2400" dirty="0">
                <a:sym typeface="Wingdings" panose="05000000000000000000" pitchFamily="2" charset="2"/>
              </a:rPr>
              <a:t> are </a:t>
            </a:r>
            <a:r>
              <a:rPr lang="fr-FR" sz="2400" dirty="0" err="1">
                <a:sym typeface="Wingdings" panose="05000000000000000000" pitchFamily="2" charset="2"/>
              </a:rPr>
              <a:t>build</a:t>
            </a:r>
            <a:r>
              <a:rPr lang="fr-FR" sz="2400" dirty="0">
                <a:sym typeface="Wingdings" panose="05000000000000000000" pitchFamily="2" charset="2"/>
              </a:rPr>
              <a:t> </a:t>
            </a:r>
            <a:r>
              <a:rPr lang="fr-FR" sz="2400" dirty="0" err="1">
                <a:sym typeface="Wingdings" panose="05000000000000000000" pitchFamily="2" charset="2"/>
              </a:rPr>
              <a:t>without</a:t>
            </a:r>
            <a:r>
              <a:rPr lang="fr-FR" sz="2400" dirty="0">
                <a:sym typeface="Wingdings" panose="05000000000000000000" pitchFamily="2" charset="2"/>
              </a:rPr>
              <a:t> </a:t>
            </a:r>
            <a:r>
              <a:rPr lang="fr-FR" sz="2400" dirty="0" err="1">
                <a:sym typeface="Wingdings" panose="05000000000000000000" pitchFamily="2" charset="2"/>
              </a:rPr>
              <a:t>reference</a:t>
            </a:r>
            <a:r>
              <a:rPr lang="fr-FR" sz="2400" dirty="0">
                <a:sym typeface="Wingdings" panose="05000000000000000000" pitchFamily="2" charset="2"/>
              </a:rPr>
              <a:t> to a </a:t>
            </a:r>
            <a:r>
              <a:rPr lang="fr-FR" sz="2400" dirty="0" err="1">
                <a:sym typeface="Wingdings" panose="05000000000000000000" pitchFamily="2" charset="2"/>
              </a:rPr>
              <a:t>mesh</a:t>
            </a:r>
            <a:endParaRPr lang="fr-FR" sz="2400" dirty="0">
              <a:sym typeface="Wingdings" panose="05000000000000000000" pitchFamily="2" charset="2"/>
            </a:endParaRPr>
          </a:p>
          <a:p>
            <a:pPr lvl="1"/>
            <a:r>
              <a:rPr lang="fr-FR" sz="1800" dirty="0">
                <a:sym typeface="Wingdings" panose="05000000000000000000" pitchFamily="2" charset="2"/>
              </a:rPr>
              <a:t>Ex : MLS, RBF, </a:t>
            </a:r>
            <a:r>
              <a:rPr lang="fr-FR" sz="1800" dirty="0" err="1">
                <a:sym typeface="Wingdings" panose="05000000000000000000" pitchFamily="2" charset="2"/>
              </a:rPr>
              <a:t>Sibson</a:t>
            </a:r>
            <a:r>
              <a:rPr lang="fr-FR" sz="1800" dirty="0">
                <a:sym typeface="Wingdings" panose="05000000000000000000" pitchFamily="2" charset="2"/>
              </a:rPr>
              <a:t> &amp; Laplace </a:t>
            </a:r>
            <a:r>
              <a:rPr lang="fr-FR" sz="1800" dirty="0" err="1">
                <a:sym typeface="Wingdings" panose="05000000000000000000" pitchFamily="2" charset="2"/>
              </a:rPr>
              <a:t>shape</a:t>
            </a:r>
            <a:r>
              <a:rPr lang="fr-FR" sz="1800" dirty="0">
                <a:sym typeface="Wingdings" panose="05000000000000000000" pitchFamily="2" charset="2"/>
              </a:rPr>
              <a:t> </a:t>
            </a:r>
            <a:r>
              <a:rPr lang="fr-FR" sz="1800" dirty="0" err="1">
                <a:sym typeface="Wingdings" panose="05000000000000000000" pitchFamily="2" charset="2"/>
              </a:rPr>
              <a:t>functions</a:t>
            </a:r>
            <a:r>
              <a:rPr lang="fr-FR" sz="1800" dirty="0">
                <a:sym typeface="Wingdings" panose="05000000000000000000" pitchFamily="2" charset="2"/>
              </a:rPr>
              <a:t> (to </a:t>
            </a:r>
            <a:r>
              <a:rPr lang="fr-FR" sz="1800" dirty="0" err="1">
                <a:sym typeface="Wingdings" panose="05000000000000000000" pitchFamily="2" charset="2"/>
              </a:rPr>
              <a:t>some</a:t>
            </a:r>
            <a:r>
              <a:rPr lang="fr-FR" sz="1800" dirty="0">
                <a:sym typeface="Wingdings" panose="05000000000000000000" pitchFamily="2" charset="2"/>
              </a:rPr>
              <a:t> </a:t>
            </a:r>
            <a:r>
              <a:rPr lang="fr-FR" sz="1800" dirty="0" err="1">
                <a:sym typeface="Wingdings" panose="05000000000000000000" pitchFamily="2" charset="2"/>
              </a:rPr>
              <a:t>extend</a:t>
            </a:r>
            <a:r>
              <a:rPr lang="fr-FR" sz="1800" dirty="0">
                <a:sym typeface="Wingdings" panose="05000000000000000000" pitchFamily="2" charset="2"/>
              </a:rPr>
              <a:t>), …</a:t>
            </a:r>
            <a:endParaRPr lang="fr-FR" sz="1800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7014B2B-83C7-4B02-B87F-3456C09D4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00" y="5157192"/>
            <a:ext cx="3079800" cy="8197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2CC8254-2CC1-4D46-BE77-EC03085FA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50" y="4056626"/>
            <a:ext cx="4435500" cy="120117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F68D495-A09A-4351-8959-7955D6E04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49" y="4056626"/>
            <a:ext cx="4435499" cy="120117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BA2DC41-8C3B-481B-B42C-650B2A268ADB}"/>
              </a:ext>
            </a:extLst>
          </p:cNvPr>
          <p:cNvSpPr txBox="1"/>
          <p:nvPr/>
        </p:nvSpPr>
        <p:spPr>
          <a:xfrm>
            <a:off x="1627230" y="3251918"/>
            <a:ext cx="128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Test </a:t>
            </a:r>
            <a:r>
              <a:rPr lang="fr-FR" dirty="0" err="1">
                <a:solidFill>
                  <a:srgbClr val="FF0000"/>
                </a:solidFill>
              </a:rPr>
              <a:t>space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03BC3B7-27C0-4BF6-AA69-6DF7675AEB46}"/>
              </a:ext>
            </a:extLst>
          </p:cNvPr>
          <p:cNvSpPr txBox="1"/>
          <p:nvPr/>
        </p:nvSpPr>
        <p:spPr>
          <a:xfrm>
            <a:off x="3791744" y="3274028"/>
            <a:ext cx="130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Trial </a:t>
            </a:r>
            <a:r>
              <a:rPr lang="fr-FR" dirty="0" err="1">
                <a:solidFill>
                  <a:srgbClr val="FF0000"/>
                </a:solidFill>
              </a:rPr>
              <a:t>space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B6B91E4-0318-4987-B26B-7274C815F7C8}"/>
              </a:ext>
            </a:extLst>
          </p:cNvPr>
          <p:cNvCxnSpPr/>
          <p:nvPr/>
        </p:nvCxnSpPr>
        <p:spPr>
          <a:xfrm>
            <a:off x="4444038" y="3643360"/>
            <a:ext cx="0" cy="3395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A328E7F-E033-4901-98E5-500B81F4767F}"/>
              </a:ext>
            </a:extLst>
          </p:cNvPr>
          <p:cNvCxnSpPr/>
          <p:nvPr/>
        </p:nvCxnSpPr>
        <p:spPr>
          <a:xfrm>
            <a:off x="2525298" y="3621250"/>
            <a:ext cx="484592" cy="361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581B1-952F-4B28-9888-8D41239A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0"/>
            <a:ext cx="7505650" cy="1143000"/>
          </a:xfrm>
        </p:spPr>
        <p:txBody>
          <a:bodyPr/>
          <a:lstStyle/>
          <a:p>
            <a:r>
              <a:rPr lang="fr-FR" sz="3200" dirty="0" err="1"/>
              <a:t>Some</a:t>
            </a:r>
            <a:r>
              <a:rPr lang="fr-FR" sz="3200" dirty="0"/>
              <a:t> </a:t>
            </a:r>
            <a:r>
              <a:rPr lang="fr-FR" sz="3200" dirty="0" err="1"/>
              <a:t>context</a:t>
            </a:r>
            <a:r>
              <a:rPr lang="fr-FR" sz="3200" dirty="0"/>
              <a:t> : The </a:t>
            </a:r>
            <a:r>
              <a:rPr lang="fr-FR" sz="3200" dirty="0" err="1"/>
              <a:t>problem</a:t>
            </a:r>
            <a:r>
              <a:rPr lang="fr-FR" sz="3200" dirty="0"/>
              <a:t> </a:t>
            </a:r>
            <a:r>
              <a:rPr lang="fr-FR" sz="3200" dirty="0" err="1"/>
              <a:t>with</a:t>
            </a:r>
            <a:r>
              <a:rPr lang="fr-FR" sz="3200" dirty="0"/>
              <a:t> EFG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0517CD9-DBF2-49DE-A849-056B5592A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285875"/>
            <a:ext cx="11213132" cy="4929188"/>
          </a:xfrm>
        </p:spPr>
        <p:txBody>
          <a:bodyPr/>
          <a:lstStyle/>
          <a:p>
            <a:r>
              <a:rPr lang="fr-FR" sz="2000" dirty="0"/>
              <a:t>Matrix </a:t>
            </a:r>
            <a:r>
              <a:rPr lang="fr-FR" sz="2000" dirty="0" err="1"/>
              <a:t>assembly</a:t>
            </a:r>
            <a:r>
              <a:rPr lang="fr-FR" sz="2000" dirty="0"/>
              <a:t> </a:t>
            </a:r>
            <a:r>
              <a:rPr lang="fr-FR" sz="2000" dirty="0">
                <a:sym typeface="Wingdings" panose="05000000000000000000" pitchFamily="2" charset="2"/>
              </a:rPr>
              <a:t> </a:t>
            </a:r>
            <a:r>
              <a:rPr lang="fr-FR" sz="2000" dirty="0" err="1">
                <a:sym typeface="Wingdings" panose="05000000000000000000" pitchFamily="2" charset="2"/>
              </a:rPr>
              <a:t>Compute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these</a:t>
            </a:r>
            <a:r>
              <a:rPr lang="fr-FR" sz="2000" dirty="0">
                <a:sym typeface="Wingdings" panose="05000000000000000000" pitchFamily="2" charset="2"/>
              </a:rPr>
              <a:t> expressions: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1200" dirty="0"/>
          </a:p>
          <a:p>
            <a:r>
              <a:rPr lang="fr-FR" sz="2000" dirty="0" err="1"/>
              <a:t>Problem</a:t>
            </a:r>
            <a:r>
              <a:rPr lang="fr-FR" sz="2000" dirty="0"/>
              <a:t>: </a:t>
            </a:r>
            <a:r>
              <a:rPr lang="fr-FR" sz="2000" dirty="0" err="1"/>
              <a:t>Meshless</a:t>
            </a:r>
            <a:r>
              <a:rPr lang="fr-FR" sz="2000" dirty="0"/>
              <a:t> </a:t>
            </a:r>
            <a:r>
              <a:rPr lang="fr-FR" sz="2000" dirty="0">
                <a:sym typeface="Wingdings" panose="05000000000000000000" pitchFamily="2" charset="2"/>
              </a:rPr>
              <a:t></a:t>
            </a:r>
            <a:r>
              <a:rPr lang="fr-FR" sz="2000" dirty="0"/>
              <a:t> not </a:t>
            </a:r>
            <a:r>
              <a:rPr lang="fr-FR" sz="2000" dirty="0" err="1"/>
              <a:t>expressible</a:t>
            </a:r>
            <a:r>
              <a:rPr lang="fr-FR" sz="2000" dirty="0"/>
              <a:t> in </a:t>
            </a:r>
            <a:r>
              <a:rPr lang="fr-FR" sz="2000" dirty="0" err="1"/>
              <a:t>closed</a:t>
            </a:r>
            <a:r>
              <a:rPr lang="fr-FR" sz="2000" dirty="0"/>
              <a:t> </a:t>
            </a:r>
            <a:r>
              <a:rPr lang="fr-FR" sz="2000" dirty="0" err="1"/>
              <a:t>form</a:t>
            </a:r>
            <a:r>
              <a:rPr lang="fr-FR" sz="2000" dirty="0"/>
              <a:t>!</a:t>
            </a:r>
          </a:p>
          <a:p>
            <a:r>
              <a:rPr lang="fr-FR" sz="2000" dirty="0"/>
              <a:t>Good convergence </a:t>
            </a:r>
            <a:r>
              <a:rPr lang="fr-FR" sz="2000" dirty="0" err="1"/>
              <a:t>properties</a:t>
            </a:r>
            <a:r>
              <a:rPr lang="fr-FR" sz="2000" dirty="0"/>
              <a:t> if approximation </a:t>
            </a:r>
            <a:r>
              <a:rPr lang="fr-FR" sz="2000" dirty="0" err="1"/>
              <a:t>satisfies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 patch test conditions (</a:t>
            </a:r>
            <a:r>
              <a:rPr lang="fr-FR" sz="2000" dirty="0" err="1"/>
              <a:t>cf</a:t>
            </a:r>
            <a:r>
              <a:rPr lang="fr-FR" sz="2000" dirty="0"/>
              <a:t> [Bonet and </a:t>
            </a:r>
            <a:r>
              <a:rPr lang="fr-FR" sz="2000" dirty="0" err="1"/>
              <a:t>Kulasegaram</a:t>
            </a:r>
            <a:r>
              <a:rPr lang="fr-FR" sz="2000" dirty="0"/>
              <a:t> 2000] and [</a:t>
            </a:r>
            <a:r>
              <a:rPr lang="fr-FR" sz="2000" dirty="0" err="1"/>
              <a:t>Babuska</a:t>
            </a:r>
            <a:r>
              <a:rPr lang="fr-FR" sz="2000" dirty="0"/>
              <a:t> </a:t>
            </a:r>
            <a:r>
              <a:rPr lang="fr-FR" sz="2000" i="1" dirty="0"/>
              <a:t>et al </a:t>
            </a:r>
            <a:r>
              <a:rPr lang="fr-FR" sz="2000" dirty="0"/>
              <a:t>2009]), </a:t>
            </a:r>
            <a:r>
              <a:rPr lang="fr-FR" sz="2000" dirty="0" err="1"/>
              <a:t>namely</a:t>
            </a:r>
            <a:r>
              <a:rPr lang="fr-FR" sz="2000" dirty="0"/>
              <a:t>:</a:t>
            </a:r>
          </a:p>
          <a:p>
            <a:pPr lvl="1"/>
            <a:endParaRPr lang="fr-FR" sz="1600" dirty="0"/>
          </a:p>
          <a:p>
            <a:pPr lvl="1"/>
            <a:r>
              <a:rPr lang="fr-FR" sz="2000" dirty="0" err="1"/>
              <a:t>Approximate</a:t>
            </a:r>
            <a:r>
              <a:rPr lang="fr-FR" sz="2000" dirty="0"/>
              <a:t> </a:t>
            </a:r>
            <a:r>
              <a:rPr lang="fr-FR" sz="2000" dirty="0" err="1"/>
              <a:t>derivatives</a:t>
            </a:r>
            <a:r>
              <a:rPr lang="fr-FR" sz="2000" dirty="0"/>
              <a:t> </a:t>
            </a:r>
            <a:r>
              <a:rPr lang="fr-FR" sz="2000" dirty="0" err="1"/>
              <a:t>should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first-</a:t>
            </a:r>
            <a:r>
              <a:rPr lang="fr-FR" sz="2000" dirty="0" err="1"/>
              <a:t>order</a:t>
            </a:r>
            <a:r>
              <a:rPr lang="fr-FR" sz="2000" dirty="0"/>
              <a:t> </a:t>
            </a:r>
            <a:r>
              <a:rPr lang="fr-FR" sz="2000" dirty="0" err="1"/>
              <a:t>accurate</a:t>
            </a:r>
            <a:endParaRPr lang="fr-FR" sz="2000" dirty="0"/>
          </a:p>
          <a:p>
            <a:pPr lvl="1"/>
            <a:r>
              <a:rPr lang="fr-FR" sz="2000" dirty="0" err="1"/>
              <a:t>Discrete</a:t>
            </a:r>
            <a:r>
              <a:rPr lang="fr-FR" sz="2000" dirty="0"/>
              <a:t> </a:t>
            </a:r>
            <a:r>
              <a:rPr lang="fr-FR" sz="2000" dirty="0" err="1"/>
              <a:t>integration</a:t>
            </a:r>
            <a:r>
              <a:rPr lang="fr-FR" sz="2000" dirty="0"/>
              <a:t> </a:t>
            </a:r>
            <a:r>
              <a:rPr lang="fr-FR" sz="2000" dirty="0" err="1"/>
              <a:t>should</a:t>
            </a:r>
            <a:r>
              <a:rPr lang="fr-FR" sz="2000" dirty="0"/>
              <a:t> </a:t>
            </a:r>
            <a:r>
              <a:rPr lang="fr-FR" sz="2000" dirty="0" err="1"/>
              <a:t>satisfy</a:t>
            </a:r>
            <a:r>
              <a:rPr lang="fr-FR" sz="2000" dirty="0"/>
              <a:t> the </a:t>
            </a:r>
            <a:r>
              <a:rPr lang="fr-FR" sz="2000" dirty="0" err="1"/>
              <a:t>following</a:t>
            </a:r>
            <a:r>
              <a:rPr lang="fr-FR" sz="2000" dirty="0"/>
              <a:t> </a:t>
            </a:r>
            <a:r>
              <a:rPr lang="fr-FR" sz="2000" dirty="0" err="1"/>
              <a:t>Green’s</a:t>
            </a:r>
            <a:r>
              <a:rPr lang="fr-FR" sz="2000" dirty="0"/>
              <a:t> </a:t>
            </a:r>
            <a:r>
              <a:rPr lang="fr-FR" sz="2000" dirty="0" err="1"/>
              <a:t>theorem</a:t>
            </a:r>
            <a:r>
              <a:rPr lang="fr-FR" sz="2000" dirty="0"/>
              <a:t>: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marL="0" indent="0">
              <a:buNone/>
            </a:pPr>
            <a:r>
              <a:rPr lang="fr-FR" sz="2400" dirty="0"/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2F1DFE-92FD-4AAF-B1A1-42C2E1503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790" y="1844824"/>
            <a:ext cx="3780420" cy="9242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ADADE15-0B20-41A0-8CFA-82C5BD913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446" y="5286126"/>
            <a:ext cx="5137108" cy="92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1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3F59A-1AE5-4687-8ACF-8B0B4677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496" y="0"/>
            <a:ext cx="9001000" cy="1143000"/>
          </a:xfrm>
        </p:spPr>
        <p:txBody>
          <a:bodyPr/>
          <a:lstStyle/>
          <a:p>
            <a:r>
              <a:rPr lang="fr-FR" sz="3200" dirty="0" err="1"/>
              <a:t>Some</a:t>
            </a:r>
            <a:r>
              <a:rPr lang="fr-FR" sz="3200" dirty="0"/>
              <a:t> </a:t>
            </a:r>
            <a:r>
              <a:rPr lang="fr-FR" sz="3200" dirty="0" err="1"/>
              <a:t>context</a:t>
            </a:r>
            <a:r>
              <a:rPr lang="fr-FR" sz="3200" dirty="0"/>
              <a:t> : </a:t>
            </a:r>
            <a:r>
              <a:rPr lang="fr-FR" sz="3200" dirty="0" err="1"/>
              <a:t>Mesh-based</a:t>
            </a:r>
            <a:r>
              <a:rPr lang="fr-FR" sz="3200" dirty="0"/>
              <a:t> </a:t>
            </a:r>
            <a:r>
              <a:rPr lang="fr-FR" sz="3200" dirty="0" err="1"/>
              <a:t>integration</a:t>
            </a:r>
            <a:r>
              <a:rPr lang="fr-FR" sz="3200" dirty="0"/>
              <a:t> for EFG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AEDDB7-CCFF-4732-9787-E220262E4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376" y="1382589"/>
            <a:ext cx="5616624" cy="4525963"/>
          </a:xfrm>
        </p:spPr>
        <p:txBody>
          <a:bodyPr/>
          <a:lstStyle/>
          <a:p>
            <a:r>
              <a:rPr lang="fr-FR" sz="2400" dirty="0" err="1"/>
              <a:t>Barycentric</a:t>
            </a:r>
            <a:r>
              <a:rPr lang="fr-FR" sz="2400" dirty="0"/>
              <a:t> </a:t>
            </a:r>
            <a:r>
              <a:rPr lang="fr-FR" sz="2400" dirty="0" err="1"/>
              <a:t>integration</a:t>
            </a:r>
            <a:r>
              <a:rPr lang="fr-FR" sz="2400" dirty="0"/>
              <a:t> approximation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dirty="0"/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D7F983B7-BB44-4BCA-A0F6-64E8C2B4E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391840"/>
            <a:ext cx="5384800" cy="4525963"/>
          </a:xfrm>
        </p:spPr>
        <p:txBody>
          <a:bodyPr/>
          <a:lstStyle/>
          <a:p>
            <a:r>
              <a:rPr lang="fr-FR" sz="2400" dirty="0"/>
              <a:t>Gauss gradient approximation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DAE3AA9-714A-4E32-BB61-B523FF994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28" y="2073355"/>
            <a:ext cx="3258935" cy="148211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60836B4-442A-4D5D-A575-491964DB9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2378844"/>
            <a:ext cx="4409197" cy="87113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7530584-DEEE-4394-A096-AEB9A02A1E76}"/>
              </a:ext>
            </a:extLst>
          </p:cNvPr>
          <p:cNvSpPr txBox="1"/>
          <p:nvPr/>
        </p:nvSpPr>
        <p:spPr>
          <a:xfrm>
            <a:off x="609050" y="3767718"/>
            <a:ext cx="10669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Capital </a:t>
            </a:r>
            <a:r>
              <a:rPr lang="fr-FR" sz="2400" dirty="0" err="1"/>
              <a:t>result</a:t>
            </a:r>
            <a:r>
              <a:rPr lang="fr-FR" sz="2400" dirty="0"/>
              <a:t> </a:t>
            </a:r>
            <a:r>
              <a:rPr lang="fr-FR" sz="2000" dirty="0"/>
              <a:t>(</a:t>
            </a:r>
            <a:r>
              <a:rPr lang="fr-FR" sz="2000" dirty="0" err="1"/>
              <a:t>cf</a:t>
            </a:r>
            <a:r>
              <a:rPr lang="fr-FR" sz="2000" dirty="0"/>
              <a:t> </a:t>
            </a:r>
            <a:r>
              <a:rPr lang="fr-FR" sz="2000" dirty="0" err="1"/>
              <a:t>our</a:t>
            </a:r>
            <a:r>
              <a:rPr lang="fr-FR" sz="2000" dirty="0"/>
              <a:t> </a:t>
            </a:r>
            <a:r>
              <a:rPr lang="fr-FR" sz="2000" dirty="0" err="1"/>
              <a:t>earlier</a:t>
            </a:r>
            <a:r>
              <a:rPr lang="fr-FR" sz="2000" dirty="0"/>
              <a:t> </a:t>
            </a:r>
            <a:r>
              <a:rPr lang="fr-FR" sz="2000" dirty="0" err="1"/>
              <a:t>work</a:t>
            </a:r>
            <a:r>
              <a:rPr lang="fr-FR" sz="2000" dirty="0"/>
              <a:t> [Fougeron 2018]): </a:t>
            </a:r>
            <a:br>
              <a:rPr lang="fr-FR" sz="2000" dirty="0"/>
            </a:br>
            <a:r>
              <a:rPr lang="fr-FR" sz="2000" dirty="0"/>
              <a:t>	</a:t>
            </a:r>
            <a:r>
              <a:rPr lang="fr-FR" sz="2000" dirty="0" err="1"/>
              <a:t>Regardless</a:t>
            </a:r>
            <a:r>
              <a:rPr lang="fr-FR" sz="2000" dirty="0"/>
              <a:t> of </a:t>
            </a:r>
            <a:r>
              <a:rPr lang="fr-FR" sz="2000" dirty="0" err="1"/>
              <a:t>cell</a:t>
            </a:r>
            <a:r>
              <a:rPr lang="fr-FR" sz="2000" dirty="0"/>
              <a:t> </a:t>
            </a:r>
            <a:r>
              <a:rPr lang="fr-FR" sz="2000" dirty="0" err="1"/>
              <a:t>shape</a:t>
            </a:r>
            <a:r>
              <a:rPr lang="fr-FR" sz="2000" dirty="0"/>
              <a:t>, size, # of </a:t>
            </a:r>
            <a:r>
              <a:rPr lang="fr-FR" sz="2000" dirty="0" err="1"/>
              <a:t>edges</a:t>
            </a:r>
            <a:r>
              <a:rPr lang="fr-FR" sz="2000" dirty="0"/>
              <a:t>/faces/</a:t>
            </a:r>
            <a:r>
              <a:rPr lang="fr-FR" sz="2000" dirty="0" err="1"/>
              <a:t>nodes</a:t>
            </a:r>
            <a:r>
              <a:rPr lang="fr-FR" sz="2000" dirty="0"/>
              <a:t>, in 2-D, 3-D and more …</a:t>
            </a:r>
          </a:p>
          <a:p>
            <a:r>
              <a:rPr lang="fr-FR" sz="2000" dirty="0"/>
              <a:t> </a:t>
            </a:r>
          </a:p>
          <a:p>
            <a:pPr algn="ctr"/>
            <a:r>
              <a:rPr lang="fr-FR" sz="3200" dirty="0" err="1">
                <a:solidFill>
                  <a:srgbClr val="FF0000"/>
                </a:solidFill>
              </a:rPr>
              <a:t>Barycentric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  <a:r>
              <a:rPr lang="fr-FR" sz="3200" dirty="0" err="1">
                <a:solidFill>
                  <a:srgbClr val="FF0000"/>
                </a:solidFill>
              </a:rPr>
              <a:t>integration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  <a:br>
              <a:rPr lang="fr-FR" sz="3200" dirty="0">
                <a:solidFill>
                  <a:srgbClr val="FF0000"/>
                </a:solidFill>
              </a:rPr>
            </a:br>
            <a:r>
              <a:rPr lang="fr-FR" sz="3200" dirty="0">
                <a:solidFill>
                  <a:srgbClr val="FF0000"/>
                </a:solidFill>
              </a:rPr>
              <a:t>+ Gauss gradient</a:t>
            </a:r>
          </a:p>
          <a:p>
            <a:pPr algn="ctr"/>
            <a:r>
              <a:rPr lang="fr-FR" sz="3200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fr-FR" sz="3200" dirty="0" err="1">
                <a:solidFill>
                  <a:srgbClr val="FF0000"/>
                </a:solidFill>
              </a:rPr>
              <a:t>Linear</a:t>
            </a:r>
            <a:r>
              <a:rPr lang="fr-FR" sz="3200" dirty="0">
                <a:solidFill>
                  <a:srgbClr val="FF0000"/>
                </a:solidFill>
              </a:rPr>
              <a:t> patch test conditions</a:t>
            </a:r>
            <a:r>
              <a:rPr lang="fr-FR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</a:p>
          <a:p>
            <a:r>
              <a:rPr lang="fr-FR" sz="2000" dirty="0"/>
              <a:t> </a:t>
            </a:r>
          </a:p>
        </p:txBody>
      </p:sp>
      <p:graphicFrame>
        <p:nvGraphicFramePr>
          <p:cNvPr id="14" name="Objet 13">
            <a:extLst>
              <a:ext uri="{FF2B5EF4-FFF2-40B4-BE49-F238E27FC236}">
                <a16:creationId xmlns:a16="http://schemas.microsoft.com/office/drawing/2014/main" id="{52001343-959A-4568-AEAE-CCEFB49440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706023"/>
              </p:ext>
            </p:extLst>
          </p:nvPr>
        </p:nvGraphicFramePr>
        <p:xfrm>
          <a:off x="92075" y="92075"/>
          <a:ext cx="88106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" name="Objet d’environnement du Gestionnaire de liaisons" showAsIcon="1" r:id="rId5" imgW="880560" imgH="311400" progId="Package">
                  <p:embed/>
                </p:oleObj>
              </mc:Choice>
              <mc:Fallback>
                <p:oleObj name="Objet d’environnement du Gestionnaire de liaisons" showAsIcon="1" r:id="rId5" imgW="880560" imgH="311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881063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809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3F59A-1AE5-4687-8ACF-8B0B4677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496" y="0"/>
            <a:ext cx="8568952" cy="1143000"/>
          </a:xfrm>
        </p:spPr>
        <p:txBody>
          <a:bodyPr/>
          <a:lstStyle/>
          <a:p>
            <a:r>
              <a:rPr lang="fr-FR" sz="3200" dirty="0" err="1"/>
              <a:t>Some</a:t>
            </a:r>
            <a:r>
              <a:rPr lang="fr-FR" sz="3200" dirty="0"/>
              <a:t> </a:t>
            </a:r>
            <a:r>
              <a:rPr lang="fr-FR" sz="3200" dirty="0" err="1"/>
              <a:t>context</a:t>
            </a:r>
            <a:r>
              <a:rPr lang="fr-FR" sz="3200" dirty="0"/>
              <a:t> : Point cloud and </a:t>
            </a:r>
            <a:r>
              <a:rPr lang="fr-FR" sz="3200" dirty="0" err="1"/>
              <a:t>mesh</a:t>
            </a:r>
            <a:r>
              <a:rPr lang="fr-FR" sz="3200" dirty="0"/>
              <a:t> </a:t>
            </a:r>
            <a:r>
              <a:rPr lang="fr-FR" sz="3200" dirty="0" err="1"/>
              <a:t>play</a:t>
            </a:r>
            <a:r>
              <a:rPr lang="fr-FR" sz="3200" dirty="0"/>
              <a:t> </a:t>
            </a:r>
            <a:r>
              <a:rPr lang="fr-FR" sz="3200" dirty="0" err="1"/>
              <a:t>separate</a:t>
            </a:r>
            <a:r>
              <a:rPr lang="fr-FR" sz="3200" dirty="0"/>
              <a:t> </a:t>
            </a:r>
            <a:r>
              <a:rPr lang="fr-FR" sz="3200" dirty="0" err="1"/>
              <a:t>roles</a:t>
            </a:r>
            <a:endParaRPr lang="fr-FR" sz="32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884434-37E7-4375-A4D1-FFB92D6A8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360" y="1019176"/>
            <a:ext cx="5386917" cy="639762"/>
          </a:xfrm>
        </p:spPr>
        <p:txBody>
          <a:bodyPr/>
          <a:lstStyle/>
          <a:p>
            <a:pPr algn="ctr"/>
            <a:r>
              <a:rPr lang="fr-FR" dirty="0"/>
              <a:t>Point Cloud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AEDDB7-CCFF-4732-9787-E220262E4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" y="1916832"/>
            <a:ext cx="5386917" cy="4014298"/>
          </a:xfrm>
        </p:spPr>
        <p:txBody>
          <a:bodyPr/>
          <a:lstStyle/>
          <a:p>
            <a:r>
              <a:rPr lang="fr-FR" sz="2000" dirty="0" err="1">
                <a:sym typeface="Wingdings" panose="05000000000000000000" pitchFamily="2" charset="2"/>
              </a:rPr>
              <a:t>Holds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degrees</a:t>
            </a:r>
            <a:r>
              <a:rPr lang="fr-FR" sz="2000" dirty="0">
                <a:sym typeface="Wingdings" panose="05000000000000000000" pitchFamily="2" charset="2"/>
              </a:rPr>
              <a:t> of </a:t>
            </a:r>
            <a:r>
              <a:rPr lang="fr-FR" sz="2000" dirty="0" err="1">
                <a:sym typeface="Wingdings" panose="05000000000000000000" pitchFamily="2" charset="2"/>
              </a:rPr>
              <a:t>freedom</a:t>
            </a: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r>
              <a:rPr lang="fr-FR" sz="2000" dirty="0" err="1">
                <a:sym typeface="Wingdings" panose="05000000000000000000" pitchFamily="2" charset="2"/>
              </a:rPr>
              <a:t>Definition</a:t>
            </a:r>
            <a:r>
              <a:rPr lang="fr-FR" sz="2000" dirty="0">
                <a:sym typeface="Wingdings" panose="05000000000000000000" pitchFamily="2" charset="2"/>
              </a:rPr>
              <a:t> of </a:t>
            </a:r>
            <a:r>
              <a:rPr lang="fr-FR" sz="2000" dirty="0" err="1">
                <a:sym typeface="Wingdings" panose="05000000000000000000" pitchFamily="2" charset="2"/>
              </a:rPr>
              <a:t>shape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functions</a:t>
            </a:r>
            <a:br>
              <a:rPr lang="fr-FR" sz="2000" dirty="0">
                <a:sym typeface="Wingdings" panose="05000000000000000000" pitchFamily="2" charset="2"/>
              </a:rPr>
            </a:br>
            <a:r>
              <a:rPr lang="fr-FR" sz="2000" dirty="0">
                <a:sym typeface="Wingdings" panose="05000000000000000000" pitchFamily="2" charset="2"/>
              </a:rPr>
              <a:t> of the </a:t>
            </a:r>
            <a:r>
              <a:rPr lang="fr-FR" sz="2000" dirty="0" err="1">
                <a:sym typeface="Wingdings" panose="05000000000000000000" pitchFamily="2" charset="2"/>
              </a:rPr>
              <a:t>Galerkin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weak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form</a:t>
            </a:r>
            <a:endParaRPr lang="fr-FR" sz="2000" dirty="0">
              <a:sym typeface="Wingdings" panose="05000000000000000000" pitchFamily="2" charset="2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BA5B5B-E4FC-4DD5-99AA-0608590F5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0945" y="1019176"/>
            <a:ext cx="5389033" cy="639762"/>
          </a:xfrm>
        </p:spPr>
        <p:txBody>
          <a:bodyPr/>
          <a:lstStyle/>
          <a:p>
            <a:pPr algn="ctr"/>
            <a:r>
              <a:rPr lang="fr-FR" dirty="0" err="1"/>
              <a:t>Mesh</a:t>
            </a:r>
            <a:endParaRPr lang="fr-FR" dirty="0"/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3A56994A-B19D-4BF9-AA7E-4C898B5A08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0" y="3789041"/>
            <a:ext cx="2742979" cy="2692318"/>
          </a:xfr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3812BA33-86C0-48A0-891D-25A054C22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763" y="3789041"/>
            <a:ext cx="2688624" cy="2692318"/>
          </a:xfrm>
          <a:prstGeom prst="rect">
            <a:avLst/>
          </a:prstGeom>
        </p:spPr>
      </p:pic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849C4525-F37D-489C-A1EB-B77091AB33EC}"/>
              </a:ext>
            </a:extLst>
          </p:cNvPr>
          <p:cNvSpPr txBox="1">
            <a:spLocks/>
          </p:cNvSpPr>
          <p:nvPr/>
        </p:nvSpPr>
        <p:spPr bwMode="auto">
          <a:xfrm>
            <a:off x="6283061" y="1916832"/>
            <a:ext cx="5386917" cy="4014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err="1">
                <a:sym typeface="Wingdings" panose="05000000000000000000" pitchFamily="2" charset="2"/>
              </a:rPr>
              <a:t>Defines</a:t>
            </a:r>
            <a:r>
              <a:rPr lang="fr-FR" sz="2000" dirty="0">
                <a:sym typeface="Wingdings" panose="05000000000000000000" pitchFamily="2" charset="2"/>
              </a:rPr>
              <a:t> the </a:t>
            </a:r>
            <a:r>
              <a:rPr lang="fr-FR" sz="2000" dirty="0" err="1">
                <a:sym typeface="Wingdings" panose="05000000000000000000" pitchFamily="2" charset="2"/>
              </a:rPr>
              <a:t>geo</a:t>
            </a:r>
            <a:r>
              <a:rPr lang="fr-FR" sz="2000" dirty="0" err="1"/>
              <a:t>metry</a:t>
            </a:r>
            <a:r>
              <a:rPr lang="fr-FR" sz="2000" dirty="0"/>
              <a:t> of the </a:t>
            </a:r>
            <a:r>
              <a:rPr lang="fr-FR" sz="2000" dirty="0" err="1"/>
              <a:t>discrete</a:t>
            </a:r>
            <a:r>
              <a:rPr lang="fr-FR" sz="2000" dirty="0"/>
              <a:t> </a:t>
            </a:r>
            <a:r>
              <a:rPr lang="fr-FR" sz="2000" dirty="0" err="1"/>
              <a:t>domain</a:t>
            </a:r>
            <a:endParaRPr lang="fr-FR" sz="2000" dirty="0"/>
          </a:p>
          <a:p>
            <a:r>
              <a:rPr lang="fr-FR" sz="2000" dirty="0"/>
              <a:t>Compatible </a:t>
            </a:r>
            <a:r>
              <a:rPr lang="fr-FR" sz="2000" dirty="0" err="1"/>
              <a:t>integration</a:t>
            </a:r>
            <a:r>
              <a:rPr lang="fr-FR" sz="2000" dirty="0"/>
              <a:t> of the </a:t>
            </a:r>
            <a:r>
              <a:rPr lang="fr-FR" sz="2000" dirty="0" err="1"/>
              <a:t>weak</a:t>
            </a:r>
            <a:r>
              <a:rPr lang="fr-FR" sz="2000" dirty="0"/>
              <a:t> </a:t>
            </a:r>
            <a:r>
              <a:rPr lang="fr-FR" sz="2000" dirty="0" err="1"/>
              <a:t>form</a:t>
            </a:r>
            <a:endParaRPr lang="fr-FR" sz="20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B0C2137-6013-40A6-8A3E-FCA8F2FD8A2D}"/>
              </a:ext>
            </a:extLst>
          </p:cNvPr>
          <p:cNvSpPr txBox="1"/>
          <p:nvPr/>
        </p:nvSpPr>
        <p:spPr>
          <a:xfrm>
            <a:off x="3936803" y="3645024"/>
            <a:ext cx="41194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rgbClr val="FF0000"/>
                </a:solidFill>
              </a:rPr>
              <a:t>What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constraints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does</a:t>
            </a:r>
            <a:r>
              <a:rPr lang="fr-FR" sz="2400" dirty="0">
                <a:solidFill>
                  <a:srgbClr val="FF0000"/>
                </a:solidFill>
              </a:rPr>
              <a:t> the point cloud impose on the </a:t>
            </a:r>
            <a:r>
              <a:rPr lang="fr-FR" sz="2400" dirty="0" err="1">
                <a:solidFill>
                  <a:srgbClr val="FF0000"/>
                </a:solidFill>
              </a:rPr>
              <a:t>mesh</a:t>
            </a:r>
            <a:r>
              <a:rPr lang="fr-FR" sz="2400" dirty="0">
                <a:solidFill>
                  <a:srgbClr val="FF0000"/>
                </a:solidFill>
              </a:rPr>
              <a:t>?</a:t>
            </a:r>
          </a:p>
          <a:p>
            <a:pPr algn="ctr"/>
            <a:endParaRPr lang="fr-FR" sz="2400" dirty="0">
              <a:solidFill>
                <a:srgbClr val="FF0000"/>
              </a:solidFill>
            </a:endParaRPr>
          </a:p>
          <a:p>
            <a:pPr algn="ctr"/>
            <a:r>
              <a:rPr lang="fr-FR" sz="2400" dirty="0">
                <a:solidFill>
                  <a:srgbClr val="FF0000"/>
                </a:solidFill>
              </a:rPr>
              <a:t>Can </a:t>
            </a:r>
            <a:r>
              <a:rPr lang="fr-FR" sz="2400" dirty="0" err="1">
                <a:solidFill>
                  <a:srgbClr val="FF0000"/>
                </a:solidFill>
              </a:rPr>
              <a:t>we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satisfy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these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constraints</a:t>
            </a:r>
            <a:r>
              <a:rPr lang="fr-FR" sz="2400" dirty="0">
                <a:solidFill>
                  <a:srgbClr val="FF0000"/>
                </a:solidFill>
              </a:rPr>
              <a:t> in an </a:t>
            </a:r>
            <a:r>
              <a:rPr lang="fr-FR" sz="2400" dirty="0" err="1">
                <a:solidFill>
                  <a:srgbClr val="FF0000"/>
                </a:solidFill>
              </a:rPr>
              <a:t>automatic</a:t>
            </a:r>
            <a:r>
              <a:rPr lang="fr-FR" sz="2400" dirty="0">
                <a:solidFill>
                  <a:srgbClr val="FF0000"/>
                </a:solidFill>
              </a:rPr>
              <a:t> and reliable fashion?</a:t>
            </a:r>
          </a:p>
        </p:txBody>
      </p:sp>
    </p:spTree>
    <p:extLst>
      <p:ext uri="{BB962C8B-B14F-4D97-AF65-F5344CB8AC3E}">
        <p14:creationId xmlns:p14="http://schemas.microsoft.com/office/powerpoint/2010/main" val="380626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3081E7B-DFE0-439D-B0B6-E2795CD01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934" y="781594"/>
            <a:ext cx="5824483" cy="430691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F93F59A-1AE5-4687-8ACF-8B0B4677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0"/>
            <a:ext cx="8856984" cy="1143000"/>
          </a:xfrm>
        </p:spPr>
        <p:txBody>
          <a:bodyPr/>
          <a:lstStyle/>
          <a:p>
            <a:r>
              <a:rPr lang="fr-FR" sz="3200" dirty="0"/>
              <a:t>The </a:t>
            </a:r>
            <a:r>
              <a:rPr lang="fr-FR" sz="3200" dirty="0" err="1"/>
              <a:t>easiest</a:t>
            </a:r>
            <a:r>
              <a:rPr lang="fr-FR" sz="3200" dirty="0"/>
              <a:t> case: </a:t>
            </a:r>
            <a:r>
              <a:rPr lang="fr-FR" sz="3200" dirty="0" err="1"/>
              <a:t>uniform</a:t>
            </a:r>
            <a:r>
              <a:rPr lang="fr-FR" sz="3200" dirty="0"/>
              <a:t> point cloud </a:t>
            </a:r>
            <a:r>
              <a:rPr lang="fr-FR" sz="3200" dirty="0" err="1"/>
              <a:t>density</a:t>
            </a:r>
            <a:endParaRPr lang="fr-FR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AEDDB7-CCFF-4732-9787-E220262E4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484784"/>
            <a:ext cx="5690549" cy="4824535"/>
          </a:xfrm>
        </p:spPr>
        <p:txBody>
          <a:bodyPr/>
          <a:lstStyle/>
          <a:p>
            <a:pPr lvl="1"/>
            <a:r>
              <a:rPr lang="fr-FR" sz="2400" dirty="0">
                <a:sym typeface="Wingdings" panose="05000000000000000000" pitchFamily="2" charset="2"/>
              </a:rPr>
              <a:t>Patch-test compliant </a:t>
            </a:r>
            <a:r>
              <a:rPr lang="fr-FR" sz="2400" dirty="0" err="1">
                <a:sym typeface="Wingdings" panose="05000000000000000000" pitchFamily="2" charset="2"/>
              </a:rPr>
              <a:t>integration</a:t>
            </a:r>
            <a:r>
              <a:rPr lang="fr-FR" sz="2400" dirty="0">
                <a:sym typeface="Wingdings" panose="05000000000000000000" pitchFamily="2" charset="2"/>
              </a:rPr>
              <a:t> </a:t>
            </a:r>
            <a:r>
              <a:rPr lang="fr-FR" sz="2400" dirty="0" err="1">
                <a:sym typeface="Wingdings" panose="05000000000000000000" pitchFamily="2" charset="2"/>
              </a:rPr>
              <a:t>regardless</a:t>
            </a:r>
            <a:r>
              <a:rPr lang="fr-FR" sz="2400" dirty="0">
                <a:sym typeface="Wingdings" panose="05000000000000000000" pitchFamily="2" charset="2"/>
              </a:rPr>
              <a:t> of relative </a:t>
            </a:r>
            <a:r>
              <a:rPr lang="fr-FR" sz="2400" dirty="0" err="1">
                <a:sym typeface="Wingdings" panose="05000000000000000000" pitchFamily="2" charset="2"/>
              </a:rPr>
              <a:t>coarseness</a:t>
            </a:r>
            <a:r>
              <a:rPr lang="fr-FR" sz="2400" dirty="0">
                <a:sym typeface="Wingdings" panose="05000000000000000000" pitchFamily="2" charset="2"/>
              </a:rPr>
              <a:t> or </a:t>
            </a:r>
            <a:r>
              <a:rPr lang="fr-FR" sz="2400" dirty="0" err="1">
                <a:sym typeface="Wingdings" panose="05000000000000000000" pitchFamily="2" charset="2"/>
              </a:rPr>
              <a:t>cell</a:t>
            </a:r>
            <a:r>
              <a:rPr lang="fr-FR" sz="2400" dirty="0">
                <a:sym typeface="Wingdings" panose="05000000000000000000" pitchFamily="2" charset="2"/>
              </a:rPr>
              <a:t> </a:t>
            </a:r>
            <a:r>
              <a:rPr lang="fr-FR" sz="2400" dirty="0" err="1">
                <a:sym typeface="Wingdings" panose="05000000000000000000" pitchFamily="2" charset="2"/>
              </a:rPr>
              <a:t>shape</a:t>
            </a:r>
            <a:r>
              <a:rPr lang="fr-FR" sz="2400" dirty="0">
                <a:sym typeface="Wingdings" panose="05000000000000000000" pitchFamily="2" charset="2"/>
              </a:rPr>
              <a:t>!</a:t>
            </a:r>
          </a:p>
          <a:p>
            <a:pPr marL="514350" lvl="1" indent="0">
              <a:buNone/>
            </a:pPr>
            <a:r>
              <a:rPr lang="fr-FR" sz="2400" dirty="0">
                <a:sym typeface="Wingdings" panose="05000000000000000000" pitchFamily="2" charset="2"/>
              </a:rPr>
              <a:t> 	Very fine </a:t>
            </a:r>
            <a:r>
              <a:rPr lang="fr-FR" sz="2400" dirty="0" err="1">
                <a:sym typeface="Wingdings" panose="05000000000000000000" pitchFamily="2" charset="2"/>
              </a:rPr>
              <a:t>meshes</a:t>
            </a:r>
            <a:r>
              <a:rPr lang="fr-FR" sz="2400" dirty="0">
                <a:sym typeface="Wingdings" panose="05000000000000000000" pitchFamily="2" charset="2"/>
              </a:rPr>
              <a:t> not </a:t>
            </a:r>
            <a:r>
              <a:rPr lang="fr-FR" sz="2400" dirty="0" err="1">
                <a:sym typeface="Wingdings" panose="05000000000000000000" pitchFamily="2" charset="2"/>
              </a:rPr>
              <a:t>useful</a:t>
            </a:r>
            <a:endParaRPr lang="fr-FR" sz="24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fr-FR" sz="1200" dirty="0">
              <a:sym typeface="Wingdings" panose="05000000000000000000" pitchFamily="2" charset="2"/>
            </a:endParaRPr>
          </a:p>
          <a:p>
            <a:pPr lvl="1"/>
            <a:r>
              <a:rPr lang="fr-FR" sz="2400" dirty="0" err="1">
                <a:sym typeface="Wingdings" panose="05000000000000000000" pitchFamily="2" charset="2"/>
              </a:rPr>
              <a:t>Mesh</a:t>
            </a:r>
            <a:r>
              <a:rPr lang="fr-FR" sz="2400" dirty="0">
                <a:sym typeface="Wingdings" panose="05000000000000000000" pitchFamily="2" charset="2"/>
              </a:rPr>
              <a:t> </a:t>
            </a:r>
            <a:r>
              <a:rPr lang="fr-FR" sz="2400" dirty="0" err="1">
                <a:sym typeface="Wingdings" panose="05000000000000000000" pitchFamily="2" charset="2"/>
              </a:rPr>
              <a:t>too</a:t>
            </a:r>
            <a:r>
              <a:rPr lang="fr-FR" sz="2400" dirty="0">
                <a:sym typeface="Wingdings" panose="05000000000000000000" pitchFamily="2" charset="2"/>
              </a:rPr>
              <a:t> fine </a:t>
            </a:r>
            <a:br>
              <a:rPr lang="fr-FR" sz="2400" dirty="0">
                <a:sym typeface="Wingdings" panose="05000000000000000000" pitchFamily="2" charset="2"/>
              </a:rPr>
            </a:br>
            <a:r>
              <a:rPr lang="fr-FR" sz="2400" dirty="0">
                <a:sym typeface="Wingdings" panose="05000000000000000000" pitchFamily="2" charset="2"/>
              </a:rPr>
              <a:t>	 High </a:t>
            </a:r>
            <a:r>
              <a:rPr lang="fr-FR" sz="2400" dirty="0" err="1">
                <a:sym typeface="Wingdings" panose="05000000000000000000" pitchFamily="2" charset="2"/>
              </a:rPr>
              <a:t>computational</a:t>
            </a:r>
            <a:r>
              <a:rPr lang="fr-FR" sz="2400" dirty="0">
                <a:sym typeface="Wingdings" panose="05000000000000000000" pitchFamily="2" charset="2"/>
              </a:rPr>
              <a:t> effort</a:t>
            </a:r>
            <a:br>
              <a:rPr lang="fr-FR" sz="2400" dirty="0">
                <a:sym typeface="Wingdings" panose="05000000000000000000" pitchFamily="2" charset="2"/>
              </a:rPr>
            </a:br>
            <a:r>
              <a:rPr lang="fr-FR" sz="2400" dirty="0">
                <a:sym typeface="Wingdings" panose="05000000000000000000" pitchFamily="2" charset="2"/>
              </a:rPr>
              <a:t>	 No </a:t>
            </a:r>
            <a:r>
              <a:rPr lang="fr-FR" sz="2400" dirty="0" err="1">
                <a:sym typeface="Wingdings" panose="05000000000000000000" pitchFamily="2" charset="2"/>
              </a:rPr>
              <a:t>accuracy</a:t>
            </a:r>
            <a:r>
              <a:rPr lang="fr-FR" sz="2400" dirty="0">
                <a:sym typeface="Wingdings" panose="05000000000000000000" pitchFamily="2" charset="2"/>
              </a:rPr>
              <a:t> gain</a:t>
            </a:r>
          </a:p>
          <a:p>
            <a:pPr lvl="1"/>
            <a:endParaRPr lang="fr-FR" sz="2000" dirty="0">
              <a:sym typeface="Wingdings" panose="05000000000000000000" pitchFamily="2" charset="2"/>
            </a:endParaRPr>
          </a:p>
          <a:p>
            <a:pPr lvl="1"/>
            <a:r>
              <a:rPr lang="fr-FR" sz="2400" b="1" dirty="0"/>
              <a:t>⚠ </a:t>
            </a:r>
            <a:r>
              <a:rPr lang="fr-FR" sz="2400" dirty="0"/>
              <a:t>: </a:t>
            </a:r>
            <a:r>
              <a:rPr lang="fr-FR" sz="2400" dirty="0" err="1"/>
              <a:t>Mesh</a:t>
            </a:r>
            <a:r>
              <a:rPr lang="fr-FR" sz="2400" dirty="0"/>
              <a:t> </a:t>
            </a:r>
            <a:r>
              <a:rPr lang="fr-FR" sz="2400" dirty="0" err="1"/>
              <a:t>too</a:t>
            </a:r>
            <a:r>
              <a:rPr lang="fr-FR" sz="2400" dirty="0"/>
              <a:t> </a:t>
            </a:r>
            <a:r>
              <a:rPr lang="fr-FR" sz="2400" dirty="0" err="1"/>
              <a:t>coarse</a:t>
            </a: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	</a:t>
            </a:r>
            <a:r>
              <a:rPr lang="fr-FR" sz="2400" dirty="0">
                <a:sym typeface="Wingdings" panose="05000000000000000000" pitchFamily="2" charset="2"/>
              </a:rPr>
              <a:t> </a:t>
            </a:r>
            <a:r>
              <a:rPr lang="fr-FR" sz="2400" dirty="0" err="1">
                <a:sym typeface="Wingdings" panose="05000000000000000000" pitchFamily="2" charset="2"/>
              </a:rPr>
              <a:t>Unstable</a:t>
            </a:r>
            <a:r>
              <a:rPr lang="fr-FR" sz="2400" dirty="0">
                <a:sym typeface="Wingdings" panose="05000000000000000000" pitchFamily="2" charset="2"/>
              </a:rPr>
              <a:t> </a:t>
            </a:r>
            <a:r>
              <a:rPr lang="fr-FR" sz="2400" dirty="0" err="1">
                <a:sym typeface="Wingdings" panose="05000000000000000000" pitchFamily="2" charset="2"/>
              </a:rPr>
              <a:t>discrete</a:t>
            </a:r>
            <a:r>
              <a:rPr lang="fr-FR" sz="2400" dirty="0">
                <a:sym typeface="Wingdings" panose="05000000000000000000" pitchFamily="2" charset="2"/>
              </a:rPr>
              <a:t> </a:t>
            </a:r>
            <a:r>
              <a:rPr lang="fr-FR" sz="2400" dirty="0" err="1">
                <a:sym typeface="Wingdings" panose="05000000000000000000" pitchFamily="2" charset="2"/>
              </a:rPr>
              <a:t>weak</a:t>
            </a:r>
            <a:r>
              <a:rPr lang="fr-FR" sz="2400" dirty="0">
                <a:sym typeface="Wingdings" panose="05000000000000000000" pitchFamily="2" charset="2"/>
              </a:rPr>
              <a:t> </a:t>
            </a:r>
            <a:r>
              <a:rPr lang="fr-FR" sz="2400" dirty="0" err="1">
                <a:sym typeface="Wingdings" panose="05000000000000000000" pitchFamily="2" charset="2"/>
              </a:rPr>
              <a:t>form</a:t>
            </a:r>
            <a:endParaRPr lang="fr-FR" sz="2400" dirty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r>
              <a:rPr lang="fr-FR" sz="1600" dirty="0">
                <a:sym typeface="Wingdings" panose="05000000000000000000" pitchFamily="2" charset="2"/>
              </a:rPr>
              <a:t> </a:t>
            </a:r>
            <a:endParaRPr lang="fr-FR" dirty="0">
              <a:sym typeface="Wingdings" panose="05000000000000000000" pitchFamily="2" charset="2"/>
            </a:endParaRPr>
          </a:p>
          <a:p>
            <a:pPr lvl="2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0206804-E7BC-4CA3-908C-65B1DE9AACC9}"/>
              </a:ext>
            </a:extLst>
          </p:cNvPr>
          <p:cNvSpPr txBox="1"/>
          <p:nvPr/>
        </p:nvSpPr>
        <p:spPr>
          <a:xfrm>
            <a:off x="10113952" y="450635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Mesh</a:t>
            </a:r>
            <a:r>
              <a:rPr lang="fr-FR" dirty="0"/>
              <a:t> </a:t>
            </a:r>
            <a:r>
              <a:rPr lang="fr-FR" dirty="0" err="1"/>
              <a:t>density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731DE2-C288-45CB-8554-3672533E8C70}"/>
              </a:ext>
            </a:extLst>
          </p:cNvPr>
          <p:cNvSpPr txBox="1"/>
          <p:nvPr/>
        </p:nvSpPr>
        <p:spPr>
          <a:xfrm>
            <a:off x="7536160" y="1285874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Relative </a:t>
            </a:r>
            <a:r>
              <a:rPr lang="fr-FR" dirty="0" err="1"/>
              <a:t>error</a:t>
            </a:r>
            <a:r>
              <a:rPr lang="fr-FR" dirty="0"/>
              <a:t> on </a:t>
            </a:r>
            <a:r>
              <a:rPr lang="fr-FR" dirty="0" err="1"/>
              <a:t>simulated</a:t>
            </a:r>
            <a:r>
              <a:rPr lang="fr-FR" dirty="0"/>
              <a:t> flux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BFB7607-67B0-4E49-AFA6-BA4E9B409B33}"/>
              </a:ext>
            </a:extLst>
          </p:cNvPr>
          <p:cNvSpPr txBox="1"/>
          <p:nvPr/>
        </p:nvSpPr>
        <p:spPr>
          <a:xfrm>
            <a:off x="9632963" y="3977865"/>
            <a:ext cx="231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</a:rPr>
              <a:t>Without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 err="1">
                <a:solidFill>
                  <a:srgbClr val="0000FF"/>
                </a:solidFill>
              </a:rPr>
              <a:t>stabilization</a:t>
            </a:r>
            <a:endParaRPr lang="fr-FR" dirty="0">
              <a:solidFill>
                <a:srgbClr val="0000FF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79C87EA-4C00-406D-AB5B-8CB2D51641C5}"/>
              </a:ext>
            </a:extLst>
          </p:cNvPr>
          <p:cNvSpPr txBox="1"/>
          <p:nvPr/>
        </p:nvSpPr>
        <p:spPr>
          <a:xfrm>
            <a:off x="9862475" y="293505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With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stabilization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3BC6DB1-22F9-4E3B-90D9-821215166C66}"/>
              </a:ext>
            </a:extLst>
          </p:cNvPr>
          <p:cNvSpPr txBox="1"/>
          <p:nvPr/>
        </p:nvSpPr>
        <p:spPr>
          <a:xfrm>
            <a:off x="6900442" y="4531326"/>
            <a:ext cx="2795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~ 0.5 - 1 </a:t>
            </a:r>
            <a:r>
              <a:rPr lang="fr-FR" sz="2000" dirty="0" err="1">
                <a:solidFill>
                  <a:srgbClr val="FF0000"/>
                </a:solidFill>
              </a:rPr>
              <a:t>cells</a:t>
            </a:r>
            <a:r>
              <a:rPr lang="fr-FR" sz="2000" dirty="0">
                <a:solidFill>
                  <a:srgbClr val="FF0000"/>
                </a:solidFill>
              </a:rPr>
              <a:t> per </a:t>
            </a:r>
            <a:r>
              <a:rPr lang="fr-FR" sz="2000" dirty="0" err="1">
                <a:solidFill>
                  <a:srgbClr val="FF0000"/>
                </a:solidFill>
              </a:rPr>
              <a:t>node</a:t>
            </a:r>
            <a:endParaRPr lang="fr-FR" sz="2000" dirty="0">
              <a:solidFill>
                <a:srgbClr val="FF0000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818E7B8-672D-44AB-B7F4-640CCED00610}"/>
              </a:ext>
            </a:extLst>
          </p:cNvPr>
          <p:cNvCxnSpPr>
            <a:cxnSpLocks/>
          </p:cNvCxnSpPr>
          <p:nvPr/>
        </p:nvCxnSpPr>
        <p:spPr>
          <a:xfrm flipV="1">
            <a:off x="8082904" y="3943743"/>
            <a:ext cx="0" cy="562613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873144B-CD44-4C49-92D7-9776DD409581}"/>
              </a:ext>
            </a:extLst>
          </p:cNvPr>
          <p:cNvCxnSpPr/>
          <p:nvPr/>
        </p:nvCxnSpPr>
        <p:spPr>
          <a:xfrm flipV="1">
            <a:off x="6600056" y="881743"/>
            <a:ext cx="0" cy="701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9A48C70-765B-4958-9033-84E073E56002}"/>
              </a:ext>
            </a:extLst>
          </p:cNvPr>
          <p:cNvCxnSpPr>
            <a:cxnSpLocks/>
          </p:cNvCxnSpPr>
          <p:nvPr/>
        </p:nvCxnSpPr>
        <p:spPr>
          <a:xfrm>
            <a:off x="11276066" y="5013176"/>
            <a:ext cx="7846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46D738CD-8C3E-48B6-A51D-D716C5176428}"/>
              </a:ext>
            </a:extLst>
          </p:cNvPr>
          <p:cNvSpPr txBox="1"/>
          <p:nvPr/>
        </p:nvSpPr>
        <p:spPr>
          <a:xfrm>
            <a:off x="6384032" y="5473900"/>
            <a:ext cx="567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Typical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 of the simulation </a:t>
            </a:r>
            <a:r>
              <a:rPr lang="fr-FR" dirty="0" err="1"/>
              <a:t>error</a:t>
            </a:r>
            <a:endParaRPr lang="fr-FR" dirty="0"/>
          </a:p>
          <a:p>
            <a:pPr algn="ctr"/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uniform</a:t>
            </a:r>
            <a:r>
              <a:rPr lang="fr-FR" dirty="0"/>
              <a:t> point cloud as the </a:t>
            </a:r>
            <a:r>
              <a:rPr lang="fr-FR" dirty="0" err="1"/>
              <a:t>mesh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refined</a:t>
            </a:r>
            <a:endParaRPr lang="fr-FR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AE92BBE0-A6D8-4B73-8806-85369EFD6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70" y="1215396"/>
            <a:ext cx="4861010" cy="486101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4E18172-A476-4E3D-9353-90618B16E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285874"/>
            <a:ext cx="4660232" cy="457415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84A611F-28E1-40D4-A83D-CA6E9358958D}"/>
              </a:ext>
            </a:extLst>
          </p:cNvPr>
          <p:cNvSpPr txBox="1"/>
          <p:nvPr/>
        </p:nvSpPr>
        <p:spPr>
          <a:xfrm>
            <a:off x="831519" y="6004772"/>
            <a:ext cx="4532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Halton pseudo-</a:t>
            </a:r>
            <a:r>
              <a:rPr lang="fr-FR" dirty="0" err="1">
                <a:sym typeface="Wingdings" panose="05000000000000000000" pitchFamily="2" charset="2"/>
              </a:rPr>
              <a:t>random</a:t>
            </a:r>
            <a:r>
              <a:rPr lang="fr-FR" dirty="0">
                <a:sym typeface="Wingdings" panose="05000000000000000000" pitchFamily="2" charset="2"/>
              </a:rPr>
              <a:t> nodal arrangement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313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8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99ED4-6EC7-4C5D-8BDE-83B6CD70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04" y="0"/>
            <a:ext cx="9001000" cy="1143000"/>
          </a:xfrm>
        </p:spPr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about non </a:t>
            </a:r>
            <a:r>
              <a:rPr lang="fr-FR" dirty="0" err="1"/>
              <a:t>uniform</a:t>
            </a:r>
            <a:r>
              <a:rPr lang="fr-FR" dirty="0"/>
              <a:t> point </a:t>
            </a:r>
            <a:r>
              <a:rPr lang="fr-FR" dirty="0" err="1"/>
              <a:t>clouds</a:t>
            </a:r>
            <a:r>
              <a:rPr lang="fr-FR" dirty="0"/>
              <a:t>?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F16ADADD-5A3B-4230-8F40-1713353F1E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8" y="1600200"/>
            <a:ext cx="4525963" cy="4525963"/>
          </a:xfrm>
        </p:spPr>
      </p:pic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30A75AA4-28DA-4A51-B483-ADFE5C5ADA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Goal: devise a </a:t>
            </a:r>
            <a:r>
              <a:rPr lang="fr-FR" dirty="0" err="1"/>
              <a:t>mesh</a:t>
            </a:r>
            <a:r>
              <a:rPr lang="fr-FR" dirty="0"/>
              <a:t> </a:t>
            </a:r>
            <a:r>
              <a:rPr lang="fr-FR" dirty="0" err="1"/>
              <a:t>whose</a:t>
            </a:r>
            <a:r>
              <a:rPr lang="fr-FR" dirty="0"/>
              <a:t> </a:t>
            </a:r>
            <a:r>
              <a:rPr lang="fr-FR" dirty="0" err="1"/>
              <a:t>density</a:t>
            </a:r>
            <a:r>
              <a:rPr lang="fr-FR" dirty="0"/>
              <a:t> matches </a:t>
            </a:r>
            <a:r>
              <a:rPr lang="fr-FR" dirty="0" err="1"/>
              <a:t>that</a:t>
            </a:r>
            <a:r>
              <a:rPr lang="fr-FR" dirty="0"/>
              <a:t> of a </a:t>
            </a:r>
            <a:r>
              <a:rPr lang="fr-FR" dirty="0" err="1"/>
              <a:t>given</a:t>
            </a:r>
            <a:r>
              <a:rPr lang="fr-FR" dirty="0"/>
              <a:t> point cloud.</a:t>
            </a:r>
          </a:p>
          <a:p>
            <a:endParaRPr lang="fr-FR" sz="1600" dirty="0"/>
          </a:p>
          <a:p>
            <a:r>
              <a:rPr lang="fr-FR" dirty="0" err="1"/>
              <a:t>Keep</a:t>
            </a:r>
            <a:r>
              <a:rPr lang="fr-FR" dirty="0"/>
              <a:t>  </a:t>
            </a:r>
            <a:r>
              <a:rPr lang="fr-FR" dirty="0" err="1"/>
              <a:t>cells</a:t>
            </a:r>
            <a:r>
              <a:rPr lang="fr-FR" dirty="0"/>
              <a:t> as « round » as possible (aspect ratio ~1)</a:t>
            </a:r>
          </a:p>
          <a:p>
            <a:endParaRPr lang="fr-FR" sz="1600" dirty="0"/>
          </a:p>
          <a:p>
            <a:r>
              <a:rPr lang="fr-FR" dirty="0" err="1"/>
              <a:t>We</a:t>
            </a:r>
            <a:r>
              <a:rPr lang="fr-FR" dirty="0"/>
              <a:t> do not (</a:t>
            </a:r>
            <a:r>
              <a:rPr lang="fr-FR" dirty="0" err="1"/>
              <a:t>yet</a:t>
            </a:r>
            <a:r>
              <a:rPr lang="fr-FR" dirty="0"/>
              <a:t>) </a:t>
            </a:r>
            <a:r>
              <a:rPr lang="fr-FR" dirty="0" err="1"/>
              <a:t>bother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actual</a:t>
            </a:r>
            <a:r>
              <a:rPr lang="fr-FR" dirty="0"/>
              <a:t> </a:t>
            </a:r>
            <a:r>
              <a:rPr lang="fr-FR" dirty="0" err="1"/>
              <a:t>shape</a:t>
            </a:r>
            <a:r>
              <a:rPr lang="fr-FR" dirty="0"/>
              <a:t> of the </a:t>
            </a:r>
            <a:r>
              <a:rPr lang="fr-FR" dirty="0" err="1"/>
              <a:t>computational</a:t>
            </a:r>
            <a:r>
              <a:rPr lang="fr-FR" dirty="0"/>
              <a:t> </a:t>
            </a:r>
            <a:r>
              <a:rPr lang="fr-FR" dirty="0" err="1"/>
              <a:t>domain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702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BE819-2F30-4686-BD63-004F4A61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0"/>
            <a:ext cx="7793682" cy="1143000"/>
          </a:xfrm>
        </p:spPr>
        <p:txBody>
          <a:bodyPr/>
          <a:lstStyle/>
          <a:p>
            <a:r>
              <a:rPr lang="fr-FR" dirty="0"/>
              <a:t>The « </a:t>
            </a:r>
            <a:r>
              <a:rPr lang="fr-FR" dirty="0" err="1"/>
              <a:t>obvious</a:t>
            </a:r>
            <a:r>
              <a:rPr lang="fr-FR" dirty="0"/>
              <a:t> » </a:t>
            </a:r>
            <a:r>
              <a:rPr lang="fr-FR" dirty="0" err="1"/>
              <a:t>answer</a:t>
            </a:r>
            <a:r>
              <a:rPr lang="fr-FR" dirty="0"/>
              <a:t>: 2d-trees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D4CD418-87D4-4FB7-BBCC-94601AB7F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6134472" cy="4525963"/>
          </a:xfrm>
        </p:spPr>
        <p:txBody>
          <a:bodyPr/>
          <a:lstStyle/>
          <a:p>
            <a:r>
              <a:rPr lang="fr-FR" dirty="0" err="1"/>
              <a:t>Tree</a:t>
            </a:r>
            <a:r>
              <a:rPr lang="fr-FR" dirty="0"/>
              <a:t> structure:</a:t>
            </a:r>
          </a:p>
          <a:p>
            <a:pPr lvl="1"/>
            <a:r>
              <a:rPr lang="fr-FR" dirty="0"/>
              <a:t>Start </a:t>
            </a:r>
            <a:r>
              <a:rPr lang="fr-FR" dirty="0" err="1"/>
              <a:t>from</a:t>
            </a:r>
            <a:r>
              <a:rPr lang="fr-FR" dirty="0"/>
              <a:t> a square, and </a:t>
            </a:r>
            <a:r>
              <a:rPr lang="fr-FR" dirty="0" err="1"/>
              <a:t>cut</a:t>
            </a:r>
            <a:r>
              <a:rPr lang="fr-FR" dirty="0"/>
              <a:t> once </a:t>
            </a:r>
            <a:r>
              <a:rPr lang="fr-FR" dirty="0" err="1"/>
              <a:t>along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spatial dimension</a:t>
            </a:r>
          </a:p>
          <a:p>
            <a:pPr lvl="1"/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sub-cell</a:t>
            </a:r>
            <a:r>
              <a:rPr lang="fr-FR" dirty="0"/>
              <a:t> has the </a:t>
            </a:r>
            <a:r>
              <a:rPr lang="fr-FR" dirty="0" err="1"/>
              <a:t>shape</a:t>
            </a:r>
            <a:r>
              <a:rPr lang="fr-FR" dirty="0"/>
              <a:t> of a square, process can </a:t>
            </a:r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repeated</a:t>
            </a:r>
            <a:endParaRPr lang="fr-FR" dirty="0"/>
          </a:p>
          <a:p>
            <a:endParaRPr lang="fr-FR" sz="2000" dirty="0"/>
          </a:p>
          <a:p>
            <a:r>
              <a:rPr lang="fr-FR" dirty="0" err="1"/>
              <a:t>Suggests</a:t>
            </a:r>
            <a:r>
              <a:rPr lang="fr-FR" dirty="0"/>
              <a:t> a simple </a:t>
            </a:r>
            <a:r>
              <a:rPr lang="fr-FR" dirty="0" err="1"/>
              <a:t>algorithm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Refine</a:t>
            </a:r>
            <a:r>
              <a:rPr lang="fr-FR" dirty="0"/>
              <a:t> </a:t>
            </a:r>
            <a:r>
              <a:rPr lang="fr-FR" dirty="0" err="1"/>
              <a:t>cell</a:t>
            </a:r>
            <a:r>
              <a:rPr lang="fr-FR" dirty="0"/>
              <a:t> if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more </a:t>
            </a:r>
            <a:r>
              <a:rPr lang="fr-FR" dirty="0" err="1"/>
              <a:t>meshless</a:t>
            </a:r>
            <a:r>
              <a:rPr lang="fr-FR" dirty="0"/>
              <a:t> </a:t>
            </a:r>
            <a:r>
              <a:rPr lang="fr-FR" dirty="0" err="1"/>
              <a:t>nodes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threshold</a:t>
            </a:r>
            <a:endParaRPr lang="fr-FR" dirty="0"/>
          </a:p>
        </p:txBody>
      </p:sp>
      <p:pic>
        <p:nvPicPr>
          <p:cNvPr id="8" name="Espace réservé du contenu 5">
            <a:extLst>
              <a:ext uri="{FF2B5EF4-FFF2-40B4-BE49-F238E27FC236}">
                <a16:creationId xmlns:a16="http://schemas.microsoft.com/office/drawing/2014/main" id="{1C3AA1A3-C11E-43D4-90E9-08810453F0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1287836"/>
            <a:ext cx="4838328" cy="4838328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F8AE286-94AE-4D78-B36B-B955EE88F1AA}"/>
              </a:ext>
            </a:extLst>
          </p:cNvPr>
          <p:cNvSpPr txBox="1"/>
          <p:nvPr/>
        </p:nvSpPr>
        <p:spPr>
          <a:xfrm>
            <a:off x="1343472" y="4365104"/>
            <a:ext cx="4320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« </a:t>
            </a:r>
            <a:r>
              <a:rPr lang="fr-FR" sz="2000" dirty="0" err="1">
                <a:solidFill>
                  <a:srgbClr val="FF0000"/>
                </a:solidFill>
              </a:rPr>
              <a:t>Hanging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 err="1">
                <a:solidFill>
                  <a:srgbClr val="FF0000"/>
                </a:solidFill>
              </a:rPr>
              <a:t>nodes</a:t>
            </a:r>
            <a:r>
              <a:rPr lang="fr-FR" sz="2000" dirty="0">
                <a:solidFill>
                  <a:srgbClr val="FF0000"/>
                </a:solidFill>
              </a:rPr>
              <a:t> » are not a </a:t>
            </a:r>
            <a:r>
              <a:rPr lang="fr-FR" sz="2000" dirty="0" err="1">
                <a:solidFill>
                  <a:srgbClr val="FF0000"/>
                </a:solidFill>
              </a:rPr>
              <a:t>problem</a:t>
            </a:r>
            <a:r>
              <a:rPr lang="fr-FR" sz="2000" dirty="0">
                <a:solidFill>
                  <a:srgbClr val="FF0000"/>
                </a:solidFill>
              </a:rPr>
              <a:t> for </a:t>
            </a:r>
            <a:r>
              <a:rPr lang="fr-FR" sz="2000" dirty="0" err="1">
                <a:solidFill>
                  <a:srgbClr val="FF0000"/>
                </a:solidFill>
              </a:rPr>
              <a:t>barycentric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 err="1">
                <a:solidFill>
                  <a:srgbClr val="FF0000"/>
                </a:solidFill>
              </a:rPr>
              <a:t>integration</a:t>
            </a:r>
            <a:r>
              <a:rPr lang="fr-FR" sz="2000" dirty="0">
                <a:solidFill>
                  <a:srgbClr val="FF0000"/>
                </a:solidFill>
              </a:rPr>
              <a:t>.</a:t>
            </a:r>
            <a:br>
              <a:rPr lang="fr-FR" sz="2000" dirty="0">
                <a:solidFill>
                  <a:srgbClr val="FF0000"/>
                </a:solidFill>
              </a:rPr>
            </a:br>
            <a:r>
              <a:rPr lang="fr-FR" sz="2000" dirty="0">
                <a:solidFill>
                  <a:srgbClr val="FF0000"/>
                </a:solidFill>
              </a:rPr>
              <a:t>This </a:t>
            </a:r>
            <a:r>
              <a:rPr lang="fr-FR" sz="2000" dirty="0" err="1">
                <a:solidFill>
                  <a:srgbClr val="FF0000"/>
                </a:solidFill>
              </a:rPr>
              <a:t>cell</a:t>
            </a:r>
            <a:r>
              <a:rPr lang="fr-FR" sz="2000" dirty="0">
                <a:solidFill>
                  <a:srgbClr val="FF0000"/>
                </a:solidFill>
              </a:rPr>
              <a:t> has 7 faces and 7 </a:t>
            </a:r>
            <a:r>
              <a:rPr lang="fr-FR" sz="2000" dirty="0" err="1">
                <a:solidFill>
                  <a:srgbClr val="FF0000"/>
                </a:solidFill>
              </a:rPr>
              <a:t>nodes</a:t>
            </a:r>
            <a:r>
              <a:rPr lang="fr-FR" sz="2000" dirty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42CF90C-BE74-4580-9ADA-0911D0615C9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663951" y="4869160"/>
            <a:ext cx="2520281" cy="3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01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,222"/>
  <p:tag name="ORIGINALWIDTH" val="1163,854"/>
  <p:tag name="LATEXADDIN" val="\documentclass{article}&#10;\usepackage{amsmath}&#10;\pagestyle{empty}&#10;\begin{document}&#10;&#10;$ \log_2\left(\frac{\text{actual \# of nodes}}{\text{ideal \# of nodes}}\right)$&#10;&#10;&#10;&#10;\end{document}"/>
  <p:tag name="IGUANATEXSIZE" val="20"/>
  <p:tag name="IGUANATEXCURSOR" val="8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,4533"/>
  <p:tag name="ORIGINALWIDTH" val="2262,467"/>
  <p:tag name="LATEXADDIN" val="\documentclass{article}&#10;\usepackage{amsmath}&#10;\pagestyle{empty}&#10;\begin{document}&#10;&#10;&#10;&#10;\[&#10;  \text{Target \# of subcells} =\begin{cases}&#10;              \sqrt{\rho} \quad \text{if } \rho &gt; \rho_{max} \\ \rho\quad \text{else}&#10;            \end{cases}&#10;\]&#10;&#10;\end{document}"/>
  <p:tag name="IGUANATEXSIZE" val="28"/>
  <p:tag name="IGUANATEXCURSOR" val="15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1,2149"/>
  <p:tag name="ORIGINALWIDTH" val="1271,841"/>
  <p:tag name="LATEXADDIN" val="\documentclass{article}&#10;\usepackage{amsmath}&#10;\pagestyle{empty}&#10;\begin{document}&#10;&#10;&#10;\[\rho =  \frac{\text{current \# of nodes}}{\text{ideal \# of nodes}} \]&#10;&#10;\end{document}"/>
  <p:tag name="IGUANATEXSIZE" val="20"/>
  <p:tag name="IGUANATEXCURSOR" val="9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,73976"/>
  <p:tag name="ORIGINALWIDTH" val="254,9681"/>
  <p:tag name="LATEXADDIN" val="\documentclass{article}&#10;\usepackage{amsmath}&#10;\pagestyle{empty}&#10;\begin{document}&#10;&#10;&#10;$\rho_{max}$&#10;&#10;\end{document}"/>
  <p:tag name="IGUANATEXSIZE" val="28"/>
  <p:tag name="IGUANATEXCURSOR" val="9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,222"/>
  <p:tag name="ORIGINALWIDTH" val="1163,854"/>
  <p:tag name="LATEXADDIN" val="\documentclass{article}&#10;\usepackage{amsmath}&#10;\pagestyle{empty}&#10;\begin{document}&#10;&#10;$ \log_2\left(\frac{\text{actual \# of nodes}}{\text{ideal \# of nodes}}\right)$&#10;&#10;&#10;&#10;\end{document}"/>
  <p:tag name="IGUANATEXSIZE" val="20"/>
  <p:tag name="IGUANATEXCURSOR" val="8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,4863"/>
  <p:tag name="ORIGINALWIDTH" val="613,4233"/>
  <p:tag name="LATEXADDIN" val="\documentclass{article}&#10;\usepackage{amsmath}&#10;\pagestyle{empty}&#10;\begin{document}&#10;&#10;$\mu = -0.003$&#10;&#10;&#10;\end{document}"/>
  <p:tag name="IGUANATEXSIZE" val="20"/>
  <p:tag name="IGUANATEXCURSOR" val="9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452,9434"/>
  <p:tag name="LATEXADDIN" val="\documentclass{article}&#10;\usepackage{amsmath}&#10;\pagestyle{empty}&#10;\begin{document}&#10;&#10;$\sigma = 0.23$&#10;&#10;&#10;&#10;\end{document}"/>
  <p:tag name="IGUANATEXSIZE" val="20"/>
  <p:tag name="IGUANATEXCURSOR" val="9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3882"/>
  <p:tag name="ORIGINALWIDTH" val="287,2141"/>
  <p:tag name="LATEXADDIN" val="\documentclass{article}&#10;\usepackage{amsmath}&#10;\pagestyle{empty}&#10;\begin{document}&#10;&#10;$ h = 5$&#10;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2351"/>
  <p:tag name="ORIGINALWIDTH" val="968,8789"/>
  <p:tag name="LATEXADDIN" val="\documentclass{article}&#10;\usepackage{amsmath}&#10;\pagestyle{empty}&#10;\begin{document}&#10;&#10;\[ \rho_{tip} = 100 \times \rho_{unif}\]&#10;&#10;&#10;\end{document}"/>
  <p:tag name="IGUANATEXSIZE" val="20"/>
  <p:tag name="IGUANATEXCURSOR" val="9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1,49228"/>
  <p:tag name="LATEXADDIN" val="\documentclass{article}&#10;\usepackage{amsmath}&#10;\pagestyle{empty}&#10;\begin{document}&#10;&#10;&#10;$h$&#10;&#10;\end{document}"/>
  <p:tag name="IGUANATEXSIZE" val="28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1,49228"/>
  <p:tag name="LATEXADDIN" val="\documentclass{article}&#10;\usepackage{amsmath}&#10;\pagestyle{empty}&#10;\begin{document}&#10;&#10;&#10;$h$&#10;&#10;\end{document}"/>
  <p:tag name="IGUANATEXSIZE" val="28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3882"/>
  <p:tag name="ORIGINALWIDTH" val="287,964"/>
  <p:tag name="LATEXADDIN" val="\documentclass{article}&#10;\usepackage{amsmath}&#10;\pagestyle{empty}&#10;\begin{document}&#10;&#10;$h= 8$&#10;&#10;&#10;\end{document}"/>
  <p:tag name="IGUANATEXSIZE" val="20"/>
  <p:tag name="IGUANATEXCURSOR" val="8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52,1935"/>
  <p:tag name="LATEXADDIN" val="\documentclass{article}&#10;\usepackage{amsmath}&#10;\pagestyle{empty}&#10;\begin{document}&#10;&#10;$\sigma = 0.55$&#10;&#10;&#10;&#10;\end{document}"/>
  <p:tag name="IGUANATEXSIZE" val="20"/>
  <p:tag name="IGUANATEXCURSOR" val="9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,4863"/>
  <p:tag name="ORIGINALWIDTH" val="551,1811"/>
  <p:tag name="LATEXADDIN" val="\documentclass{article}&#10;\usepackage{amsmath}&#10;\pagestyle{empty}&#10;\begin{document}&#10;&#10;$\mu = -0.33$&#10;&#10;&#10;\end{document}"/>
  <p:tag name="IGUANATEXSIZE" val="20"/>
  <p:tag name="IGUANATEXCURSOR" val="8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,4814"/>
  <p:tag name="ORIGINALWIDTH" val="632,171"/>
  <p:tag name="LATEXADDIN" val="\documentclass{article}&#10;\usepackage{amsmath}&#10;\usepackage{xfrac}&#10;\pagestyle{empty}&#10;\begin{document}&#10;&#10;$$[2^{-\sfrac{d}{2}},2^{+\sfrac{d}{2}}]$$&#10;&#10;&#10;&#10;\end{document}"/>
  <p:tag name="IGUANATEXSIZE" val="24"/>
  <p:tag name="IGUANATEXCURSOR" val="10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,48969"/>
  <p:tag name="ORIGINALWIDTH" val="562,4297"/>
  <p:tag name="LATEXADDIN" val="\documentclass{article}&#10;\usepackage{amsmath}&#10;\pagestyle{empty}&#10;\begin{document}&#10;&#10;$2\times\dots\times2$&#10;&#10;&#10;\end{document}"/>
  <p:tag name="IGUANATEXSIZE" val="24"/>
  <p:tag name="IGUANATEXCURSOR" val="9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1,2149"/>
  <p:tag name="ORIGINALWIDTH" val="2541,432"/>
  <p:tag name="LATEXADDIN" val="\documentclass{article}&#10;\usepackage{amsmath}&#10;\pagestyle{empty}&#10;\begin{document}&#10;&#10;&#10;\[\text{Target \# of subcells} = \rho = \frac{\text{current \# of nodes}}{\text{ideal \# of nodes}} \]&#10;&#10;\end{document}"/>
  <p:tag name="IGUANATEXSIZE" val="32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976,753"/>
  <p:tag name="LATEXADDIN" val="\documentclass{article}&#10;\usepackage{amsmath}&#10;\pagestyle{empty}&#10;\begin{document}&#10;&#10;&#10;\[&#10;n_1 \times\dots\times n_d&#10;\approx&#10;\text{Target \# of subcells} &#10;\]&#10;&#10;\end{document}"/>
  <p:tag name="IGUANATEXSIZE" val="32"/>
  <p:tag name="IGUANATEXCURSOR" val="8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976,753"/>
  <p:tag name="LATEXADDIN" val="\documentclass{article}&#10;\usepackage{amsmath}&#10;\pagestyle{empty}&#10;\begin{document}&#10;&#10;&#10;\[&#10;n_1 \times\dots\times n_d&#10;\approx&#10;\text{Target \# of subcells} &#10;\]&#10;&#10;\end{document}"/>
  <p:tag name="IGUANATEXSIZE" val="32"/>
  <p:tag name="IGUANATEXCURSOR" val="8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heme/theme1.xml><?xml version="1.0" encoding="utf-8"?>
<a:theme xmlns:a="http://schemas.openxmlformats.org/drawingml/2006/main" name="NWC15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34A2AE5-2388-4F94-B58C-DBD600D8C489}" vid="{690E4D03-FBBC-4A37-A3ED-43561E1749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NWC19-PresentationTemplate</Template>
  <TotalTime>8852</TotalTime>
  <Words>700</Words>
  <Application>Microsoft Office PowerPoint</Application>
  <PresentationFormat>Grand écran</PresentationFormat>
  <Paragraphs>186</Paragraphs>
  <Slides>24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Wingdings</vt:lpstr>
      <vt:lpstr>NWC15 Presentation Template</vt:lpstr>
      <vt:lpstr>Objet d’environnement du Gestionnaire de liaisons</vt:lpstr>
      <vt:lpstr>An adaptive tree structure for the discrete integration of the weak forms arising in the meshless simulation of elliptic equations</vt:lpstr>
      <vt:lpstr>Contents</vt:lpstr>
      <vt:lpstr>Introduction : What is EFG ? (Element Free Galerkin)</vt:lpstr>
      <vt:lpstr>Some context : The problem with EFG</vt:lpstr>
      <vt:lpstr>Some context : Mesh-based integration for EFG !</vt:lpstr>
      <vt:lpstr>Some context : Point cloud and mesh play separate roles</vt:lpstr>
      <vt:lpstr>The easiest case: uniform point cloud density</vt:lpstr>
      <vt:lpstr>What about non uniform point clouds?</vt:lpstr>
      <vt:lpstr>The « obvious » answer: 2d-trees</vt:lpstr>
      <vt:lpstr>2d-tree algorithm behavior</vt:lpstr>
      <vt:lpstr>2d-tree algorithm: pros and cons</vt:lpstr>
      <vt:lpstr>Softening the transition: general cartesian trees</vt:lpstr>
      <vt:lpstr>Our refinement algorithm: main idea 1/2</vt:lpstr>
      <vt:lpstr>Our refinement algorithm: main idea 2/2</vt:lpstr>
      <vt:lpstr>General cartesian tree algorithm behavior</vt:lpstr>
      <vt:lpstr>General cartesian trees algorithm: pros and cons</vt:lpstr>
      <vt:lpstr>A numerical application</vt:lpstr>
      <vt:lpstr>Local refinement near crack tip (Undeformed mesh)</vt:lpstr>
      <vt:lpstr>Increased resolution at crack tip (Undeformed mesh - Zoom)</vt:lpstr>
      <vt:lpstr>Increased resolution at crack tip (Deformed mesh - Zoom)</vt:lpstr>
      <vt:lpstr>Increased accuracy of the stress tensor</vt:lpstr>
      <vt:lpstr>Better evaluation of stress intensity factor</vt:lpstr>
      <vt:lpstr>Conclusions</vt:lpstr>
      <vt:lpstr>Thank you for your attention  gfo@esi-group.com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Jo Davenport</dc:creator>
  <cp:lastModifiedBy>Gabriel Fougeron</cp:lastModifiedBy>
  <cp:revision>283</cp:revision>
  <cp:lastPrinted>2019-06-11T09:06:32Z</cp:lastPrinted>
  <dcterms:created xsi:type="dcterms:W3CDTF">2018-11-30T15:57:58Z</dcterms:created>
  <dcterms:modified xsi:type="dcterms:W3CDTF">2019-06-18T12:00:07Z</dcterms:modified>
</cp:coreProperties>
</file>