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4aa5ac3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4aa5ac3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4a796c1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4a796c1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4a796c1b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a796c1b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bdafdca3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bdafdca3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4bdafdca3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4bdafdca3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4a796c1b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4a796c1b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4aa5ac3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4aa5ac3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4a796c1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4a796c1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4aa5ac3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4aa5ac3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928700" y="1236700"/>
            <a:ext cx="7136700" cy="155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4800"/>
              <a:t>KGB investigating crime in Phoenix</a:t>
            </a:r>
            <a:endParaRPr sz="4800"/>
          </a:p>
        </p:txBody>
      </p:sp>
      <p:sp>
        <p:nvSpPr>
          <p:cNvPr id="67" name="Google Shape;67;p13"/>
          <p:cNvSpPr txBox="1"/>
          <p:nvPr>
            <p:ph idx="1" type="subTitle"/>
          </p:nvPr>
        </p:nvSpPr>
        <p:spPr>
          <a:xfrm>
            <a:off x="311700" y="2721700"/>
            <a:ext cx="8520600" cy="140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FF0000"/>
                </a:solidFill>
              </a:rPr>
              <a:t>K</a:t>
            </a:r>
            <a:r>
              <a:rPr lang="pt-BR">
                <a:solidFill>
                  <a:srgbClr val="000000"/>
                </a:solidFill>
              </a:rPr>
              <a:t>rys Doyle</a:t>
            </a:r>
            <a:endParaRPr>
              <a:solidFill>
                <a:srgbClr val="000000"/>
              </a:solidFill>
            </a:endParaRPr>
          </a:p>
          <a:p>
            <a:pPr indent="0" lvl="0" marL="0" rtl="0" algn="ctr">
              <a:spcBef>
                <a:spcPts val="0"/>
              </a:spcBef>
              <a:spcAft>
                <a:spcPts val="0"/>
              </a:spcAft>
              <a:buNone/>
            </a:pPr>
            <a:r>
              <a:rPr lang="pt-BR">
                <a:solidFill>
                  <a:srgbClr val="FF0000"/>
                </a:solidFill>
              </a:rPr>
              <a:t>G</a:t>
            </a:r>
            <a:r>
              <a:rPr lang="pt-BR">
                <a:solidFill>
                  <a:srgbClr val="000000"/>
                </a:solidFill>
              </a:rPr>
              <a:t>abriel Franco</a:t>
            </a:r>
            <a:endParaRPr>
              <a:solidFill>
                <a:srgbClr val="000000"/>
              </a:solidFill>
            </a:endParaRPr>
          </a:p>
          <a:p>
            <a:pPr indent="0" lvl="0" marL="0" rtl="0" algn="ctr">
              <a:spcBef>
                <a:spcPts val="0"/>
              </a:spcBef>
              <a:spcAft>
                <a:spcPts val="0"/>
              </a:spcAft>
              <a:buNone/>
            </a:pPr>
            <a:r>
              <a:rPr lang="pt-BR">
                <a:solidFill>
                  <a:srgbClr val="FF0000"/>
                </a:solidFill>
              </a:rPr>
              <a:t>B</a:t>
            </a:r>
            <a:r>
              <a:rPr lang="pt-BR">
                <a:solidFill>
                  <a:srgbClr val="000000"/>
                </a:solidFill>
              </a:rPr>
              <a:t>o Perez</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Conclusions</a:t>
            </a:r>
            <a:endParaRPr/>
          </a:p>
        </p:txBody>
      </p:sp>
      <p:sp>
        <p:nvSpPr>
          <p:cNvPr id="131" name="Google Shape;131;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pt-BR">
                <a:solidFill>
                  <a:srgbClr val="000000"/>
                </a:solidFill>
              </a:rPr>
              <a:t>The most </a:t>
            </a:r>
            <a:r>
              <a:rPr lang="pt-BR">
                <a:solidFill>
                  <a:srgbClr val="000000"/>
                </a:solidFill>
              </a:rPr>
              <a:t>recurrent</a:t>
            </a:r>
            <a:r>
              <a:rPr lang="pt-BR">
                <a:solidFill>
                  <a:srgbClr val="000000"/>
                </a:solidFill>
              </a:rPr>
              <a:t> crime type (larceny/theft) partially explains the the highest premise type, since burglary is the crime type that drives up the occurrences in single family houses, whereas the most common premise for theft is retail business, with single family house as a close second.</a:t>
            </a:r>
            <a:endParaRPr>
              <a:solidFill>
                <a:srgbClr val="000000"/>
              </a:solidFill>
            </a:endParaRPr>
          </a:p>
          <a:p>
            <a:pPr indent="-342900" lvl="0" marL="457200" rtl="0" algn="l">
              <a:spcBef>
                <a:spcPts val="0"/>
              </a:spcBef>
              <a:spcAft>
                <a:spcPts val="0"/>
              </a:spcAft>
              <a:buClr>
                <a:srgbClr val="000000"/>
              </a:buClr>
              <a:buSzPts val="1800"/>
              <a:buChar char="●"/>
            </a:pPr>
            <a:r>
              <a:rPr lang="pt-BR">
                <a:solidFill>
                  <a:srgbClr val="000000"/>
                </a:solidFill>
              </a:rPr>
              <a:t>Crime is increasing in Phoenix and it spikes in some months, although the reason for these specific months could not be ascertained.</a:t>
            </a:r>
            <a:endParaRPr>
              <a:solidFill>
                <a:srgbClr val="000000"/>
              </a:solidFill>
            </a:endParaRPr>
          </a:p>
          <a:p>
            <a:pPr indent="-342900" lvl="0" marL="457200" rtl="0" algn="l">
              <a:spcBef>
                <a:spcPts val="0"/>
              </a:spcBef>
              <a:spcAft>
                <a:spcPts val="0"/>
              </a:spcAft>
              <a:buClr>
                <a:srgbClr val="000000"/>
              </a:buClr>
              <a:buSzPts val="1800"/>
              <a:buChar char="●"/>
            </a:pPr>
            <a:r>
              <a:rPr lang="pt-BR">
                <a:solidFill>
                  <a:srgbClr val="000000"/>
                </a:solidFill>
              </a:rPr>
              <a:t>Housing price oscillations seem to be unaffected by crime occurrence.</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Motivation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pt-BR" sz="2400">
                <a:solidFill>
                  <a:srgbClr val="000000"/>
                </a:solidFill>
              </a:rPr>
              <a:t>Understand crime distribution in Phoenix and how it has evolved over the past 4 years.</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Investigate what are the most dangerous parts of Phoenix by ZIP codes and the impact that crime occurrences have on the oscillations in housing prices.</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Materials and methods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lnSpc>
                <a:spcPct val="90000"/>
              </a:lnSpc>
              <a:spcBef>
                <a:spcPts val="1000"/>
              </a:spcBef>
              <a:spcAft>
                <a:spcPts val="0"/>
              </a:spcAft>
              <a:buClr>
                <a:srgbClr val="000000"/>
              </a:buClr>
              <a:buSzPts val="2400"/>
              <a:buChar char="●"/>
            </a:pPr>
            <a:r>
              <a:rPr lang="pt-BR" sz="2400">
                <a:solidFill>
                  <a:srgbClr val="000000"/>
                </a:solidFill>
              </a:rPr>
              <a:t>Crime database from the city of Phoenix from January 2016 through August 2019.</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pt-BR" sz="2400">
                <a:solidFill>
                  <a:srgbClr val="000000"/>
                </a:solidFill>
              </a:rPr>
              <a:t>Housing price changes in 2017-2018 for the city of Phoenix.</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pt-BR" sz="2400">
                <a:solidFill>
                  <a:srgbClr val="000000"/>
                </a:solidFill>
              </a:rPr>
              <a:t>Pandas and matplotlib libraries in Python as well as Google Maps.</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13850" y="12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What is the most common crime in Phoenix? </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pt-BR" sz="2400"/>
              <a:t>Larceny/theft is the most common crime overall</a:t>
            </a:r>
            <a:endParaRPr/>
          </a:p>
        </p:txBody>
      </p:sp>
      <p:grpSp>
        <p:nvGrpSpPr>
          <p:cNvPr id="85" name="Google Shape;85;p16"/>
          <p:cNvGrpSpPr/>
          <p:nvPr/>
        </p:nvGrpSpPr>
        <p:grpSpPr>
          <a:xfrm>
            <a:off x="3573725" y="1713525"/>
            <a:ext cx="5276413" cy="2249600"/>
            <a:chOff x="3613675" y="1801775"/>
            <a:chExt cx="5276413" cy="2249600"/>
          </a:xfrm>
        </p:grpSpPr>
        <p:pic>
          <p:nvPicPr>
            <p:cNvPr id="86" name="Google Shape;86;p16"/>
            <p:cNvPicPr preferRelativeResize="0"/>
            <p:nvPr/>
          </p:nvPicPr>
          <p:blipFill>
            <a:blip r:embed="rId3">
              <a:alphaModFix/>
            </a:blip>
            <a:stretch>
              <a:fillRect/>
            </a:stretch>
          </p:blipFill>
          <p:spPr>
            <a:xfrm>
              <a:off x="3613675" y="1801775"/>
              <a:ext cx="3374400" cy="2249600"/>
            </a:xfrm>
            <a:prstGeom prst="rect">
              <a:avLst/>
            </a:prstGeom>
            <a:noFill/>
            <a:ln>
              <a:noFill/>
            </a:ln>
          </p:spPr>
        </p:pic>
        <p:pic>
          <p:nvPicPr>
            <p:cNvPr id="87" name="Google Shape;87;p16"/>
            <p:cNvPicPr preferRelativeResize="0"/>
            <p:nvPr/>
          </p:nvPicPr>
          <p:blipFill>
            <a:blip r:embed="rId4">
              <a:alphaModFix/>
            </a:blip>
            <a:stretch>
              <a:fillRect/>
            </a:stretch>
          </p:blipFill>
          <p:spPr>
            <a:xfrm>
              <a:off x="6899363" y="1959775"/>
              <a:ext cx="1990725" cy="1933575"/>
            </a:xfrm>
            <a:prstGeom prst="rect">
              <a:avLst/>
            </a:prstGeom>
            <a:noFill/>
            <a:ln>
              <a:noFill/>
            </a:ln>
          </p:spPr>
        </p:pic>
      </p:grpSp>
      <p:pic>
        <p:nvPicPr>
          <p:cNvPr id="88" name="Google Shape;88;p16"/>
          <p:cNvPicPr preferRelativeResize="0"/>
          <p:nvPr/>
        </p:nvPicPr>
        <p:blipFill>
          <a:blip r:embed="rId5">
            <a:alphaModFix/>
          </a:blip>
          <a:stretch>
            <a:fillRect/>
          </a:stretch>
        </p:blipFill>
        <p:spPr>
          <a:xfrm>
            <a:off x="630200" y="1883400"/>
            <a:ext cx="2638425" cy="19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220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What is the most common premise for each crime type? How does it relate to the most common crime?</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000000"/>
              </a:solidFill>
            </a:endParaRPr>
          </a:p>
          <a:p>
            <a:pPr indent="0" lvl="0" marL="457200" rtl="0" algn="l">
              <a:spcBef>
                <a:spcPts val="1600"/>
              </a:spcBef>
              <a:spcAft>
                <a:spcPts val="1600"/>
              </a:spcAft>
              <a:buNone/>
            </a:pPr>
            <a:r>
              <a:t/>
            </a:r>
            <a:endParaRPr sz="2400">
              <a:solidFill>
                <a:srgbClr val="000000"/>
              </a:solidFill>
            </a:endParaRPr>
          </a:p>
        </p:txBody>
      </p:sp>
      <p:pic>
        <p:nvPicPr>
          <p:cNvPr id="95" name="Google Shape;95;p17"/>
          <p:cNvPicPr preferRelativeResize="0"/>
          <p:nvPr/>
        </p:nvPicPr>
        <p:blipFill>
          <a:blip r:embed="rId3">
            <a:alphaModFix/>
          </a:blip>
          <a:stretch>
            <a:fillRect/>
          </a:stretch>
        </p:blipFill>
        <p:spPr>
          <a:xfrm>
            <a:off x="360550" y="2076275"/>
            <a:ext cx="3358900" cy="2152650"/>
          </a:xfrm>
          <a:prstGeom prst="rect">
            <a:avLst/>
          </a:prstGeom>
          <a:noFill/>
          <a:ln>
            <a:noFill/>
          </a:ln>
        </p:spPr>
      </p:pic>
      <p:pic>
        <p:nvPicPr>
          <p:cNvPr id="96" name="Google Shape;96;p17"/>
          <p:cNvPicPr preferRelativeResize="0"/>
          <p:nvPr/>
        </p:nvPicPr>
        <p:blipFill>
          <a:blip r:embed="rId4">
            <a:alphaModFix/>
          </a:blip>
          <a:stretch>
            <a:fillRect/>
          </a:stretch>
        </p:blipFill>
        <p:spPr>
          <a:xfrm>
            <a:off x="3792500" y="2275775"/>
            <a:ext cx="4976751" cy="155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What time of year does Crime most often occur?</a:t>
            </a:r>
            <a:endParaRPr/>
          </a:p>
        </p:txBody>
      </p:sp>
      <p:sp>
        <p:nvSpPr>
          <p:cNvPr id="102" name="Google Shape;102;p18"/>
          <p:cNvSpPr txBox="1"/>
          <p:nvPr>
            <p:ph idx="1" type="body"/>
          </p:nvPr>
        </p:nvSpPr>
        <p:spPr>
          <a:xfrm>
            <a:off x="311700" y="1152425"/>
            <a:ext cx="8520600" cy="3416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pt-BR" sz="2400">
                <a:solidFill>
                  <a:srgbClr val="000000"/>
                </a:solidFill>
              </a:rPr>
              <a:t>Increases in January, May, October and December.</a:t>
            </a:r>
            <a:endParaRPr sz="2400">
              <a:solidFill>
                <a:srgbClr val="000000"/>
              </a:solidFill>
            </a:endParaRPr>
          </a:p>
          <a:p>
            <a:pPr indent="-381000" lvl="0" marL="457200" rtl="0" algn="l">
              <a:spcBef>
                <a:spcPts val="0"/>
              </a:spcBef>
              <a:spcAft>
                <a:spcPts val="0"/>
              </a:spcAft>
              <a:buClr>
                <a:srgbClr val="000000"/>
              </a:buClr>
              <a:buSzPts val="2400"/>
              <a:buChar char="●"/>
            </a:pPr>
            <a:r>
              <a:rPr lang="pt-BR" sz="2400">
                <a:solidFill>
                  <a:srgbClr val="000000"/>
                </a:solidFill>
              </a:rPr>
              <a:t>Increase in crime in 2019.</a:t>
            </a:r>
            <a:endParaRPr sz="2400">
              <a:solidFill>
                <a:srgbClr val="000000"/>
              </a:solidFill>
            </a:endParaRPr>
          </a:p>
        </p:txBody>
      </p:sp>
      <p:pic>
        <p:nvPicPr>
          <p:cNvPr id="103" name="Google Shape;103;p18"/>
          <p:cNvPicPr preferRelativeResize="0"/>
          <p:nvPr/>
        </p:nvPicPr>
        <p:blipFill>
          <a:blip r:embed="rId3">
            <a:alphaModFix/>
          </a:blip>
          <a:stretch>
            <a:fillRect/>
          </a:stretch>
        </p:blipFill>
        <p:spPr>
          <a:xfrm>
            <a:off x="4572000" y="2408575"/>
            <a:ext cx="4114800" cy="2743200"/>
          </a:xfrm>
          <a:prstGeom prst="rect">
            <a:avLst/>
          </a:prstGeom>
          <a:noFill/>
          <a:ln>
            <a:noFill/>
          </a:ln>
        </p:spPr>
      </p:pic>
      <p:pic>
        <p:nvPicPr>
          <p:cNvPr id="104" name="Google Shape;104;p18"/>
          <p:cNvPicPr preferRelativeResize="0"/>
          <p:nvPr/>
        </p:nvPicPr>
        <p:blipFill>
          <a:blip r:embed="rId4">
            <a:alphaModFix/>
          </a:blip>
          <a:stretch>
            <a:fillRect/>
          </a:stretch>
        </p:blipFill>
        <p:spPr>
          <a:xfrm>
            <a:off x="353000" y="2400300"/>
            <a:ext cx="4114800"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3 - When was there the highest crime incidence?</a:t>
            </a:r>
            <a:endParaRPr/>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pt-BR">
                <a:solidFill>
                  <a:srgbClr val="000000"/>
                </a:solidFill>
              </a:rPr>
              <a:t>The apparent lower crime occurrences for 2019 as opposed to 2018 has to consider that 3 ½ months are still missing from the database</a:t>
            </a:r>
            <a:endParaRPr>
              <a:solidFill>
                <a:srgbClr val="000000"/>
              </a:solidFill>
            </a:endParaRPr>
          </a:p>
        </p:txBody>
      </p:sp>
      <p:pic>
        <p:nvPicPr>
          <p:cNvPr id="111" name="Google Shape;111;p19"/>
          <p:cNvPicPr preferRelativeResize="0"/>
          <p:nvPr/>
        </p:nvPicPr>
        <p:blipFill>
          <a:blip r:embed="rId3">
            <a:alphaModFix/>
          </a:blip>
          <a:stretch>
            <a:fillRect/>
          </a:stretch>
        </p:blipFill>
        <p:spPr>
          <a:xfrm>
            <a:off x="1657350" y="2114375"/>
            <a:ext cx="5829300" cy="264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What are the most dangerous ZIP codes?</a:t>
            </a:r>
            <a:endParaRPr/>
          </a:p>
        </p:txBody>
      </p:sp>
      <p:pic>
        <p:nvPicPr>
          <p:cNvPr id="117" name="Google Shape;117;p20"/>
          <p:cNvPicPr preferRelativeResize="0"/>
          <p:nvPr/>
        </p:nvPicPr>
        <p:blipFill>
          <a:blip r:embed="rId3">
            <a:alphaModFix/>
          </a:blip>
          <a:stretch>
            <a:fillRect/>
          </a:stretch>
        </p:blipFill>
        <p:spPr>
          <a:xfrm>
            <a:off x="133025" y="1639550"/>
            <a:ext cx="5127774" cy="2883174"/>
          </a:xfrm>
          <a:prstGeom prst="rect">
            <a:avLst/>
          </a:prstGeom>
          <a:noFill/>
          <a:ln>
            <a:noFill/>
          </a:ln>
        </p:spPr>
      </p:pic>
      <p:pic>
        <p:nvPicPr>
          <p:cNvPr id="118" name="Google Shape;118;p20"/>
          <p:cNvPicPr preferRelativeResize="0"/>
          <p:nvPr/>
        </p:nvPicPr>
        <p:blipFill>
          <a:blip r:embed="rId4">
            <a:alphaModFix/>
          </a:blip>
          <a:stretch>
            <a:fillRect/>
          </a:stretch>
        </p:blipFill>
        <p:spPr>
          <a:xfrm>
            <a:off x="5430725" y="1714500"/>
            <a:ext cx="3401574" cy="274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What is the relationship between oscillations in housing prices and crime incidence?</a:t>
            </a:r>
            <a:endParaRPr/>
          </a:p>
        </p:txBody>
      </p:sp>
      <p:pic>
        <p:nvPicPr>
          <p:cNvPr id="124" name="Google Shape;124;p21"/>
          <p:cNvPicPr preferRelativeResize="0"/>
          <p:nvPr/>
        </p:nvPicPr>
        <p:blipFill>
          <a:blip r:embed="rId3">
            <a:alphaModFix/>
          </a:blip>
          <a:stretch>
            <a:fillRect/>
          </a:stretch>
        </p:blipFill>
        <p:spPr>
          <a:xfrm>
            <a:off x="4413200" y="1980875"/>
            <a:ext cx="4114800" cy="2743200"/>
          </a:xfrm>
          <a:prstGeom prst="rect">
            <a:avLst/>
          </a:prstGeom>
          <a:noFill/>
          <a:ln>
            <a:noFill/>
          </a:ln>
        </p:spPr>
      </p:pic>
      <p:pic>
        <p:nvPicPr>
          <p:cNvPr id="125" name="Google Shape;125;p21"/>
          <p:cNvPicPr preferRelativeResize="0"/>
          <p:nvPr/>
        </p:nvPicPr>
        <p:blipFill>
          <a:blip r:embed="rId4">
            <a:alphaModFix/>
          </a:blip>
          <a:stretch>
            <a:fillRect/>
          </a:stretch>
        </p:blipFill>
        <p:spPr>
          <a:xfrm>
            <a:off x="206100" y="1980875"/>
            <a:ext cx="4114800"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