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Gelasio Semi Bold"/>
      <p:regular r:id="rId16"/>
    </p:embeddedFon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Sistema Integrado de Coleta Seletiva em uma Cidade Inteligente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Apresentamos uma proposta inovadora que integra o conceito de cidade inteligente com uma lixeira inteligente, focada na coleta seletiva de resíduos. O objetivo é otimizar a gestão de lixo urbano, coletando e processando dados em tempo real para uma melhor alocação de recursos e promovendo práticas sustentáveis.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5167" y="619006"/>
            <a:ext cx="7926467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História da Computação e Evolução Tecnológica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344603" y="1967151"/>
            <a:ext cx="22860" cy="5643443"/>
          </a:xfrm>
          <a:prstGeom prst="roundRect">
            <a:avLst>
              <a:gd name="adj" fmla="val 114147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6528852" y="2346960"/>
            <a:ext cx="608767" cy="22860"/>
          </a:xfrm>
          <a:prstGeom prst="roundRect">
            <a:avLst>
              <a:gd name="adj" fmla="val 114147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160353" y="2162770"/>
            <a:ext cx="391358" cy="39135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294418" y="2227898"/>
            <a:ext cx="123111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7312700" y="2141101"/>
            <a:ext cx="3233737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Primeira Geração (1940-1956)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312700" y="2517100"/>
            <a:ext cx="6708934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Computadores de válvula eletrônica, grandes e pouco eficientes, sem o poder de processamento necessário para grandes volumes de dados.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528852" y="3801308"/>
            <a:ext cx="608767" cy="22860"/>
          </a:xfrm>
          <a:prstGeom prst="roundRect">
            <a:avLst>
              <a:gd name="adj" fmla="val 114147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6160353" y="3617119"/>
            <a:ext cx="391358" cy="39135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6276915" y="3682246"/>
            <a:ext cx="158115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7312700" y="3595449"/>
            <a:ext cx="3180993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Segunda Geração (1956-1963)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312700" y="3971449"/>
            <a:ext cx="6708934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Computadores com transistores e maior eficiência, levando a desenvolvimentos na comunicação de dados.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6528852" y="5255657"/>
            <a:ext cx="608767" cy="22860"/>
          </a:xfrm>
          <a:prstGeom prst="roundRect">
            <a:avLst>
              <a:gd name="adj" fmla="val 114147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6160353" y="5071467"/>
            <a:ext cx="391358" cy="39135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277392" y="5136594"/>
            <a:ext cx="157282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7312700" y="5049798"/>
            <a:ext cx="3394829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Quarta Geração (1971-presente)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7312700" y="5425797"/>
            <a:ext cx="6708934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Avanços em microprocessadores, IoT e redes sem fio, que permitem o funcionamento das lixeiras inteligentes conectadas a sistemas de gerenciamento urbano.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6528852" y="6710005"/>
            <a:ext cx="608767" cy="22860"/>
          </a:xfrm>
          <a:prstGeom prst="roundRect">
            <a:avLst>
              <a:gd name="adj" fmla="val 114147"/>
            </a:avLst>
          </a:prstGeom>
          <a:solidFill>
            <a:srgbClr val="D4CEC3"/>
          </a:solidFill>
          <a:ln/>
        </p:spPr>
      </p:sp>
      <p:sp>
        <p:nvSpPr>
          <p:cNvPr id="21" name="Shape 18"/>
          <p:cNvSpPr/>
          <p:nvPr/>
        </p:nvSpPr>
        <p:spPr>
          <a:xfrm>
            <a:off x="6160353" y="6525816"/>
            <a:ext cx="391358" cy="391358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2" name="Text 19"/>
          <p:cNvSpPr/>
          <p:nvPr/>
        </p:nvSpPr>
        <p:spPr>
          <a:xfrm>
            <a:off x="6274653" y="6590943"/>
            <a:ext cx="162758" cy="260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7312700" y="6504146"/>
            <a:ext cx="2654260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Quinta Geração (Futuro)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7312700" y="6880146"/>
            <a:ext cx="6708934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IA e computação quântica transformarão o gerenciamento de resíduos urbanos, otimizando a coleta seletiva em tempo real.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0803" y="790694"/>
            <a:ext cx="8918734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Bases Numéricas e Lógica Booleana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10803" y="1932980"/>
            <a:ext cx="267021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Codificação de Dados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10803" y="2453283"/>
            <a:ext cx="6356628" cy="162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 sistema de lixeiras inteligentes deve processar e analisar dados de sensores em diferentes formatos (binário, decimal, octal e hexadecimal). Por exemplo, sensores de peso e preenchimento da lixeira determinam quando o recipiente está cheio, e o sistema decide se a coleta é necessária.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10803" y="4260652"/>
            <a:ext cx="6356628" cy="649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Binário: Representação dos dados de sensores (por exemplo, 1 para lixeira cheia, 0 para lixeira vazia).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10803" y="4981575"/>
            <a:ext cx="6356628" cy="649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Decimal: Para interface com o usuário, como a quantidade de lixo na lixeira (ex. 50% cheio).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570589" y="1932980"/>
            <a:ext cx="253865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Portas Lógicas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570589" y="2453283"/>
            <a:ext cx="6356628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 a lixeira atingir uma determinada capacidade (por exemplo, 80% de sua capacidade total) e o horário for durante o dia (quando o tráfego é maior), a lixeira envia um sinal para o sistema de gerenciamento urbano coletando os dados para agendar a coleta.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570589" y="3981450"/>
            <a:ext cx="6356628" cy="3228856"/>
          </a:xfrm>
          <a:prstGeom prst="roundRect">
            <a:avLst>
              <a:gd name="adj" fmla="val 944"/>
            </a:avLst>
          </a:prstGeom>
          <a:solidFill>
            <a:srgbClr val="ECE6DF"/>
          </a:solidFill>
          <a:ln/>
        </p:spPr>
      </p:sp>
      <p:sp>
        <p:nvSpPr>
          <p:cNvPr id="10" name="Shape 8"/>
          <p:cNvSpPr/>
          <p:nvPr/>
        </p:nvSpPr>
        <p:spPr>
          <a:xfrm>
            <a:off x="7560469" y="3981450"/>
            <a:ext cx="6376868" cy="3228856"/>
          </a:xfrm>
          <a:prstGeom prst="roundRect">
            <a:avLst>
              <a:gd name="adj" fmla="val 944"/>
            </a:avLst>
          </a:prstGeom>
          <a:solidFill>
            <a:srgbClr val="ECE6DF"/>
          </a:solidFill>
          <a:ln/>
        </p:spPr>
      </p:sp>
      <p:sp>
        <p:nvSpPr>
          <p:cNvPr id="11" name="Text 9"/>
          <p:cNvSpPr/>
          <p:nvPr/>
        </p:nvSpPr>
        <p:spPr>
          <a:xfrm>
            <a:off x="7763470" y="4133731"/>
            <a:ext cx="5970865" cy="2924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Exemplo de controle de lixeira inteligente
peso_lixeira = 85 # 85% de capacidade
hora_dia = 1 # 1 = dia, 0 = noite
# Usando porta AND para determinar a necessidade de coleta
if peso_lixeira &gt; 80 and hora_dia == 1:
    print("Lixeira cheia, agendar coleta!")
else:
    print("Lixeira não cheia, aguardar próxima verificação.")
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874" y="758071"/>
            <a:ext cx="76490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Arquitetura de Sistemas e Processamento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3874" y="2413278"/>
            <a:ext cx="3717846" cy="3272552"/>
          </a:xfrm>
          <a:prstGeom prst="roundRect">
            <a:avLst>
              <a:gd name="adj" fmla="val 979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447353" y="2626757"/>
            <a:ext cx="3290887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Processadores Lógicos e Aritméticos (ALU)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47353" y="3422094"/>
            <a:ext cx="3290887" cy="1366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Realizam operações em tempo real para determinar quando as lixeiras estão cheias ou quando há necessidade de manutenção.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199" y="2413278"/>
            <a:ext cx="3717846" cy="3272552"/>
          </a:xfrm>
          <a:prstGeom prst="roundRect">
            <a:avLst>
              <a:gd name="adj" fmla="val 979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10378678" y="2626757"/>
            <a:ext cx="3290887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Sistemas Operacionais (SO)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378678" y="3422094"/>
            <a:ext cx="3290887" cy="2050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Um sistema operacional em tempo real (RTOS) pode gerenciar as tarefas críticas, como a verificação da capacidade das lixeiras e a alocação de coleta de acordo com a carga.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3874" y="5899309"/>
            <a:ext cx="7649051" cy="1572101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6447353" y="6112788"/>
            <a:ext cx="3183136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Máquinas Virtuais (VM)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47353" y="6574512"/>
            <a:ext cx="7222093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Para isolar aplicações, como a plataforma de gestão de lixo, sem interferir nas operações críticas da cidade.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24579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Memórias e Dispositivos de Armazenamento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6340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Memórias Voláteis (RAM)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Usadas para armazenar dados temporários, como leituras instantâneas dos sensores de ocupação das lixeiras.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Memórias Não Voláteis (SSD/HDD)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697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Para dados históricos, como padrões de coleta de lixo e registros de manutenção.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8958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Armazenamento em Nuvem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Para garantir escalabilidade e análise em tempo real dos dados coletados pelas lixeiras e outros dispositivos conectados.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2455" y="465415"/>
            <a:ext cx="5882402" cy="528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Sincronização e Paralelismo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522" y="1332786"/>
            <a:ext cx="2218492" cy="12461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3821" y="1947982"/>
            <a:ext cx="99774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5232202" y="1637348"/>
            <a:ext cx="2115860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Sincronização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5232202" y="2003346"/>
            <a:ext cx="4482584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Garantir a coleta de lixo e a alocação de recursos sem falhas.</a:t>
            </a:r>
            <a:endParaRPr lang="en-US" sz="1300" dirty="0"/>
          </a:p>
        </p:txBody>
      </p:sp>
      <p:sp>
        <p:nvSpPr>
          <p:cNvPr id="7" name="Shape 4"/>
          <p:cNvSpPr/>
          <p:nvPr/>
        </p:nvSpPr>
        <p:spPr>
          <a:xfrm>
            <a:off x="5105281" y="2590443"/>
            <a:ext cx="8890397" cy="11430"/>
          </a:xfrm>
          <a:prstGeom prst="roundRect">
            <a:avLst>
              <a:gd name="adj" fmla="val 222146"/>
            </a:avLst>
          </a:prstGeom>
          <a:solidFill>
            <a:srgbClr val="D4CEC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17" y="2621161"/>
            <a:ext cx="4436983" cy="124610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89534" y="3074908"/>
            <a:ext cx="128230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6341388" y="2925723"/>
            <a:ext cx="2115860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Escalonamento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6341388" y="3291721"/>
            <a:ext cx="5155049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Priorizar a coleta de lixeiras mais cheias e em locais de maior tráfego.</a:t>
            </a:r>
            <a:endParaRPr lang="en-US" sz="1300" dirty="0"/>
          </a:p>
        </p:txBody>
      </p:sp>
      <p:sp>
        <p:nvSpPr>
          <p:cNvPr id="12" name="Shape 8"/>
          <p:cNvSpPr/>
          <p:nvPr/>
        </p:nvSpPr>
        <p:spPr>
          <a:xfrm>
            <a:off x="6214467" y="3878818"/>
            <a:ext cx="7781211" cy="11430"/>
          </a:xfrm>
          <a:prstGeom prst="roundRect">
            <a:avLst>
              <a:gd name="adj" fmla="val 222146"/>
            </a:avLst>
          </a:prstGeom>
          <a:solidFill>
            <a:srgbClr val="D4CEC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1" y="3909536"/>
            <a:ext cx="6655475" cy="124610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89891" y="4363283"/>
            <a:ext cx="127516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7450693" y="4078724"/>
            <a:ext cx="2115860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Paralelismo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7450693" y="4444722"/>
            <a:ext cx="6418064" cy="541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Permitir que diferentes tarefas sejam executadas simultaneamente, otimizando a eficiência da coleta.</a:t>
            </a:r>
            <a:endParaRPr lang="en-US" sz="1300" dirty="0"/>
          </a:p>
        </p:txBody>
      </p:sp>
      <p:sp>
        <p:nvSpPr>
          <p:cNvPr id="17" name="Shape 12"/>
          <p:cNvSpPr/>
          <p:nvPr/>
        </p:nvSpPr>
        <p:spPr>
          <a:xfrm>
            <a:off x="592455" y="5346025"/>
            <a:ext cx="13445490" cy="2420779"/>
          </a:xfrm>
          <a:prstGeom prst="roundRect">
            <a:avLst>
              <a:gd name="adj" fmla="val 1049"/>
            </a:avLst>
          </a:prstGeom>
          <a:solidFill>
            <a:srgbClr val="ECE6DF"/>
          </a:solidFill>
          <a:ln/>
        </p:spPr>
      </p:sp>
      <p:sp>
        <p:nvSpPr>
          <p:cNvPr id="18" name="Shape 13"/>
          <p:cNvSpPr/>
          <p:nvPr/>
        </p:nvSpPr>
        <p:spPr>
          <a:xfrm>
            <a:off x="584002" y="5346025"/>
            <a:ext cx="13462397" cy="2420779"/>
          </a:xfrm>
          <a:prstGeom prst="roundRect">
            <a:avLst>
              <a:gd name="adj" fmla="val 1049"/>
            </a:avLst>
          </a:prstGeom>
          <a:solidFill>
            <a:srgbClr val="ECE6DF"/>
          </a:solidFill>
          <a:ln/>
        </p:spPr>
      </p:sp>
      <p:sp>
        <p:nvSpPr>
          <p:cNvPr id="19" name="Text 14"/>
          <p:cNvSpPr/>
          <p:nvPr/>
        </p:nvSpPr>
        <p:spPr>
          <a:xfrm>
            <a:off x="753189" y="5472946"/>
            <a:ext cx="13124021" cy="2166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Exemplo de escalonamento de tarefas de coleta
tarefas = [("coleta_lixeira1", 1), ("coleta_lixeira2", 2),
("verificar_estado", 3)] # (tarefa, prioridade)
tarefas.sort(key=lambda x: x[1]) # Ordena pela prioridade
for tarefa, prioridade in tarefas:
    print(f"Executando tarefa: {tarefa} com prioridade:
{prioridade}")
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9968"/>
            <a:ext cx="69494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Internet das Coisas (IoT)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74890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54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Sensores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033117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Monitoram o nível de ocupação das lixeiras, temperatura e outros dados relevantes.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174890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542699"/>
            <a:ext cx="33978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Dispositivos Conectados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033117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Lixeiras, câmeras de segurança, semáforos, sensores de qualidade do ar.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0226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596057"/>
            <a:ext cx="36080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Plataforma de Processamento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44080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Processa os dados em tempo real, como a necessidade de coleta com base no peso ou nível da lixeira.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802267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5960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Protocolos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08647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MQTT ou HTTP para comunicação eficiente entre dispositivos.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257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173" y="2918579"/>
            <a:ext cx="10169009" cy="556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Segurança da Informação e Proteção de Dados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23173" y="3942278"/>
            <a:ext cx="311587" cy="311587"/>
          </a:xfrm>
          <a:prstGeom prst="roundRect">
            <a:avLst>
              <a:gd name="adj" fmla="val 8572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112758" y="3942278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Ameaças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12758" y="4327208"/>
            <a:ext cx="3853101" cy="569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Dispositivos IoT podem ser alvo de ataques DDoS ou roubos de dados.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5143857" y="3942278"/>
            <a:ext cx="311587" cy="311587"/>
          </a:xfrm>
          <a:prstGeom prst="roundRect">
            <a:avLst>
              <a:gd name="adj" fmla="val 8572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633442" y="3942278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Criptografia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633442" y="4327208"/>
            <a:ext cx="3853101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comunicação entre lixeiras e o servidor deve ser criptografada para proteger dados como a localização e status de cada lixeira.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9664541" y="3942278"/>
            <a:ext cx="311587" cy="311587"/>
          </a:xfrm>
          <a:prstGeom prst="roundRect">
            <a:avLst>
              <a:gd name="adj" fmla="val 8572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0154126" y="3942278"/>
            <a:ext cx="2680930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Exemplo de Criptografia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0154126" y="4420672"/>
            <a:ext cx="3853101" cy="3116104"/>
          </a:xfrm>
          <a:prstGeom prst="roundRect">
            <a:avLst>
              <a:gd name="adj" fmla="val 857"/>
            </a:avLst>
          </a:prstGeom>
          <a:solidFill>
            <a:srgbClr val="ECE6DF"/>
          </a:solidFill>
          <a:ln/>
        </p:spPr>
      </p:sp>
      <p:sp>
        <p:nvSpPr>
          <p:cNvPr id="13" name="Shape 10"/>
          <p:cNvSpPr/>
          <p:nvPr/>
        </p:nvSpPr>
        <p:spPr>
          <a:xfrm>
            <a:off x="10145316" y="4420672"/>
            <a:ext cx="3870722" cy="3116104"/>
          </a:xfrm>
          <a:prstGeom prst="roundRect">
            <a:avLst>
              <a:gd name="adj" fmla="val 857"/>
            </a:avLst>
          </a:prstGeom>
          <a:solidFill>
            <a:srgbClr val="ECE6DF"/>
          </a:solidFill>
          <a:ln/>
        </p:spPr>
      </p:sp>
      <p:sp>
        <p:nvSpPr>
          <p:cNvPr id="14" name="Text 11"/>
          <p:cNvSpPr/>
          <p:nvPr/>
        </p:nvSpPr>
        <p:spPr>
          <a:xfrm>
            <a:off x="10323314" y="4554141"/>
            <a:ext cx="3514725" cy="2849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cryptography.fernet import Fernet
# Gerar chave key = Fernet.generate_key() cipher_suite = Fernet(key)
# Criptografar dado data = "Lixeira 1: 85% cheia" encrypted_data = cipher_suite.encrypt(data.encode())
# Descriptografar decrypted_data = cipher_suite.decrypt(encrypted_data).decode() print(decrypted_data)
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60067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Integrantes do Grupo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Gabriel Firmino da Silva RA: 1352423463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Glauco Felipe da Rocha Campelo RA :1352416065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Gerdan Francisco de Oliveira RA:1352413934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Mauricio Carlos Leite Maia Amorim RA :1352418176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2024-12-11T02:18:07Z</dcterms:created>
  <dcterms:modified xsi:type="dcterms:W3CDTF">2024-12-11T02:18:07Z</dcterms:modified>
</cp:coreProperties>
</file>