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75" r:id="rId5"/>
    <p:sldId id="274" r:id="rId6"/>
    <p:sldId id="268" r:id="rId7"/>
    <p:sldId id="270" r:id="rId8"/>
    <p:sldId id="272" r:id="rId9"/>
    <p:sldId id="271" r:id="rId10"/>
    <p:sldId id="259" r:id="rId11"/>
    <p:sldId id="260" r:id="rId12"/>
    <p:sldId id="276" r:id="rId13"/>
    <p:sldId id="277" r:id="rId14"/>
    <p:sldId id="267" r:id="rId15"/>
    <p:sldId id="273" r:id="rId16"/>
    <p:sldId id="278" r:id="rId17"/>
    <p:sldId id="261" r:id="rId18"/>
    <p:sldId id="262" r:id="rId19"/>
    <p:sldId id="263" r:id="rId20"/>
    <p:sldId id="264" r:id="rId21"/>
    <p:sldId id="265" r:id="rId22"/>
    <p:sldId id="266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437FF-5EFF-4409-A0AB-A9523C25F39F}" type="datetimeFigureOut">
              <a:rPr lang="es-AR" smtClean="0"/>
              <a:t>13/08/2012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3E3DC-3044-4AC7-B5E2-1B261A681E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622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3E3DC-3044-4AC7-B5E2-1B261A681E88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800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13/08/2012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13/08/2012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13/08/2012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13/08/2012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13/08/2012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13/08/2012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13/08/2012</a:t>
            </a:fld>
            <a:endParaRPr lang="es-ES" dirty="0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13/08/2012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13/08/2012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13/08/2012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13/08/2012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13/08/2012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17581" y="1844824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s-ES" b="1" dirty="0" smtClean="0"/>
              <a:t>“Gestión de Configuración”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71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/>
          <a:lstStyle/>
          <a:p>
            <a:pPr marL="109728" indent="0">
              <a:buNone/>
            </a:pPr>
            <a:r>
              <a:rPr lang="es-AR" b="1" dirty="0" smtClean="0">
                <a:solidFill>
                  <a:srgbClr val="002060"/>
                </a:solidFill>
              </a:rPr>
              <a:t>¿</a:t>
            </a:r>
            <a:r>
              <a:rPr lang="es-AR" b="1" dirty="0">
                <a:solidFill>
                  <a:srgbClr val="002060"/>
                </a:solidFill>
              </a:rPr>
              <a:t>Qué es </a:t>
            </a:r>
            <a:r>
              <a:rPr lang="es-AR" b="1" dirty="0" smtClean="0">
                <a:solidFill>
                  <a:srgbClr val="002060"/>
                </a:solidFill>
              </a:rPr>
              <a:t>Mercurial?</a:t>
            </a:r>
            <a:endParaRPr lang="es-AR" b="1" dirty="0">
              <a:solidFill>
                <a:srgbClr val="002060"/>
              </a:solidFill>
            </a:endParaRPr>
          </a:p>
          <a:p>
            <a:pPr marL="109728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Es un </a:t>
            </a:r>
            <a:r>
              <a:rPr lang="es-AR" dirty="0"/>
              <a:t>servidor de control de versiones distribuido, esto significa que cada desarrollador dispone de una copia completa del repositorio, permitiéndole el manejo de las distintas versiones sin conexión. 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248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/>
          <a:lstStyle/>
          <a:p>
            <a:pPr marL="0" indent="0">
              <a:buNone/>
            </a:pPr>
            <a:r>
              <a:rPr lang="es-AR" b="1" dirty="0">
                <a:solidFill>
                  <a:srgbClr val="002060"/>
                </a:solidFill>
              </a:rPr>
              <a:t>Gestionar cambios a través del tiempo</a:t>
            </a:r>
          </a:p>
          <a:p>
            <a:pPr marL="0" indent="0">
              <a:buNone/>
            </a:pPr>
            <a:endParaRPr lang="es-AR" dirty="0">
              <a:solidFill>
                <a:srgbClr val="002060"/>
              </a:solidFill>
            </a:endParaRPr>
          </a:p>
          <a:p>
            <a:r>
              <a:rPr lang="es-AR" dirty="0" smtClean="0"/>
              <a:t>Mercurial recuerda </a:t>
            </a:r>
            <a:r>
              <a:rPr lang="es-AR" dirty="0"/>
              <a:t>cada cambio que se haya</a:t>
            </a:r>
          </a:p>
          <a:p>
            <a:pPr marL="109728" indent="0">
              <a:buNone/>
            </a:pPr>
            <a:r>
              <a:rPr lang="es-AR" dirty="0"/>
              <a:t>   realizado en el repositorio.</a:t>
            </a:r>
          </a:p>
          <a:p>
            <a:r>
              <a:rPr lang="es-AR" dirty="0"/>
              <a:t>Recuerda cambios realizados a cada </a:t>
            </a:r>
            <a:r>
              <a:rPr lang="es-AR" dirty="0" smtClean="0"/>
              <a:t>archivo.</a:t>
            </a:r>
          </a:p>
          <a:p>
            <a:r>
              <a:rPr lang="es-AR" dirty="0" smtClean="0"/>
              <a:t>El </a:t>
            </a:r>
            <a:r>
              <a:rPr lang="es-AR" dirty="0"/>
              <a:t>seguimiento de los cambios se realiza en el repositorio y en un solo </a:t>
            </a:r>
            <a:r>
              <a:rPr lang="es-AR" dirty="0" smtClean="0"/>
              <a:t>archivo.</a:t>
            </a:r>
            <a:endParaRPr lang="es-AR" dirty="0"/>
          </a:p>
          <a:p>
            <a:pPr marL="109728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758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98" y="1484784"/>
            <a:ext cx="7051562" cy="4174391"/>
          </a:xfrm>
        </p:spPr>
      </p:pic>
    </p:spTree>
    <p:extLst>
      <p:ext uri="{BB962C8B-B14F-4D97-AF65-F5344CB8AC3E}">
        <p14:creationId xmlns:p14="http://schemas.microsoft.com/office/powerpoint/2010/main" val="229256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01" y="1988840"/>
            <a:ext cx="8147811" cy="2542679"/>
          </a:xfrm>
        </p:spPr>
      </p:pic>
    </p:spTree>
    <p:extLst>
      <p:ext uri="{BB962C8B-B14F-4D97-AF65-F5344CB8AC3E}">
        <p14:creationId xmlns:p14="http://schemas.microsoft.com/office/powerpoint/2010/main" val="19948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" y="1484784"/>
            <a:ext cx="9157539" cy="4320480"/>
          </a:xfrm>
        </p:spPr>
      </p:pic>
    </p:spTree>
    <p:extLst>
      <p:ext uri="{BB962C8B-B14F-4D97-AF65-F5344CB8AC3E}">
        <p14:creationId xmlns:p14="http://schemas.microsoft.com/office/powerpoint/2010/main" val="40217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4784"/>
            <a:ext cx="8229600" cy="3767623"/>
          </a:xfrm>
        </p:spPr>
      </p:pic>
    </p:spTree>
    <p:extLst>
      <p:ext uri="{BB962C8B-B14F-4D97-AF65-F5344CB8AC3E}">
        <p14:creationId xmlns:p14="http://schemas.microsoft.com/office/powerpoint/2010/main" val="1019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61243"/>
            <a:ext cx="8064895" cy="3056013"/>
          </a:xfrm>
        </p:spPr>
      </p:pic>
    </p:spTree>
    <p:extLst>
      <p:ext uri="{BB962C8B-B14F-4D97-AF65-F5344CB8AC3E}">
        <p14:creationId xmlns:p14="http://schemas.microsoft.com/office/powerpoint/2010/main" val="3801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439490"/>
              </p:ext>
            </p:extLst>
          </p:nvPr>
        </p:nvGraphicFramePr>
        <p:xfrm>
          <a:off x="457200" y="692696"/>
          <a:ext cx="8229600" cy="492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235696"/>
                <a:gridCol w="3250704"/>
              </a:tblGrid>
              <a:tr h="67507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Subversion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Mercurial</a:t>
                      </a: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 smtClean="0"/>
                        <a:t>Servidor</a:t>
                      </a:r>
                      <a:r>
                        <a:rPr lang="es-AR" sz="1400" baseline="0" dirty="0" smtClean="0"/>
                        <a:t> de Control</a:t>
                      </a:r>
                      <a:endParaRPr lang="es-AR" sz="1400" dirty="0" smtClean="0"/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de manejo centralizado.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de manejo distribuido.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Manejo de Versiones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Versionado de directorios y archivos.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Versionado de archivos.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Manejo de variaciones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Branches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Branches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Órdenes/comandos y sus objetivos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help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checkout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update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add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delete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merge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diff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</a:t>
                      </a:r>
                      <a:r>
                        <a:rPr kumimoji="0" lang="es-A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A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</a:t>
                      </a:r>
                      <a:r>
                        <a:rPr kumimoji="0" lang="es-A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revert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help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clone 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update 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add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remove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merge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diff 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commit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push 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pull 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9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619355"/>
              </p:ext>
            </p:extLst>
          </p:nvPr>
        </p:nvGraphicFramePr>
        <p:xfrm>
          <a:off x="457200" y="692696"/>
          <a:ext cx="8229600" cy="361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7507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Subversion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Mercurial</a:t>
                      </a: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de acceso 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 un servidor apache con soporte para el protocolo HTTPS.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 una cuenta SSH compartida.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 un servidor apache con soporte para el protocolo HTTPS y scripts .cgi Con un grupo de usuarios del sistema de archivos.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de sincronización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 smtClean="0"/>
                        <a:t>Checkout</a:t>
                      </a:r>
                      <a:r>
                        <a:rPr lang="es-AR" sz="1400" dirty="0" smtClean="0"/>
                        <a:t> , </a:t>
                      </a:r>
                      <a:r>
                        <a:rPr lang="es-AR" sz="1400" dirty="0" err="1" smtClean="0"/>
                        <a:t>Update</a:t>
                      </a:r>
                      <a:r>
                        <a:rPr lang="es-AR" sz="1400" dirty="0" smtClean="0"/>
                        <a:t>, </a:t>
                      </a:r>
                      <a:r>
                        <a:rPr lang="es-AR" sz="1400" dirty="0" err="1" smtClean="0"/>
                        <a:t>Commit</a:t>
                      </a:r>
                      <a:r>
                        <a:rPr lang="es-AR" sz="1400" dirty="0" smtClean="0"/>
                        <a:t>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Clone, </a:t>
                      </a:r>
                      <a:r>
                        <a:rPr kumimoji="0" lang="es-A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A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Pull</a:t>
                      </a:r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s-A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s-A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A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kumimoji="0" lang="es-A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Cliente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TortoiseSvn.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TortoiseHg.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97864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Comparación Subversion – Jenkins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87730"/>
              </p:ext>
            </p:extLst>
          </p:nvPr>
        </p:nvGraphicFramePr>
        <p:xfrm>
          <a:off x="971600" y="1397000"/>
          <a:ext cx="7128792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396"/>
                <a:gridCol w="3564396"/>
              </a:tblGrid>
              <a:tr h="447824">
                <a:tc>
                  <a:txBody>
                    <a:bodyPr/>
                    <a:lstStyle/>
                    <a:p>
                      <a:r>
                        <a:rPr lang="es-AR" dirty="0" smtClean="0"/>
                        <a:t>Subversion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Jenkins</a:t>
                      </a:r>
                    </a:p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Lleva control de versiones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Toma la última versión</a:t>
                      </a:r>
                      <a:r>
                        <a:rPr lang="es-AR" sz="1600" baseline="0" dirty="0" smtClean="0"/>
                        <a:t> del repositorio </a:t>
                      </a:r>
                      <a:r>
                        <a:rPr lang="es-AR" sz="1600" baseline="0" dirty="0" err="1" smtClean="0"/>
                        <a:t>subversion</a:t>
                      </a:r>
                      <a:r>
                        <a:rPr lang="es-AR" sz="1600" baseline="0" dirty="0" smtClean="0"/>
                        <a:t> para integrar el proyecto.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Ejecución según la</a:t>
                      </a:r>
                      <a:r>
                        <a:rPr lang="es-AR" sz="1600" baseline="0" dirty="0" smtClean="0"/>
                        <a:t> necesidad del usuario.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Ejecución planificada.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Si hay errores en el código, no</a:t>
                      </a:r>
                      <a:r>
                        <a:rPr lang="es-AR" sz="1600" baseline="0" dirty="0" smtClean="0"/>
                        <a:t> son manejados.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/>
                        <a:t>Si hay errores en el código, la</a:t>
                      </a:r>
                      <a:r>
                        <a:rPr lang="es-AR" sz="1600" baseline="0" dirty="0" smtClean="0"/>
                        <a:t> construcción y sus dependencias son bloqueadas hasta solucionar los errores.</a:t>
                      </a:r>
                      <a:endParaRPr lang="es-AR" sz="1600" dirty="0" smtClean="0"/>
                    </a:p>
                    <a:p>
                      <a:endParaRPr lang="es-A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1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/>
          <a:lstStyle/>
          <a:p>
            <a:pPr marL="109728" indent="0">
              <a:buNone/>
            </a:pPr>
            <a:r>
              <a:rPr lang="es-AR" b="1" dirty="0" smtClean="0">
                <a:solidFill>
                  <a:srgbClr val="002060"/>
                </a:solidFill>
              </a:rPr>
              <a:t>¿</a:t>
            </a:r>
            <a:r>
              <a:rPr lang="es-AR" b="1" dirty="0">
                <a:solidFill>
                  <a:srgbClr val="002060"/>
                </a:solidFill>
              </a:rPr>
              <a:t>Qué es Subversion?</a:t>
            </a:r>
          </a:p>
          <a:p>
            <a:pPr marL="109728" indent="0">
              <a:buNone/>
            </a:pPr>
            <a:endParaRPr lang="es-AR" dirty="0" smtClean="0"/>
          </a:p>
          <a:p>
            <a:r>
              <a:rPr lang="es-AR" dirty="0" smtClean="0"/>
              <a:t>Sistema </a:t>
            </a:r>
            <a:r>
              <a:rPr lang="es-AR" dirty="0"/>
              <a:t>de control de versiones.</a:t>
            </a:r>
          </a:p>
          <a:p>
            <a:r>
              <a:rPr lang="es-AR" dirty="0" smtClean="0"/>
              <a:t>Sistema </a:t>
            </a:r>
            <a:r>
              <a:rPr lang="es-AR" dirty="0"/>
              <a:t>centralizado para compartir información.</a:t>
            </a:r>
          </a:p>
          <a:p>
            <a:r>
              <a:rPr lang="es-AR" dirty="0" smtClean="0"/>
              <a:t>Gestiona </a:t>
            </a:r>
            <a:r>
              <a:rPr lang="es-AR" dirty="0"/>
              <a:t>archivos y directorios, y sus cambios a</a:t>
            </a:r>
          </a:p>
          <a:p>
            <a:pPr marL="109728" indent="0">
              <a:buNone/>
            </a:pPr>
            <a:r>
              <a:rPr lang="es-AR" dirty="0" smtClean="0"/>
              <a:t>   través </a:t>
            </a:r>
            <a:r>
              <a:rPr lang="es-AR" dirty="0"/>
              <a:t>del tiempo.</a:t>
            </a:r>
          </a:p>
          <a:p>
            <a:r>
              <a:rPr lang="es-AR" dirty="0" smtClean="0"/>
              <a:t>Podemos </a:t>
            </a:r>
            <a:r>
              <a:rPr lang="es-AR" dirty="0"/>
              <a:t>recrear un proyecto desde cualquier </a:t>
            </a:r>
            <a:r>
              <a:rPr lang="es-AR" dirty="0" smtClean="0"/>
              <a:t>momento en </a:t>
            </a:r>
            <a:r>
              <a:rPr lang="es-AR" dirty="0"/>
              <a:t>su </a:t>
            </a:r>
            <a:r>
              <a:rPr lang="es-AR" dirty="0" smtClean="0"/>
              <a:t>historia.</a:t>
            </a:r>
          </a:p>
          <a:p>
            <a:r>
              <a:rPr lang="es-AR" dirty="0" smtClean="0"/>
              <a:t>Subversion </a:t>
            </a:r>
            <a:r>
              <a:rPr lang="es-AR" dirty="0"/>
              <a:t>es un repositorio en forma de árbol </a:t>
            </a:r>
            <a:r>
              <a:rPr lang="es-AR" dirty="0" smtClean="0"/>
              <a:t>con una </a:t>
            </a:r>
            <a:r>
              <a:rPr lang="es-AR" dirty="0"/>
              <a:t>jerarquía de directorios y archivos.</a:t>
            </a:r>
            <a:endParaRPr lang="es-AR" u="sng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208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AR" sz="3600" dirty="0" smtClean="0">
                <a:solidFill>
                  <a:schemeClr val="tx2"/>
                </a:solidFill>
              </a:rPr>
              <a:t>Integración Continua</a:t>
            </a:r>
          </a:p>
          <a:p>
            <a:pPr marL="0" indent="0" algn="ctr">
              <a:buNone/>
            </a:pPr>
            <a:r>
              <a:rPr lang="es-AR" sz="3600" dirty="0">
                <a:solidFill>
                  <a:schemeClr val="tx2"/>
                </a:solidFill>
              </a:rPr>
              <a:t>Jenkins </a:t>
            </a:r>
            <a:endParaRPr lang="es-AR" dirty="0" smtClean="0"/>
          </a:p>
          <a:p>
            <a:r>
              <a:rPr lang="es-AR" dirty="0" smtClean="0"/>
              <a:t>“</a:t>
            </a:r>
            <a:r>
              <a:rPr lang="es-AR" i="1" dirty="0"/>
              <a:t>Jenkins</a:t>
            </a:r>
            <a:r>
              <a:rPr lang="es-AR" dirty="0"/>
              <a:t> es un servidor de integración continua Open </a:t>
            </a:r>
            <a:r>
              <a:rPr lang="es-AR" dirty="0" err="1" smtClean="0"/>
              <a:t>Source</a:t>
            </a:r>
            <a:r>
              <a:rPr lang="es-AR" dirty="0" smtClean="0"/>
              <a:t> desarrollado en Java. </a:t>
            </a:r>
            <a:r>
              <a:rPr lang="es-AR" dirty="0" smtClean="0"/>
              <a:t>Es una </a:t>
            </a:r>
            <a:r>
              <a:rPr lang="es-AR" dirty="0"/>
              <a:t>plataforma sobre la cual se pueden automatizar ciertos procesos. </a:t>
            </a:r>
          </a:p>
          <a:p>
            <a:r>
              <a:rPr lang="es-AR" dirty="0"/>
              <a:t>Su uso más difundido es en la generación de </a:t>
            </a:r>
            <a:r>
              <a:rPr lang="es-AR" dirty="0" err="1"/>
              <a:t>builds</a:t>
            </a:r>
            <a:r>
              <a:rPr lang="es-AR" dirty="0"/>
              <a:t> de aplicaciones a intervalos de tiempo para ejecutar una serie de pruebas sobre los mismos de forma automática. </a:t>
            </a:r>
            <a:r>
              <a:rPr lang="es-AR" dirty="0" smtClean="0"/>
              <a:t>Permite </a:t>
            </a:r>
            <a:r>
              <a:rPr lang="es-AR" dirty="0"/>
              <a:t>que el código nuevo se vaya integrando y probando de a poco. Esto permite detectar temprano fallos en las aplicaciones de manera que sea más fácil y menos costoso solucionar problemas.</a:t>
            </a:r>
          </a:p>
          <a:p>
            <a:pPr marL="0" indent="0" algn="ctr">
              <a:buNone/>
            </a:pPr>
            <a:endParaRPr lang="es-A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3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25856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>
                <a:solidFill>
                  <a:schemeClr val="tx2"/>
                </a:solidFill>
              </a:rPr>
              <a:t>Integración Continua</a:t>
            </a:r>
          </a:p>
          <a:p>
            <a:pPr marL="0" indent="0" algn="ctr">
              <a:buNone/>
            </a:pPr>
            <a:r>
              <a:rPr lang="es-AR" dirty="0" smtClean="0">
                <a:solidFill>
                  <a:schemeClr val="tx2"/>
                </a:solidFill>
              </a:rPr>
              <a:t>Jenkins</a:t>
            </a:r>
            <a:endParaRPr lang="es-AR" dirty="0">
              <a:solidFill>
                <a:schemeClr val="tx2"/>
              </a:solidFill>
            </a:endParaRPr>
          </a:p>
        </p:txBody>
      </p:sp>
      <p:pic>
        <p:nvPicPr>
          <p:cNvPr id="1026" name="Picture 2" descr="http://wiki.vivatia.com/images/b/bc/Huds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085"/>
            <a:ext cx="7848872" cy="537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5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669662"/>
              </p:ext>
            </p:extLst>
          </p:nvPr>
        </p:nvGraphicFramePr>
        <p:xfrm>
          <a:off x="1187624" y="1340768"/>
          <a:ext cx="7128792" cy="4878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3672408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Ventajas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Desventajas</a:t>
                      </a:r>
                    </a:p>
                  </a:txBody>
                  <a:tcPr/>
                </a:tc>
              </a:tr>
              <a:tr h="515437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Automatizar todas las pruebas del proyecto.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El diagnóstico de por qué algo ha fallado puede ser difícil.</a:t>
                      </a:r>
                      <a:endParaRPr lang="es-AR" sz="1400" dirty="0"/>
                    </a:p>
                  </a:txBody>
                  <a:tcPr/>
                </a:tc>
              </a:tr>
              <a:tr h="515437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Automatizar la compilación e integración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Es necesario invertir mucho tiempo para lograr usar todo el potencial</a:t>
                      </a:r>
                      <a:r>
                        <a:rPr lang="es-AR" sz="1400" baseline="0" dirty="0" smtClean="0"/>
                        <a:t> del sistema.</a:t>
                      </a:r>
                      <a:endParaRPr lang="es-AR" sz="1400" dirty="0"/>
                    </a:p>
                  </a:txBody>
                  <a:tcPr/>
                </a:tc>
              </a:tr>
              <a:tr h="515437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Ser parte del proceso de desarrollo. 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AR" sz="1400" dirty="0"/>
                    </a:p>
                  </a:txBody>
                  <a:tcPr/>
                </a:tc>
              </a:tr>
              <a:tr h="363839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Feedback del proyecto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AR" sz="1400" dirty="0"/>
                    </a:p>
                  </a:txBody>
                  <a:tcPr/>
                </a:tc>
              </a:tr>
              <a:tr h="557195">
                <a:tc>
                  <a:txBody>
                    <a:bodyPr/>
                    <a:lstStyle/>
                    <a:p>
                      <a:pPr algn="l"/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problemas de integración son detectados rápidamente.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  <a:tr h="727676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El</a:t>
                      </a:r>
                      <a:r>
                        <a:rPr lang="es-AR" sz="1400" baseline="0" dirty="0" smtClean="0"/>
                        <a:t> d</a:t>
                      </a:r>
                      <a:r>
                        <a:rPr lang="es-AR" sz="1400" dirty="0" smtClean="0"/>
                        <a:t>esarrollador pueda darse cuenta de cualquier error en su código.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  <a:tr h="574489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Resultados accesibles por parte de todos.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  <a:tr h="671528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Generar informes y estadísticas.</a:t>
                      </a:r>
                    </a:p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1 Rectángulo"/>
          <p:cNvSpPr/>
          <p:nvPr/>
        </p:nvSpPr>
        <p:spPr>
          <a:xfrm>
            <a:off x="1849907" y="6206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AR" dirty="0">
                <a:solidFill>
                  <a:srgbClr val="424456"/>
                </a:solidFill>
              </a:rPr>
              <a:t>Integración Continua</a:t>
            </a:r>
          </a:p>
          <a:p>
            <a:pPr algn="ctr"/>
            <a:r>
              <a:rPr lang="es-AR" dirty="0">
                <a:solidFill>
                  <a:srgbClr val="424456"/>
                </a:solidFill>
              </a:rPr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16737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81840"/>
          </a:xfrm>
        </p:spPr>
        <p:txBody>
          <a:bodyPr/>
          <a:lstStyle/>
          <a:p>
            <a:pPr marL="0" indent="0">
              <a:buNone/>
            </a:pPr>
            <a:r>
              <a:rPr lang="es-AR" b="1" dirty="0">
                <a:solidFill>
                  <a:srgbClr val="002060"/>
                </a:solidFill>
              </a:rPr>
              <a:t>Gestionar </a:t>
            </a:r>
            <a:r>
              <a:rPr lang="es-AR" b="1" dirty="0" smtClean="0">
                <a:solidFill>
                  <a:srgbClr val="002060"/>
                </a:solidFill>
              </a:rPr>
              <a:t>cambios </a:t>
            </a:r>
            <a:r>
              <a:rPr lang="es-AR" b="1" dirty="0">
                <a:solidFill>
                  <a:srgbClr val="002060"/>
                </a:solidFill>
              </a:rPr>
              <a:t>a través del </a:t>
            </a:r>
            <a:r>
              <a:rPr lang="es-AR" b="1" dirty="0" smtClean="0">
                <a:solidFill>
                  <a:srgbClr val="002060"/>
                </a:solidFill>
              </a:rPr>
              <a:t>tiempo</a:t>
            </a:r>
          </a:p>
          <a:p>
            <a:pPr marL="0" indent="0">
              <a:buNone/>
            </a:pPr>
            <a:endParaRPr lang="es-AR" dirty="0" smtClean="0">
              <a:solidFill>
                <a:srgbClr val="002060"/>
              </a:solidFill>
            </a:endParaRPr>
          </a:p>
          <a:p>
            <a:r>
              <a:rPr lang="es-AR" dirty="0"/>
              <a:t>Subversion recuerda cada cambio que se haya</a:t>
            </a:r>
          </a:p>
          <a:p>
            <a:pPr marL="109728" indent="0">
              <a:buNone/>
            </a:pPr>
            <a:r>
              <a:rPr lang="es-AR" dirty="0"/>
              <a:t> </a:t>
            </a:r>
            <a:r>
              <a:rPr lang="es-AR" dirty="0" smtClean="0"/>
              <a:t>  realizado </a:t>
            </a:r>
            <a:r>
              <a:rPr lang="es-AR" dirty="0"/>
              <a:t>en el repositorio.</a:t>
            </a:r>
          </a:p>
          <a:p>
            <a:r>
              <a:rPr lang="es-AR" dirty="0" smtClean="0"/>
              <a:t>Recuerda </a:t>
            </a:r>
            <a:r>
              <a:rPr lang="es-AR" dirty="0"/>
              <a:t>cambios </a:t>
            </a:r>
            <a:r>
              <a:rPr lang="es-AR" dirty="0" smtClean="0"/>
              <a:t>realizados </a:t>
            </a:r>
            <a:r>
              <a:rPr lang="es-AR" dirty="0"/>
              <a:t>a cada archivo así</a:t>
            </a:r>
          </a:p>
          <a:p>
            <a:pPr marL="109728" indent="0">
              <a:buNone/>
            </a:pPr>
            <a:r>
              <a:rPr lang="es-AR" dirty="0" smtClean="0"/>
              <a:t>   como </a:t>
            </a:r>
            <a:r>
              <a:rPr lang="es-AR" dirty="0"/>
              <a:t>cambios en el árbol de </a:t>
            </a:r>
            <a:r>
              <a:rPr lang="es-AR" dirty="0" smtClean="0"/>
              <a:t>directorios.</a:t>
            </a:r>
            <a:endParaRPr lang="es-AR" dirty="0"/>
          </a:p>
          <a:p>
            <a:r>
              <a:rPr lang="es-AR" dirty="0" smtClean="0"/>
              <a:t>Archivos </a:t>
            </a:r>
            <a:r>
              <a:rPr lang="es-AR" dirty="0"/>
              <a:t>y directorios </a:t>
            </a:r>
            <a:r>
              <a:rPr lang="es-AR" dirty="0" smtClean="0"/>
              <a:t>nuevos.</a:t>
            </a:r>
            <a:endParaRPr lang="es-AR" dirty="0"/>
          </a:p>
          <a:p>
            <a:r>
              <a:rPr lang="es-AR" dirty="0" smtClean="0"/>
              <a:t>Archivos </a:t>
            </a:r>
            <a:r>
              <a:rPr lang="es-AR" dirty="0"/>
              <a:t>y directorios </a:t>
            </a:r>
            <a:r>
              <a:rPr lang="es-AR" dirty="0" smtClean="0"/>
              <a:t>borrados.</a:t>
            </a:r>
            <a:endParaRPr lang="es-AR" dirty="0"/>
          </a:p>
          <a:p>
            <a:r>
              <a:rPr lang="es-AR" dirty="0" smtClean="0"/>
              <a:t>Archivos </a:t>
            </a:r>
            <a:r>
              <a:rPr lang="es-AR" dirty="0"/>
              <a:t>y directorios modificados o cambiados de lugar.</a:t>
            </a:r>
            <a:endParaRPr lang="es-AR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A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6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692696"/>
            <a:ext cx="4104456" cy="5828326"/>
          </a:xfrm>
        </p:spPr>
      </p:pic>
    </p:spTree>
    <p:extLst>
      <p:ext uri="{BB962C8B-B14F-4D97-AF65-F5344CB8AC3E}">
        <p14:creationId xmlns:p14="http://schemas.microsoft.com/office/powerpoint/2010/main" val="429289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11" y="836712"/>
            <a:ext cx="6816958" cy="5649171"/>
          </a:xfrm>
        </p:spPr>
      </p:pic>
    </p:spTree>
    <p:extLst>
      <p:ext uri="{BB962C8B-B14F-4D97-AF65-F5344CB8AC3E}">
        <p14:creationId xmlns:p14="http://schemas.microsoft.com/office/powerpoint/2010/main" val="20599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62" y="950119"/>
            <a:ext cx="5095875" cy="5581650"/>
          </a:xfrm>
        </p:spPr>
      </p:pic>
    </p:spTree>
    <p:extLst>
      <p:ext uri="{BB962C8B-B14F-4D97-AF65-F5344CB8AC3E}">
        <p14:creationId xmlns:p14="http://schemas.microsoft.com/office/powerpoint/2010/main" val="232708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6430"/>
            <a:ext cx="8229600" cy="4446153"/>
          </a:xfrm>
        </p:spPr>
      </p:pic>
    </p:spTree>
    <p:extLst>
      <p:ext uri="{BB962C8B-B14F-4D97-AF65-F5344CB8AC3E}">
        <p14:creationId xmlns:p14="http://schemas.microsoft.com/office/powerpoint/2010/main" val="21635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6" y="1484784"/>
            <a:ext cx="816184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5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846576"/>
            <a:ext cx="6696744" cy="5656473"/>
          </a:xfrm>
        </p:spPr>
      </p:pic>
    </p:spTree>
    <p:extLst>
      <p:ext uri="{BB962C8B-B14F-4D97-AF65-F5344CB8AC3E}">
        <p14:creationId xmlns:p14="http://schemas.microsoft.com/office/powerpoint/2010/main" val="38628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810</TotalTime>
  <Words>584</Words>
  <Application>Microsoft Office PowerPoint</Application>
  <PresentationFormat>Presentación en pantalla (4:3)</PresentationFormat>
  <Paragraphs>100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Urbano</vt:lpstr>
      <vt:lpstr>“Gestión de Configuración”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“Gestión de Configuración”</dc:title>
  <dc:creator>DESIREE</dc:creator>
  <cp:lastModifiedBy>Gabriel García</cp:lastModifiedBy>
  <cp:revision>83</cp:revision>
  <dcterms:created xsi:type="dcterms:W3CDTF">2012-08-01T21:34:16Z</dcterms:created>
  <dcterms:modified xsi:type="dcterms:W3CDTF">2012-08-13T23:11:43Z</dcterms:modified>
</cp:coreProperties>
</file>