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1" r:id="rId9"/>
    <p:sldId id="270" r:id="rId10"/>
    <p:sldId id="275" r:id="rId11"/>
    <p:sldId id="271" r:id="rId12"/>
    <p:sldId id="272" r:id="rId13"/>
    <p:sldId id="273" r:id="rId14"/>
    <p:sldId id="274" r:id="rId15"/>
    <p:sldId id="276" r:id="rId16"/>
    <p:sldId id="277" r:id="rId17"/>
    <p:sldId id="281" r:id="rId18"/>
    <p:sldId id="283" r:id="rId19"/>
    <p:sldId id="284" r:id="rId20"/>
    <p:sldId id="285" r:id="rId21"/>
    <p:sldId id="286" r:id="rId22"/>
    <p:sldId id="289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29/10/2012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“</a:t>
            </a:r>
            <a:r>
              <a:rPr lang="es-AR" dirty="0"/>
              <a:t>Casos de Prueba”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0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Editor de Test Cases</a:t>
            </a:r>
            <a:endParaRPr lang="es-AR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784976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Ejecución de un Test Case</a:t>
            </a:r>
            <a:endParaRPr lang="es-AR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700808"/>
            <a:ext cx="8964488" cy="36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Editor de Requerimientos</a:t>
            </a:r>
            <a:endParaRPr lang="es-AR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35292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s-AR" sz="3200" b="1" dirty="0">
                <a:solidFill>
                  <a:srgbClr val="FF0000"/>
                </a:solidFill>
              </a:rPr>
              <a:t>Ejecución del primer paso del Test Case - Éxito</a:t>
            </a:r>
            <a:endParaRPr lang="es-AR" sz="3200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82047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s-AR" sz="3200" b="1" dirty="0">
                <a:solidFill>
                  <a:srgbClr val="FF0000"/>
                </a:solidFill>
              </a:rPr>
              <a:t>Ejecución del segundo paso del Test Case - Fallo</a:t>
            </a:r>
            <a:endParaRPr lang="es-AR" sz="3200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7128792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s-AR" sz="4000" b="1" dirty="0">
                <a:solidFill>
                  <a:srgbClr val="FF0000"/>
                </a:solidFill>
              </a:rPr>
              <a:t>Visor de Incidentes</a:t>
            </a:r>
            <a:endParaRPr lang="es-AR" sz="4000" dirty="0"/>
          </a:p>
        </p:txBody>
      </p:sp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492896"/>
            <a:ext cx="8892480" cy="18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s-AR" sz="3400" b="1" dirty="0" err="1">
                <a:solidFill>
                  <a:srgbClr val="FF0000"/>
                </a:solidFill>
              </a:rPr>
              <a:t>My</a:t>
            </a:r>
            <a:r>
              <a:rPr lang="es-AR" sz="3400" b="1" dirty="0">
                <a:solidFill>
                  <a:srgbClr val="FF0000"/>
                </a:solidFill>
              </a:rPr>
              <a:t> Page luego de ejecutar el Test Case</a:t>
            </a:r>
            <a:endParaRPr lang="es-AR" sz="3400" dirty="0"/>
          </a:p>
        </p:txBody>
      </p:sp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8569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5400" b="1" dirty="0">
                <a:solidFill>
                  <a:srgbClr val="FF0000"/>
                </a:solidFill>
              </a:rPr>
              <a:t>  </a:t>
            </a:r>
            <a:r>
              <a:rPr lang="es-AR" sz="5400" b="1" u="sng" dirty="0">
                <a:solidFill>
                  <a:srgbClr val="FF0000"/>
                </a:solidFill>
              </a:rPr>
              <a:t>Test </a:t>
            </a:r>
            <a:r>
              <a:rPr lang="es-AR" sz="5400" b="1" u="sng" dirty="0" smtClean="0">
                <a:solidFill>
                  <a:srgbClr val="FF0000"/>
                </a:solidFill>
              </a:rPr>
              <a:t>Link</a:t>
            </a:r>
          </a:p>
          <a:p>
            <a:pPr marL="0" indent="0">
              <a:buNone/>
            </a:pPr>
            <a:endParaRPr lang="es-A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una herramienta para la gestión de </a:t>
            </a:r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</a:t>
            </a:r>
          </a:p>
          <a:p>
            <a:pPr marL="0" indent="0">
              <a:buNone/>
            </a:pPr>
            <a:endParaRPr lang="es-A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Características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clave de " Test Link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":</a:t>
            </a:r>
          </a:p>
          <a:p>
            <a:pPr marL="0" indent="0">
              <a:buNone/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de Test Cases</a:t>
            </a:r>
          </a:p>
          <a:p>
            <a:pPr lvl="0"/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Creación, gestión y ejecución de Test </a:t>
            </a:r>
            <a:r>
              <a:rPr lang="es-A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Plans</a:t>
            </a: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0"/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de resultados de ejecuciones </a:t>
            </a:r>
          </a:p>
          <a:p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Vínculo Test Cases y Uses Cases / </a:t>
            </a:r>
            <a:r>
              <a:rPr lang="es-A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Stories</a:t>
            </a: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Requerimientos </a:t>
            </a:r>
            <a:endParaRPr lang="es-A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8640960" cy="554461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11560" y="188640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2"/>
                </a:solidFill>
              </a:rPr>
              <a:t>Pantalla Principal</a:t>
            </a:r>
            <a:endParaRPr lang="es-AR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pPr algn="l"/>
            <a:r>
              <a:rPr lang="es-AR" sz="3200" dirty="0"/>
              <a:t>1.	Definir un Test </a:t>
            </a:r>
            <a:r>
              <a:rPr lang="es-AR" sz="3200" dirty="0" err="1"/>
              <a:t>Especification</a:t>
            </a:r>
            <a:endParaRPr lang="es-AR" sz="3200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12776"/>
            <a:ext cx="85689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SpiraTest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</a:t>
            </a: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y editar espacios de trabajo de proyectos, cada uno con requisitos asociados, pruebas e incidentes. </a:t>
            </a:r>
            <a:endParaRPr lang="es-A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Ofrece </a:t>
            </a: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solución de aseguramiento de la calidad total que gestiona requisitos, problemas, pruebas y errores </a:t>
            </a:r>
          </a:p>
          <a:p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Cada uno de los requisitos está asignado a uno o más casos de prueba que pueden utilizarse para validar alguna </a:t>
            </a:r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0025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pPr algn="l"/>
            <a:r>
              <a:rPr lang="es-AR" sz="3600" dirty="0" smtClean="0"/>
              <a:t>2.   Definir </a:t>
            </a:r>
            <a:r>
              <a:rPr lang="es-AR" sz="3600" dirty="0"/>
              <a:t>al menos un Test </a:t>
            </a:r>
            <a:r>
              <a:rPr lang="es-AR" sz="3600" dirty="0" smtClean="0"/>
              <a:t>Suite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 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340769"/>
            <a:ext cx="619268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sz="3200" dirty="0"/>
              <a:t>3.	Crear al menos un Test Case dentro de un Test Suite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772816"/>
            <a:ext cx="684076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pPr lvl="0" algn="l"/>
            <a:r>
              <a:rPr lang="es-AR" sz="3200" dirty="0" smtClean="0">
                <a:effectLst/>
              </a:rPr>
              <a:t>4.   Crear </a:t>
            </a:r>
            <a:r>
              <a:rPr lang="es-AR" sz="3200" dirty="0">
                <a:effectLst/>
              </a:rPr>
              <a:t>un Test Plan </a:t>
            </a:r>
            <a:r>
              <a:rPr lang="es-AR" dirty="0">
                <a:effectLst/>
              </a:rPr>
              <a:t/>
            </a:r>
            <a:br>
              <a:rPr lang="es-AR" dirty="0">
                <a:effectLst/>
              </a:rPr>
            </a:b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1" y="1124744"/>
            <a:ext cx="64087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pPr algn="l"/>
            <a:r>
              <a:rPr lang="en-US" sz="3200" dirty="0"/>
              <a:t>5.	</a:t>
            </a:r>
            <a:r>
              <a:rPr lang="en-US" sz="3200" dirty="0" err="1"/>
              <a:t>Asignar</a:t>
            </a:r>
            <a:r>
              <a:rPr lang="en-US" sz="3200" dirty="0"/>
              <a:t> el Test Case al Test Plan</a:t>
            </a:r>
            <a:endParaRPr lang="es-AR" sz="3200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628800"/>
            <a:ext cx="74168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 algn="l"/>
            <a:r>
              <a:rPr lang="es-AR" sz="3200" dirty="0"/>
              <a:t>6.	Crear un </a:t>
            </a:r>
            <a:r>
              <a:rPr lang="es-AR" sz="3200" dirty="0" err="1"/>
              <a:t>Build</a:t>
            </a:r>
            <a:r>
              <a:rPr lang="es-AR" sz="3200" dirty="0"/>
              <a:t> para el Test Plan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40768"/>
            <a:ext cx="69847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191683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AR" sz="3200" dirty="0"/>
              <a:t>7.	Designar </a:t>
            </a:r>
            <a:r>
              <a:rPr lang="es-AR" sz="3200" dirty="0" err="1"/>
              <a:t>Tester</a:t>
            </a:r>
            <a:r>
              <a:rPr lang="es-AR" sz="3200" dirty="0"/>
              <a:t> con los permisos de </a:t>
            </a:r>
            <a:r>
              <a:rPr lang="es-AR" sz="3200" dirty="0" smtClean="0"/>
              <a:t>	ejecución </a:t>
            </a:r>
            <a:r>
              <a:rPr lang="es-AR" sz="3200" dirty="0"/>
              <a:t>apropiados para trabajar con este </a:t>
            </a:r>
            <a:r>
              <a:rPr lang="es-AR" sz="3200" dirty="0" smtClean="0"/>
              <a:t>	Test </a:t>
            </a:r>
            <a:r>
              <a:rPr lang="es-AR" sz="3200" dirty="0"/>
              <a:t>Plan. 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780929"/>
            <a:ext cx="6696744" cy="21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s-AR" sz="3200" dirty="0" smtClean="0">
                <a:effectLst/>
              </a:rPr>
              <a:t>8. Ejecución </a:t>
            </a:r>
            <a:r>
              <a:rPr lang="es-AR" sz="3200" dirty="0">
                <a:effectLst/>
              </a:rPr>
              <a:t>del Test Case.</a:t>
            </a:r>
            <a:r>
              <a:rPr lang="es-AR" dirty="0">
                <a:effectLst/>
              </a:rPr>
              <a:t/>
            </a:r>
            <a:br>
              <a:rPr lang="es-AR" dirty="0">
                <a:effectLst/>
              </a:rPr>
            </a:br>
            <a:endParaRPr lang="es-AR" dirty="0"/>
          </a:p>
        </p:txBody>
      </p:sp>
      <p:pic>
        <p:nvPicPr>
          <p:cNvPr id="4" name="3 Marcador de contenido" descr="C:\Users\Yamila\Desktop\TC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475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5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algn="l"/>
            <a:r>
              <a:rPr lang="es-AR" sz="3200" dirty="0"/>
              <a:t>9.	Registrar resultados de la ejecución, los </a:t>
            </a:r>
            <a:r>
              <a:rPr lang="es-AR" sz="3200" dirty="0" smtClean="0"/>
              <a:t>cuales </a:t>
            </a:r>
            <a:r>
              <a:rPr lang="es-AR" sz="3200" dirty="0"/>
              <a:t>pueden ser: </a:t>
            </a:r>
            <a:r>
              <a:rPr lang="es-AR" sz="3200" dirty="0" err="1"/>
              <a:t>Passed</a:t>
            </a:r>
            <a:r>
              <a:rPr lang="es-AR" sz="3200" dirty="0"/>
              <a:t>, </a:t>
            </a:r>
            <a:r>
              <a:rPr lang="es-AR" sz="3200" dirty="0" err="1"/>
              <a:t>Failed</a:t>
            </a:r>
            <a:r>
              <a:rPr lang="es-AR" sz="3200" dirty="0"/>
              <a:t> o </a:t>
            </a:r>
            <a:r>
              <a:rPr lang="es-AR" sz="3200" dirty="0" err="1"/>
              <a:t>Bloqued</a:t>
            </a:r>
            <a:r>
              <a:rPr lang="es-AR" sz="3200" dirty="0"/>
              <a:t>.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204865"/>
            <a:ext cx="8712968" cy="26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2132856"/>
          </a:xfrm>
        </p:spPr>
        <p:txBody>
          <a:bodyPr/>
          <a:lstStyle/>
          <a:p>
            <a:pPr algn="l"/>
            <a:r>
              <a:rPr lang="es-AR" sz="3200" dirty="0"/>
              <a:t>Además pueden definirse las distintas plataformas sobre las que puede ejecutarse el Test Case.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2936"/>
            <a:ext cx="9036496" cy="23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1600200"/>
          </a:xfrm>
        </p:spPr>
        <p:txBody>
          <a:bodyPr/>
          <a:lstStyle/>
          <a:p>
            <a:r>
              <a:rPr lang="es-AR" sz="4000" b="1" dirty="0">
                <a:effectLst/>
              </a:rPr>
              <a:t>Comparación </a:t>
            </a:r>
            <a:r>
              <a:rPr lang="es-AR" sz="4000" b="1" dirty="0" smtClean="0">
                <a:effectLst/>
              </a:rPr>
              <a:t/>
            </a:r>
            <a:br>
              <a:rPr lang="es-AR" sz="4000" b="1" dirty="0" smtClean="0">
                <a:effectLst/>
              </a:rPr>
            </a:br>
            <a:r>
              <a:rPr lang="es-AR" sz="4000" b="1" dirty="0" smtClean="0">
                <a:effectLst/>
              </a:rPr>
              <a:t>SpiraTest </a:t>
            </a:r>
            <a:r>
              <a:rPr lang="es-AR" sz="4000" b="1" dirty="0">
                <a:effectLst/>
              </a:rPr>
              <a:t>vs Test Link</a:t>
            </a:r>
          </a:p>
        </p:txBody>
      </p:sp>
    </p:spTree>
    <p:extLst>
      <p:ext uri="{BB962C8B-B14F-4D97-AF65-F5344CB8AC3E}">
        <p14:creationId xmlns:p14="http://schemas.microsoft.com/office/powerpoint/2010/main" val="33152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SpiraTest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449580" indent="-449580">
              <a:lnSpc>
                <a:spcPct val="115000"/>
              </a:lnSpc>
              <a:spcAft>
                <a:spcPts val="1000"/>
              </a:spcAft>
            </a:pP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Características clave de "SpiraTest":</a:t>
            </a:r>
            <a:endParaRPr lang="es-AR" sz="2800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</a:endParaRPr>
          </a:p>
          <a:p>
            <a:pPr lvl="1">
              <a:lnSpc>
                <a:spcPct val="115000"/>
              </a:lnSpc>
              <a:buFont typeface="Wingdings"/>
              <a:buChar char=""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Gestión de requisitos.</a:t>
            </a:r>
          </a:p>
          <a:p>
            <a:pPr lvl="1">
              <a:lnSpc>
                <a:spcPct val="115000"/>
              </a:lnSpc>
              <a:buFont typeface="Wingdings"/>
              <a:buChar char=""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Administración de casos de prueba</a:t>
            </a:r>
          </a:p>
          <a:p>
            <a:pPr lvl="1">
              <a:lnSpc>
                <a:spcPct val="115000"/>
              </a:lnSpc>
              <a:buFont typeface="Wingdings"/>
              <a:buChar char=""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Seguimiento de defectos.</a:t>
            </a:r>
          </a:p>
          <a:p>
            <a:pPr lvl="1">
              <a:lnSpc>
                <a:spcPct val="115000"/>
              </a:lnSpc>
              <a:buFont typeface="Wingdings"/>
              <a:buChar char=""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Gestión de proyectos.</a:t>
            </a:r>
          </a:p>
          <a:p>
            <a:pPr lvl="1">
              <a:lnSpc>
                <a:spcPct val="115000"/>
              </a:lnSpc>
              <a:buFont typeface="Wingdings"/>
              <a:buChar char=""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Pruebas manuales.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Wingdings"/>
              <a:buChar char="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Pruebas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automatizadas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</a:rPr>
              <a:t>.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8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24215"/>
              </p:ext>
            </p:extLst>
          </p:nvPr>
        </p:nvGraphicFramePr>
        <p:xfrm>
          <a:off x="179512" y="116636"/>
          <a:ext cx="8568951" cy="6585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820"/>
                <a:gridCol w="2746274"/>
                <a:gridCol w="2167874"/>
                <a:gridCol w="3115983"/>
              </a:tblGrid>
              <a:tr h="277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Nº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SpiraTest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TestLink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1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Herramienta de gestión de pruebas.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Paga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Código abierto (uso libre)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2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Login del usuario.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 se requiere configuración SMTP.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Se requiere configuración SMTP.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3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Fácil mantenimiento para múltiples proyectos.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4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Exportar/importar casos de prueba.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Por Excel.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Por XML.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1242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5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Página principal del proyecto.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Cada proyecto tiene una página principal que resume toda la información respecto al proyecto.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6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Administrar características de requerimientos y casos de uso.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236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7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Especificaciones de pruebas.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236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8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Creación de plan de pruebas.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16301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9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Cobertura de requerimientos: Cada requerimiento es mapeado a uno o más caso de prueba que puede ser utilizado para validar que la funcionalidad trabaja como se espera.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SÍ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  <a:tr h="488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10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Repositorio centralizado para todos los casos de prueba.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SÍ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97" marR="675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55130"/>
              </p:ext>
            </p:extLst>
          </p:nvPr>
        </p:nvGraphicFramePr>
        <p:xfrm>
          <a:off x="179512" y="116632"/>
          <a:ext cx="8964487" cy="6419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692"/>
                <a:gridCol w="2873040"/>
                <a:gridCol w="2267942"/>
                <a:gridCol w="3259813"/>
              </a:tblGrid>
              <a:tr h="1296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11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Habilidad para crear, editar y eliminar casos de pruebas de proyectos que están almacenadas en una estructura de carpetas.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SÍ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SÍ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12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Administración de pasos de prueba: Cada caso de prueba consiste en un conjunto de pasos de prueba que representan la acción individual que el usuario toma para completar la prueba.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SÍ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2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13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Ejecución del caso de prueba: El usuario puede ejecutar grupos de casos de prueba – junto con sus pasos de prueba.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14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Casos de prueba asignados: Los casos de prueba pueden ser asignados según el entorno.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15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Seguimiento de ejecuciones de pruebas.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16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Agregar campos personalizados a casos de prueba.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SÍ</a:t>
                      </a:r>
                      <a:endParaRPr lang="es-A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17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Generar resultados de </a:t>
                      </a:r>
                      <a:r>
                        <a:rPr lang="es-AR" sz="1400" dirty="0" err="1">
                          <a:effectLst/>
                        </a:rPr>
                        <a:t>builds</a:t>
                      </a:r>
                      <a:r>
                        <a:rPr lang="es-AR" sz="1400" dirty="0">
                          <a:effectLst/>
                        </a:rPr>
                        <a:t>.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SÍ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SÍ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895"/>
              </p:ext>
            </p:extLst>
          </p:nvPr>
        </p:nvGraphicFramePr>
        <p:xfrm>
          <a:off x="107504" y="116633"/>
          <a:ext cx="8856983" cy="6120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32"/>
                <a:gridCol w="2838585"/>
                <a:gridCol w="2240745"/>
                <a:gridCol w="3220721"/>
              </a:tblGrid>
              <a:tr h="4493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18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Pueden ser visualizados múltiples reportes y tablas.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Reportes de casos de prueba: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Resumen de caso de prueba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Caso de prueba detallado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Resumen de conjunto de prueba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Conjunto de prueba detallado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Scripts de prueba imprimible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Resumen de ejecución de prueba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Ejecución de prueba detallado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 dirty="0">
                          <a:effectLst/>
                        </a:rPr>
                        <a:t>Trazabilidad de caso de prueba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Reporte de prueba (Nota: Reporte de build, Reporte de ejecución de múltiple build)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Métricas generales de planes de prueba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Resultados por tester por build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Vista de asignación de casos de prueba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Consultas de métricas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Matriz de resultado de pruebas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Casos de prueba fallidos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Casos de prueba bloqueados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Casos de pruebas no ejecutados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Casos de prueba sin testers asignados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Tablas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Reportes basados en requerimientos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Casos de prueba con conjuntos de campos personalizados en la ejecución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Plan de prueba con información de campos personalizados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AR" sz="1200">
                          <a:effectLst/>
                        </a:rPr>
                        <a:t>Reporte de plan de prueba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</a:tr>
              <a:tr h="5420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19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Generar reportes en otros formatos.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HTML/XML/MS Excel/MS Word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HTML/Open Office Writer/ Open Office Calc/MS Excel/MS Word/ E-mail (HTML)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</a:tr>
              <a:tr h="431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20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Herramienta de seguimiento de defectos incorporados.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SÍ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NO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</a:tr>
              <a:tr h="653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21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También pueden integrarse herramientas de seguimiento de errores (Jira, Bugzilla, etc.).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SÍ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0" marR="5713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Pantalla Principal</a:t>
            </a:r>
            <a:endParaRPr lang="es-AR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Visor de Requerimientos</a:t>
            </a:r>
            <a:endParaRPr lang="es-AR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964488" cy="2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712968" cy="5544616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s-AR" sz="4000" b="1" dirty="0" smtClean="0">
                <a:solidFill>
                  <a:srgbClr val="FF0000"/>
                </a:solidFill>
              </a:rPr>
              <a:t>Editor de Requerimientos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505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Visor de </a:t>
            </a:r>
            <a:r>
              <a:rPr lang="es-AR" b="1" dirty="0" err="1" smtClean="0">
                <a:solidFill>
                  <a:srgbClr val="FF0000"/>
                </a:solidFill>
              </a:rPr>
              <a:t>Releases</a:t>
            </a:r>
            <a:endParaRPr lang="es-AR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252520" cy="20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Editor de </a:t>
            </a:r>
            <a:r>
              <a:rPr lang="es-AR" b="1" dirty="0" err="1">
                <a:solidFill>
                  <a:srgbClr val="FF0000"/>
                </a:solidFill>
              </a:rPr>
              <a:t>Releases</a:t>
            </a:r>
            <a:endParaRPr lang="es-AR" dirty="0"/>
          </a:p>
        </p:txBody>
      </p:sp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90364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Visor de Test Cases</a:t>
            </a:r>
            <a:endParaRPr lang="es-AR" dirty="0"/>
          </a:p>
        </p:txBody>
      </p:sp>
      <p:pic>
        <p:nvPicPr>
          <p:cNvPr id="7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5"/>
            <a:ext cx="9324528" cy="20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</TotalTime>
  <Words>675</Words>
  <Application>Microsoft Office PowerPoint</Application>
  <PresentationFormat>Presentación en pantalla (4:3)</PresentationFormat>
  <Paragraphs>159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Ejecutivo</vt:lpstr>
      <vt:lpstr> “Casos de Prueba” </vt:lpstr>
      <vt:lpstr>SpiraTest</vt:lpstr>
      <vt:lpstr>SpiraTest</vt:lpstr>
      <vt:lpstr>Pantalla Principal</vt:lpstr>
      <vt:lpstr>Visor de Requerimientos</vt:lpstr>
      <vt:lpstr>Editor de Requerimientos</vt:lpstr>
      <vt:lpstr>Visor de Releases</vt:lpstr>
      <vt:lpstr>Editor de Releases</vt:lpstr>
      <vt:lpstr>Visor de Test Cases</vt:lpstr>
      <vt:lpstr>Editor de Test Cases</vt:lpstr>
      <vt:lpstr>Ejecución de un Test Case</vt:lpstr>
      <vt:lpstr>Editor de Requerimientos</vt:lpstr>
      <vt:lpstr>Ejecución del primer paso del Test Case - Éxito</vt:lpstr>
      <vt:lpstr>Ejecución del segundo paso del Test Case - Fallo</vt:lpstr>
      <vt:lpstr>Visor de Incidentes</vt:lpstr>
      <vt:lpstr>My Page luego de ejecutar el Test Case</vt:lpstr>
      <vt:lpstr>Presentación de PowerPoint</vt:lpstr>
      <vt:lpstr>Presentación de PowerPoint</vt:lpstr>
      <vt:lpstr>1. Definir un Test Especification</vt:lpstr>
      <vt:lpstr>2.   Definir al menos un Test Suite </vt:lpstr>
      <vt:lpstr>3. Crear al menos un Test Case dentro de un Test Suite</vt:lpstr>
      <vt:lpstr>4.   Crear un Test Plan  </vt:lpstr>
      <vt:lpstr>5. Asignar el Test Case al Test Plan</vt:lpstr>
      <vt:lpstr>6. Crear un Build para el Test Plan</vt:lpstr>
      <vt:lpstr>7. Designar Tester con los permisos de  ejecución apropiados para trabajar con este  Test Plan. </vt:lpstr>
      <vt:lpstr>8. Ejecución del Test Case. </vt:lpstr>
      <vt:lpstr>9. Registrar resultados de la ejecución, los cuales pueden ser: Passed, Failed o Bloqued.</vt:lpstr>
      <vt:lpstr>Además pueden definirse las distintas plataformas sobre las que puede ejecutarse el Test Case.</vt:lpstr>
      <vt:lpstr>Comparación  SpiraTest vs Test Link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“Casos de Prueba” </dc:title>
  <dc:creator>Administrador</dc:creator>
  <cp:lastModifiedBy>Administrador</cp:lastModifiedBy>
  <cp:revision>43</cp:revision>
  <dcterms:created xsi:type="dcterms:W3CDTF">2012-10-29T19:48:40Z</dcterms:created>
  <dcterms:modified xsi:type="dcterms:W3CDTF">2012-10-29T20:57:06Z</dcterms:modified>
</cp:coreProperties>
</file>