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  <p:sldId id="262" r:id="rId5"/>
    <p:sldId id="260" r:id="rId6"/>
    <p:sldId id="263" r:id="rId7"/>
    <p:sldId id="265" r:id="rId8"/>
    <p:sldId id="264" r:id="rId9"/>
    <p:sldId id="257" r:id="rId10"/>
    <p:sldId id="258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06/08/2012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17581" y="1844824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s-ES" b="1" dirty="0" smtClean="0"/>
              <a:t>“Gestión de Configuración”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3640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349351"/>
              </p:ext>
            </p:extLst>
          </p:nvPr>
        </p:nvGraphicFramePr>
        <p:xfrm>
          <a:off x="1115616" y="908720"/>
          <a:ext cx="7128792" cy="509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3672408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Ventajas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Desventajas</a:t>
                      </a:r>
                    </a:p>
                  </a:txBody>
                  <a:tcPr/>
                </a:tc>
              </a:tr>
              <a:tr h="515437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Automatizar todas las pruebas del proyecto.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El diagnóstico de por qué algo ha fallado puede ser difícil.</a:t>
                      </a:r>
                      <a:endParaRPr lang="es-AR" sz="1400" dirty="0"/>
                    </a:p>
                  </a:txBody>
                  <a:tcPr/>
                </a:tc>
              </a:tr>
              <a:tr h="515437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Automatizar la compilación e integración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No se puede obligar al desarrollador a trabajar</a:t>
                      </a:r>
                      <a:r>
                        <a:rPr lang="es-AR" sz="1400" baseline="0" dirty="0" smtClean="0"/>
                        <a:t> sobre un error informado en un </a:t>
                      </a:r>
                      <a:r>
                        <a:rPr lang="es-AR" sz="1400" baseline="0" dirty="0" smtClean="0"/>
                        <a:t>mail.</a:t>
                      </a:r>
                      <a:endParaRPr lang="es-AR" sz="1400" dirty="0"/>
                    </a:p>
                  </a:txBody>
                  <a:tcPr/>
                </a:tc>
              </a:tr>
              <a:tr h="515437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Ser </a:t>
                      </a:r>
                      <a:r>
                        <a:rPr lang="es-AR" sz="1400" dirty="0" smtClean="0"/>
                        <a:t>parte </a:t>
                      </a:r>
                      <a:r>
                        <a:rPr lang="es-AR" sz="1400" dirty="0" smtClean="0"/>
                        <a:t>del proceso de desarrollo. 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Un error puede bloquear las integraciones de las dependencias de la parte que da error.</a:t>
                      </a:r>
                      <a:endParaRPr lang="es-AR" sz="1400" dirty="0"/>
                    </a:p>
                  </a:txBody>
                  <a:tcPr/>
                </a:tc>
              </a:tr>
              <a:tr h="363839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Feedback del proyecto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No provee una guía para el usuario.</a:t>
                      </a:r>
                      <a:endParaRPr lang="es-AR" sz="1400" dirty="0"/>
                    </a:p>
                  </a:txBody>
                  <a:tcPr/>
                </a:tc>
              </a:tr>
              <a:tr h="557195">
                <a:tc>
                  <a:txBody>
                    <a:bodyPr/>
                    <a:lstStyle/>
                    <a:p>
                      <a:pPr algn="l"/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problemas de integración son detectados rápidamente.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  <a:tr h="727676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El</a:t>
                      </a:r>
                      <a:r>
                        <a:rPr lang="es-AR" sz="1400" baseline="0" dirty="0" smtClean="0"/>
                        <a:t> d</a:t>
                      </a:r>
                      <a:r>
                        <a:rPr lang="es-AR" sz="1400" dirty="0" smtClean="0"/>
                        <a:t>esarrollador pueda darse cuenta de cualquier error en su código.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  <a:tr h="574489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Resultados accesibles por parte de </a:t>
                      </a:r>
                      <a:r>
                        <a:rPr lang="es-AR" sz="1400" dirty="0" smtClean="0"/>
                        <a:t>todos.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  <a:tr h="671528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Generar informes y estadísticas.</a:t>
                      </a:r>
                    </a:p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9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/>
          <a:lstStyle/>
          <a:p>
            <a:pPr marL="109728" indent="0">
              <a:buNone/>
            </a:pPr>
            <a:r>
              <a:rPr lang="es-AR" b="1" dirty="0" smtClean="0">
                <a:solidFill>
                  <a:srgbClr val="002060"/>
                </a:solidFill>
              </a:rPr>
              <a:t>¿</a:t>
            </a:r>
            <a:r>
              <a:rPr lang="es-AR" b="1" dirty="0">
                <a:solidFill>
                  <a:srgbClr val="002060"/>
                </a:solidFill>
              </a:rPr>
              <a:t>Qué es Subversion?</a:t>
            </a:r>
          </a:p>
          <a:p>
            <a:pPr marL="109728" indent="0">
              <a:buNone/>
            </a:pPr>
            <a:endParaRPr lang="es-AR" dirty="0" smtClean="0"/>
          </a:p>
          <a:p>
            <a:r>
              <a:rPr lang="es-AR" dirty="0" smtClean="0"/>
              <a:t>Sistema </a:t>
            </a:r>
            <a:r>
              <a:rPr lang="es-AR" dirty="0"/>
              <a:t>de control de versiones.</a:t>
            </a:r>
          </a:p>
          <a:p>
            <a:r>
              <a:rPr lang="es-AR" dirty="0" smtClean="0"/>
              <a:t>Sistema </a:t>
            </a:r>
            <a:r>
              <a:rPr lang="es-AR" dirty="0"/>
              <a:t>centralizado para compartir información.</a:t>
            </a:r>
          </a:p>
          <a:p>
            <a:r>
              <a:rPr lang="es-AR" dirty="0" smtClean="0"/>
              <a:t>Gestiona </a:t>
            </a:r>
            <a:r>
              <a:rPr lang="es-AR" dirty="0"/>
              <a:t>archivos y directorios, y sus cambios a</a:t>
            </a:r>
          </a:p>
          <a:p>
            <a:pPr marL="109728" indent="0">
              <a:buNone/>
            </a:pPr>
            <a:r>
              <a:rPr lang="es-AR" dirty="0" smtClean="0"/>
              <a:t>   través </a:t>
            </a:r>
            <a:r>
              <a:rPr lang="es-AR" dirty="0"/>
              <a:t>del tiempo.</a:t>
            </a:r>
          </a:p>
          <a:p>
            <a:r>
              <a:rPr lang="es-AR" dirty="0" smtClean="0"/>
              <a:t>Podemos </a:t>
            </a:r>
            <a:r>
              <a:rPr lang="es-AR" dirty="0"/>
              <a:t>recrear un proyecto desde cualquier </a:t>
            </a:r>
            <a:r>
              <a:rPr lang="es-AR" dirty="0" smtClean="0"/>
              <a:t>momento en </a:t>
            </a:r>
            <a:r>
              <a:rPr lang="es-AR" dirty="0"/>
              <a:t>su </a:t>
            </a:r>
            <a:r>
              <a:rPr lang="es-AR" dirty="0" smtClean="0"/>
              <a:t>historia.</a:t>
            </a:r>
          </a:p>
          <a:p>
            <a:r>
              <a:rPr lang="es-AR" dirty="0" smtClean="0"/>
              <a:t>Subversion </a:t>
            </a:r>
            <a:r>
              <a:rPr lang="es-AR" dirty="0"/>
              <a:t>es un repositorio en forma de árbol </a:t>
            </a:r>
            <a:r>
              <a:rPr lang="es-AR" dirty="0" smtClean="0"/>
              <a:t>con una </a:t>
            </a:r>
            <a:r>
              <a:rPr lang="es-AR" dirty="0"/>
              <a:t>jerarquía de directorios y archivos.</a:t>
            </a:r>
            <a:endParaRPr lang="es-AR" u="sng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307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81840"/>
          </a:xfrm>
        </p:spPr>
        <p:txBody>
          <a:bodyPr/>
          <a:lstStyle/>
          <a:p>
            <a:pPr marL="0" indent="0">
              <a:buNone/>
            </a:pPr>
            <a:r>
              <a:rPr lang="es-AR" b="1" dirty="0">
                <a:solidFill>
                  <a:srgbClr val="002060"/>
                </a:solidFill>
              </a:rPr>
              <a:t>Gestionar </a:t>
            </a:r>
            <a:r>
              <a:rPr lang="es-AR" b="1" dirty="0" smtClean="0">
                <a:solidFill>
                  <a:srgbClr val="002060"/>
                </a:solidFill>
              </a:rPr>
              <a:t>cambios </a:t>
            </a:r>
            <a:r>
              <a:rPr lang="es-AR" b="1" dirty="0">
                <a:solidFill>
                  <a:srgbClr val="002060"/>
                </a:solidFill>
              </a:rPr>
              <a:t>a través del </a:t>
            </a:r>
            <a:r>
              <a:rPr lang="es-AR" b="1" dirty="0" smtClean="0">
                <a:solidFill>
                  <a:srgbClr val="002060"/>
                </a:solidFill>
              </a:rPr>
              <a:t>tiempo</a:t>
            </a:r>
          </a:p>
          <a:p>
            <a:pPr marL="0" indent="0">
              <a:buNone/>
            </a:pPr>
            <a:endParaRPr lang="es-AR" dirty="0" smtClean="0">
              <a:solidFill>
                <a:srgbClr val="002060"/>
              </a:solidFill>
            </a:endParaRPr>
          </a:p>
          <a:p>
            <a:r>
              <a:rPr lang="es-AR" dirty="0"/>
              <a:t>Subversion recuerda cada cambio que se haya</a:t>
            </a:r>
          </a:p>
          <a:p>
            <a:pPr marL="109728" indent="0">
              <a:buNone/>
            </a:pPr>
            <a:r>
              <a:rPr lang="es-AR" dirty="0"/>
              <a:t> </a:t>
            </a:r>
            <a:r>
              <a:rPr lang="es-AR" dirty="0" smtClean="0"/>
              <a:t>  realizado </a:t>
            </a:r>
            <a:r>
              <a:rPr lang="es-AR" dirty="0"/>
              <a:t>en el repositorio.</a:t>
            </a:r>
          </a:p>
          <a:p>
            <a:r>
              <a:rPr lang="es-AR" dirty="0" smtClean="0"/>
              <a:t>Recuerda </a:t>
            </a:r>
            <a:r>
              <a:rPr lang="es-AR" dirty="0"/>
              <a:t>cambios </a:t>
            </a:r>
            <a:r>
              <a:rPr lang="es-AR" dirty="0" smtClean="0"/>
              <a:t>realizados </a:t>
            </a:r>
            <a:r>
              <a:rPr lang="es-AR" dirty="0"/>
              <a:t>a cada archivo así</a:t>
            </a:r>
          </a:p>
          <a:p>
            <a:pPr marL="109728" indent="0">
              <a:buNone/>
            </a:pPr>
            <a:r>
              <a:rPr lang="es-AR" dirty="0" smtClean="0"/>
              <a:t>   como </a:t>
            </a:r>
            <a:r>
              <a:rPr lang="es-AR" dirty="0"/>
              <a:t>cambios en el árbol de directorios:</a:t>
            </a:r>
          </a:p>
          <a:p>
            <a:r>
              <a:rPr lang="es-AR" dirty="0" smtClean="0"/>
              <a:t>Archivos </a:t>
            </a:r>
            <a:r>
              <a:rPr lang="es-AR" dirty="0"/>
              <a:t>y directorios </a:t>
            </a:r>
            <a:r>
              <a:rPr lang="es-AR" dirty="0" smtClean="0"/>
              <a:t>nuevos.</a:t>
            </a:r>
            <a:endParaRPr lang="es-AR" dirty="0"/>
          </a:p>
          <a:p>
            <a:r>
              <a:rPr lang="es-AR" dirty="0" smtClean="0"/>
              <a:t>Archivos </a:t>
            </a:r>
            <a:r>
              <a:rPr lang="es-AR" dirty="0"/>
              <a:t>y directorios </a:t>
            </a:r>
            <a:r>
              <a:rPr lang="es-AR" dirty="0" smtClean="0"/>
              <a:t>borrados.</a:t>
            </a:r>
            <a:endParaRPr lang="es-AR" dirty="0"/>
          </a:p>
          <a:p>
            <a:r>
              <a:rPr lang="es-AR" dirty="0" smtClean="0"/>
              <a:t>Archivos </a:t>
            </a:r>
            <a:r>
              <a:rPr lang="es-AR" dirty="0"/>
              <a:t>y directorios modificados o cambiados de lugar.</a:t>
            </a:r>
            <a:endParaRPr lang="es-AR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A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50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/>
          <a:lstStyle/>
          <a:p>
            <a:pPr marL="109728" indent="0">
              <a:buNone/>
            </a:pPr>
            <a:r>
              <a:rPr lang="es-AR" b="1" dirty="0" smtClean="0">
                <a:solidFill>
                  <a:srgbClr val="002060"/>
                </a:solidFill>
              </a:rPr>
              <a:t>¿</a:t>
            </a:r>
            <a:r>
              <a:rPr lang="es-AR" b="1" dirty="0">
                <a:solidFill>
                  <a:srgbClr val="002060"/>
                </a:solidFill>
              </a:rPr>
              <a:t>Qué es </a:t>
            </a:r>
            <a:r>
              <a:rPr lang="es-AR" b="1" dirty="0" smtClean="0">
                <a:solidFill>
                  <a:srgbClr val="002060"/>
                </a:solidFill>
              </a:rPr>
              <a:t>Mercurial?</a:t>
            </a:r>
            <a:endParaRPr lang="es-AR" b="1" dirty="0">
              <a:solidFill>
                <a:srgbClr val="002060"/>
              </a:solidFill>
            </a:endParaRPr>
          </a:p>
          <a:p>
            <a:pPr marL="109728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Es un </a:t>
            </a:r>
            <a:r>
              <a:rPr lang="es-AR" dirty="0"/>
              <a:t>servidor de control de versiones distribuido, esto significa que cada desarrollador dispone de una copia completa del repositorio, permitiéndole el manejo de las distintas versiones sin conexión. 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6082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91405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312880"/>
              </p:ext>
            </p:extLst>
          </p:nvPr>
        </p:nvGraphicFramePr>
        <p:xfrm>
          <a:off x="457200" y="692696"/>
          <a:ext cx="8229600" cy="560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235696"/>
                <a:gridCol w="3250704"/>
              </a:tblGrid>
              <a:tr h="67507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Subversion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Mercurial</a:t>
                      </a: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/>
                        <a:t>Servidor</a:t>
                      </a:r>
                      <a:r>
                        <a:rPr lang="es-AR" sz="1400" baseline="0" dirty="0" smtClean="0"/>
                        <a:t> de Control</a:t>
                      </a:r>
                      <a:endParaRPr lang="es-AR" sz="1400" dirty="0" smtClean="0"/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de manejo centralizado.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de manejo distribuido.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Manejo de Versiones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Versionado de </a:t>
                      </a:r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directorios y archivos.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Versionado de archivos.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Manejo de variaciones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Órdenes/comandos y sus objetivos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help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checkout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update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add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delete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merge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diff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commit 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help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clone 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update 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add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remove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merge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diff 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commit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push 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pull 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Administración del Repositorio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75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926251"/>
              </p:ext>
            </p:extLst>
          </p:nvPr>
        </p:nvGraphicFramePr>
        <p:xfrm>
          <a:off x="457200" y="692696"/>
          <a:ext cx="8229600" cy="428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7507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Subversion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Mercurial</a:t>
                      </a: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de acceso 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 un servidor apache con soporte para el protocolo HTTPS.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 una cuenta SSH compartida.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 un servidor apache con soporte para el protocolo HTTPS y scripts .cgi Con un grupo de usuarios del sistema de archivos.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de sincronización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Cliente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TortoiseSvn.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TortoiseHg.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Manejo de gestión de cambios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29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3600" dirty="0" smtClean="0">
                <a:solidFill>
                  <a:schemeClr val="tx2"/>
                </a:solidFill>
              </a:rPr>
              <a:t>Integración Continua</a:t>
            </a:r>
          </a:p>
          <a:p>
            <a:pPr marL="0" indent="0" algn="ctr">
              <a:buNone/>
            </a:pPr>
            <a:r>
              <a:rPr lang="es-AR" sz="3600" dirty="0" smtClean="0">
                <a:solidFill>
                  <a:schemeClr val="tx2"/>
                </a:solidFill>
              </a:rPr>
              <a:t>Apache Gump</a:t>
            </a:r>
          </a:p>
          <a:p>
            <a:pPr marL="0" indent="0" algn="ctr">
              <a:buNone/>
            </a:pPr>
            <a:endParaRPr lang="es-AR" dirty="0" smtClean="0"/>
          </a:p>
          <a:p>
            <a:pPr marL="0" indent="0" algn="ctr">
              <a:buNone/>
            </a:pPr>
            <a:r>
              <a:rPr lang="es-AR" dirty="0" smtClean="0"/>
              <a:t>“</a:t>
            </a:r>
            <a:r>
              <a:rPr lang="es-AR" dirty="0"/>
              <a:t>Es una práctica de software donde los miembros del equipo de trabajo integran su código de manera frecuente, dando así </a:t>
            </a:r>
            <a:r>
              <a:rPr lang="es-AR" dirty="0" smtClean="0"/>
              <a:t>múltiples </a:t>
            </a:r>
            <a:r>
              <a:rPr lang="es-AR" dirty="0"/>
              <a:t>integraciones por día. Donde cada integración forma parte de un Build (Integración, Construcción, Pruebas, Despliegue, entre otras cosas</a:t>
            </a:r>
            <a:r>
              <a:rPr lang="es-AR" dirty="0" smtClean="0"/>
              <a:t>).”</a:t>
            </a:r>
            <a:endParaRPr lang="es-A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9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25856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>
                <a:solidFill>
                  <a:schemeClr val="tx2"/>
                </a:solidFill>
              </a:rPr>
              <a:t>Integración Continua</a:t>
            </a:r>
          </a:p>
          <a:p>
            <a:pPr marL="0" indent="0" algn="ctr">
              <a:buNone/>
            </a:pPr>
            <a:r>
              <a:rPr lang="es-AR" dirty="0">
                <a:solidFill>
                  <a:schemeClr val="tx2"/>
                </a:solidFill>
              </a:rPr>
              <a:t>Apache Gump</a:t>
            </a:r>
          </a:p>
        </p:txBody>
      </p:sp>
    </p:spTree>
    <p:extLst>
      <p:ext uri="{BB962C8B-B14F-4D97-AF65-F5344CB8AC3E}">
        <p14:creationId xmlns:p14="http://schemas.microsoft.com/office/powerpoint/2010/main" val="1998264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448</TotalTime>
  <Words>451</Words>
  <Application>Microsoft Office PowerPoint</Application>
  <PresentationFormat>Presentación en pantalla 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Urbano</vt:lpstr>
      <vt:lpstr>“Gestión de Configuración”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“Gestión de Configuración”</dc:title>
  <dc:creator>DESIREE</dc:creator>
  <cp:lastModifiedBy>Gabriel García</cp:lastModifiedBy>
  <cp:revision>50</cp:revision>
  <dcterms:created xsi:type="dcterms:W3CDTF">2012-08-01T21:34:16Z</dcterms:created>
  <dcterms:modified xsi:type="dcterms:W3CDTF">2012-08-06T05:48:13Z</dcterms:modified>
</cp:coreProperties>
</file>