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F437FF-5EFF-4409-A0AB-A9523C25F39F}" type="datetimeFigureOut">
              <a:rPr lang="es-AR" smtClean="0"/>
              <a:t>12/11/2012</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03E3DC-3044-4AC7-B5E2-1B261A681E88}" type="slidenum">
              <a:rPr lang="es-AR" smtClean="0"/>
              <a:t>‹Nº›</a:t>
            </a:fld>
            <a:endParaRPr lang="es-AR"/>
          </a:p>
        </p:txBody>
      </p:sp>
    </p:spTree>
    <p:extLst>
      <p:ext uri="{BB962C8B-B14F-4D97-AF65-F5344CB8AC3E}">
        <p14:creationId xmlns:p14="http://schemas.microsoft.com/office/powerpoint/2010/main" val="866221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Rectángulo"/>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Rectángulo"/>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30 Rectángulo redondeado"/>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6 Rectángulo"/>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Rectángulo"/>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Rectángulo"/>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7A847CFC-816F-41D0-AAC0-9BF4FEBC753E}" type="datetimeFigureOut">
              <a:rPr lang="es-ES" smtClean="0"/>
              <a:t>12/11/2012</a:t>
            </a:fld>
            <a:endParaRPr lang="es-ES" dirty="0"/>
          </a:p>
        </p:txBody>
      </p:sp>
      <p:sp>
        <p:nvSpPr>
          <p:cNvPr id="17" name="16 Marcador de pie de página"/>
          <p:cNvSpPr>
            <a:spLocks noGrp="1"/>
          </p:cNvSpPr>
          <p:nvPr>
            <p:ph type="ftr" sz="quarter" idx="11"/>
          </p:nvPr>
        </p:nvSpPr>
        <p:spPr>
          <a:xfrm>
            <a:off x="5410200" y="4205288"/>
            <a:ext cx="1295400" cy="457200"/>
          </a:xfrm>
        </p:spPr>
        <p:txBody>
          <a:bodyPr/>
          <a:lstStyle/>
          <a:p>
            <a:endParaRPr lang="es-ES" dirty="0"/>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132FADFE-3B8F-471C-ABF0-DBC7717ECBBC}" type="slidenum">
              <a:rPr lang="es-ES" smtClean="0"/>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12/11/2012</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12/11/2012</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12/11/2012</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12/11/2012</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t>12/11/2012</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fecha"/>
          <p:cNvSpPr>
            <a:spLocks noGrp="1"/>
          </p:cNvSpPr>
          <p:nvPr>
            <p:ph type="dt" sz="half" idx="10"/>
          </p:nvPr>
        </p:nvSpPr>
        <p:spPr/>
        <p:txBody>
          <a:bodyPr rtlCol="0"/>
          <a:lstStyle/>
          <a:p>
            <a:fld id="{7A847CFC-816F-41D0-AAC0-9BF4FEBC753E}" type="datetimeFigureOut">
              <a:rPr lang="es-ES" smtClean="0"/>
              <a:t>12/11/2012</a:t>
            </a:fld>
            <a:endParaRPr lang="es-ES" dirty="0"/>
          </a:p>
        </p:txBody>
      </p:sp>
      <p:sp>
        <p:nvSpPr>
          <p:cNvPr id="27" name="26 Marcador de número de diapositiva"/>
          <p:cNvSpPr>
            <a:spLocks noGrp="1"/>
          </p:cNvSpPr>
          <p:nvPr>
            <p:ph type="sldNum" sz="quarter" idx="11"/>
          </p:nvPr>
        </p:nvSpPr>
        <p:spPr/>
        <p:txBody>
          <a:bodyPr rtlCol="0"/>
          <a:lstStyle/>
          <a:p>
            <a:fld id="{132FADFE-3B8F-471C-ABF0-DBC7717ECBBC}" type="slidenum">
              <a:rPr lang="es-ES" smtClean="0"/>
              <a:t>‹Nº›</a:t>
            </a:fld>
            <a:endParaRPr lang="es-ES" dirty="0"/>
          </a:p>
        </p:txBody>
      </p:sp>
      <p:sp>
        <p:nvSpPr>
          <p:cNvPr id="28" name="27 Marcador de pie de página"/>
          <p:cNvSpPr>
            <a:spLocks noGrp="1"/>
          </p:cNvSpPr>
          <p:nvPr>
            <p:ph type="ftr" sz="quarter" idx="12"/>
          </p:nvPr>
        </p:nvSpPr>
        <p:spPr/>
        <p:txBody>
          <a:bodyPr rtlCol="0"/>
          <a:lstStyle/>
          <a:p>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7A847CFC-816F-41D0-AAC0-9BF4FEBC753E}" type="datetimeFigureOut">
              <a:rPr lang="es-ES" smtClean="0"/>
              <a:t>12/11/2012</a:t>
            </a:fld>
            <a:endParaRPr lang="es-ES" dirty="0"/>
          </a:p>
        </p:txBody>
      </p:sp>
      <p:sp>
        <p:nvSpPr>
          <p:cNvPr id="4" name="3 Marcador de pie de página"/>
          <p:cNvSpPr>
            <a:spLocks noGrp="1"/>
          </p:cNvSpPr>
          <p:nvPr>
            <p:ph type="ftr" sz="quarter" idx="11"/>
          </p:nvPr>
        </p:nvSpPr>
        <p:spPr>
          <a:xfrm>
            <a:off x="5257800" y="612648"/>
            <a:ext cx="1325880" cy="457200"/>
          </a:xfrm>
        </p:spPr>
        <p:txBody>
          <a:bodyPr/>
          <a:lstStyle/>
          <a:p>
            <a:endParaRPr lang="es-ES" dirty="0"/>
          </a:p>
        </p:txBody>
      </p:sp>
      <p:sp>
        <p:nvSpPr>
          <p:cNvPr id="5" name="4 Marcador de número de diapositiva"/>
          <p:cNvSpPr>
            <a:spLocks noGrp="1"/>
          </p:cNvSpPr>
          <p:nvPr>
            <p:ph type="sldNum" sz="quarter" idx="12"/>
          </p:nvPr>
        </p:nvSpPr>
        <p:spPr>
          <a:xfrm>
            <a:off x="8174736" y="2272"/>
            <a:ext cx="762000" cy="365760"/>
          </a:xfrm>
        </p:spPr>
        <p:txBody>
          <a:bodyPr/>
          <a:lstStyle/>
          <a:p>
            <a:fld id="{132FADFE-3B8F-471C-ABF0-DBC7717ECBBC}" type="slidenum">
              <a:rPr lang="es-ES" smtClean="0"/>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12/11/2012</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t>12/11/2012</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dirty="0" smtClean="0"/>
              <a:t>Haga clic en el icono para agregar una imagen</a:t>
            </a:r>
            <a:endParaRPr kumimoji="0" lang="en-US" dirty="0"/>
          </a:p>
        </p:txBody>
      </p:sp>
      <p:sp>
        <p:nvSpPr>
          <p:cNvPr id="4" name="3 Marcador de texto"/>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12/11/2012</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Rectángulo"/>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29 Rectángulo"/>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30 Rectángulo"/>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31 Rectángulo"/>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A847CFC-816F-41D0-AAC0-9BF4FEBC753E}" type="datetimeFigureOut">
              <a:rPr lang="es-ES" smtClean="0"/>
              <a:t>12/11/2012</a:t>
            </a:fld>
            <a:endParaRPr lang="es-ES" dirty="0"/>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s-ES" dirty="0"/>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132FADFE-3B8F-471C-ABF0-DBC7717ECBBC}" type="slidenum">
              <a:rPr lang="es-ES" smtClean="0"/>
              <a:t>‹Nº›</a:t>
            </a:fld>
            <a:endParaRPr lang="es-E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17581" y="1844824"/>
            <a:ext cx="7175351" cy="1793167"/>
          </a:xfrm>
        </p:spPr>
        <p:txBody>
          <a:bodyPr/>
          <a:lstStyle/>
          <a:p>
            <a:pPr marL="182880" indent="0" algn="ctr">
              <a:buNone/>
            </a:pPr>
            <a:r>
              <a:rPr lang="es-ES" b="1" dirty="0" smtClean="0"/>
              <a:t>“Medición y Estimación de Costos”</a:t>
            </a:r>
            <a:endParaRPr lang="es-AR" dirty="0"/>
          </a:p>
        </p:txBody>
      </p:sp>
    </p:spTree>
    <p:extLst>
      <p:ext uri="{BB962C8B-B14F-4D97-AF65-F5344CB8AC3E}">
        <p14:creationId xmlns:p14="http://schemas.microsoft.com/office/powerpoint/2010/main" val="4137178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2507866066"/>
              </p:ext>
            </p:extLst>
          </p:nvPr>
        </p:nvGraphicFramePr>
        <p:xfrm>
          <a:off x="899592" y="548680"/>
          <a:ext cx="6768752" cy="6027994"/>
        </p:xfrm>
        <a:graphic>
          <a:graphicData uri="http://schemas.openxmlformats.org/drawingml/2006/table">
            <a:tbl>
              <a:tblPr firstRow="1" firstCol="1" bandRow="1">
                <a:tableStyleId>{5C22544A-7EE6-4342-B048-85BDC9FD1C3A}</a:tableStyleId>
              </a:tblPr>
              <a:tblGrid>
                <a:gridCol w="1713684"/>
                <a:gridCol w="2966836"/>
                <a:gridCol w="2088232"/>
              </a:tblGrid>
              <a:tr h="0">
                <a:tc>
                  <a:txBody>
                    <a:bodyPr/>
                    <a:lstStyle/>
                    <a:p>
                      <a:pPr>
                        <a:lnSpc>
                          <a:spcPct val="115000"/>
                        </a:lnSpc>
                        <a:spcAft>
                          <a:spcPts val="1000"/>
                        </a:spcAft>
                      </a:pPr>
                      <a:r>
                        <a:rPr lang="es-AR" sz="1000" dirty="0">
                          <a:effectLst/>
                        </a:rPr>
                        <a:t> </a:t>
                      </a:r>
                      <a:endParaRPr lang="es-AR" sz="1100" dirty="0">
                        <a:effectLst/>
                        <a:latin typeface="Calibri"/>
                        <a:ea typeface="Calibri"/>
                      </a:endParaRPr>
                    </a:p>
                  </a:txBody>
                  <a:tcPr marL="68580" marR="68580" marT="0" marB="0"/>
                </a:tc>
                <a:tc>
                  <a:txBody>
                    <a:bodyPr/>
                    <a:lstStyle/>
                    <a:p>
                      <a:pPr>
                        <a:lnSpc>
                          <a:spcPct val="115000"/>
                        </a:lnSpc>
                        <a:spcAft>
                          <a:spcPts val="1000"/>
                        </a:spcAft>
                      </a:pPr>
                      <a:r>
                        <a:rPr lang="es-AR" sz="1200">
                          <a:effectLst/>
                        </a:rPr>
                        <a:t>Definición</a:t>
                      </a:r>
                      <a:endParaRPr lang="es-AR" sz="1200">
                        <a:effectLst/>
                        <a:latin typeface="Calibri"/>
                        <a:ea typeface="Calibri"/>
                      </a:endParaRPr>
                    </a:p>
                  </a:txBody>
                  <a:tcPr marL="68580" marR="68580" marT="0" marB="0"/>
                </a:tc>
                <a:tc>
                  <a:txBody>
                    <a:bodyPr/>
                    <a:lstStyle/>
                    <a:p>
                      <a:pPr>
                        <a:lnSpc>
                          <a:spcPct val="115000"/>
                        </a:lnSpc>
                        <a:spcAft>
                          <a:spcPts val="1000"/>
                        </a:spcAft>
                      </a:pPr>
                      <a:r>
                        <a:rPr lang="es-AR" sz="1200">
                          <a:effectLst/>
                        </a:rPr>
                        <a:t>Aplicación</a:t>
                      </a:r>
                      <a:endParaRPr lang="es-AR" sz="1200">
                        <a:effectLst/>
                        <a:latin typeface="Calibri"/>
                        <a:ea typeface="Calibri"/>
                      </a:endParaRPr>
                    </a:p>
                  </a:txBody>
                  <a:tcPr marL="68580" marR="68580" marT="0" marB="0"/>
                </a:tc>
              </a:tr>
              <a:tr h="0">
                <a:tc>
                  <a:txBody>
                    <a:bodyPr/>
                    <a:lstStyle/>
                    <a:p>
                      <a:pPr>
                        <a:lnSpc>
                          <a:spcPct val="115000"/>
                        </a:lnSpc>
                        <a:spcAft>
                          <a:spcPts val="1000"/>
                        </a:spcAft>
                      </a:pPr>
                      <a:r>
                        <a:rPr lang="es-AR" sz="1400">
                          <a:effectLst/>
                          <a:latin typeface="Calibri" pitchFamily="34" charset="0"/>
                          <a:cs typeface="Calibri" pitchFamily="34" charset="0"/>
                        </a:rPr>
                        <a:t>Estimación de requisitos</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Los requisitos de software son el punto de partida de todo proyecto nuevo y también un coadyuvante clave en proyectos de mejoras. Son también muy ambiguos, a menudo repletos de conjeturas erradas y errores severos, en general resultan difíciles de esclarecer en forma concisa y comprensible.</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Captura de requisitos y análisis.</a:t>
                      </a:r>
                      <a:endParaRPr lang="es-AR" sz="1400">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1000"/>
                        </a:spcAft>
                      </a:pPr>
                      <a:r>
                        <a:rPr lang="es-AR" sz="1400">
                          <a:effectLst/>
                          <a:latin typeface="Calibri" pitchFamily="34" charset="0"/>
                          <a:cs typeface="Calibri" pitchFamily="34" charset="0"/>
                        </a:rPr>
                        <a:t>Estimación de prototipos</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Costo asociado a la creación de una réplica inicial y parcial de una aplicación, desarrollada para probar principios de diseño y características operacionales.</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Captura de requisitos</a:t>
                      </a:r>
                      <a:endParaRPr lang="es-AR" sz="1400">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1000"/>
                        </a:spcAft>
                      </a:pPr>
                      <a:r>
                        <a:rPr lang="es-AR" sz="1400">
                          <a:effectLst/>
                          <a:latin typeface="Calibri" pitchFamily="34" charset="0"/>
                          <a:cs typeface="Calibri" pitchFamily="34" charset="0"/>
                        </a:rPr>
                        <a:t>Estimación de especificaciones y diseño de software</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Las especificaciones y diseño del software son una respuesta técnica a requisitos del usuario y sirven para describir en qué forma la aplicación de software que se construye, manejará los requisitos del usuario de manera automatizada.</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Diseño</a:t>
                      </a:r>
                      <a:endParaRPr lang="es-AR" sz="1400">
                        <a:effectLst/>
                        <a:latin typeface="Calibri" pitchFamily="34" charset="0"/>
                        <a:ea typeface="Calibri"/>
                        <a:cs typeface="Calibri" pitchFamily="34" charset="0"/>
                      </a:endParaRPr>
                    </a:p>
                  </a:txBody>
                  <a:tcPr marL="68580" marR="68580" marT="0" marB="0"/>
                </a:tc>
              </a:tr>
              <a:tr h="0">
                <a:tc>
                  <a:txBody>
                    <a:bodyPr/>
                    <a:lstStyle/>
                    <a:p>
                      <a:pPr>
                        <a:lnSpc>
                          <a:spcPct val="115000"/>
                        </a:lnSpc>
                        <a:spcAft>
                          <a:spcPts val="1000"/>
                        </a:spcAft>
                      </a:pPr>
                      <a:r>
                        <a:rPr lang="es-AR" sz="1400" b="1" dirty="0">
                          <a:effectLst/>
                          <a:latin typeface="Calibri" pitchFamily="34" charset="0"/>
                          <a:ea typeface="Calibri"/>
                          <a:cs typeface="Calibri" pitchFamily="34" charset="0"/>
                        </a:rPr>
                        <a:t>Estimaciones de inspecciones de diseño</a:t>
                      </a:r>
                      <a:endParaRPr lang="es-AR" sz="1400" dirty="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ea typeface="Calibri"/>
                          <a:cs typeface="Calibri" pitchFamily="34" charset="0"/>
                        </a:rPr>
                        <a:t>Procedimiento formal en el cual se inspeccionan artefactos de Sw. </a:t>
                      </a:r>
                    </a:p>
                  </a:txBody>
                  <a:tcPr marL="68580" marR="68580" marT="0" marB="0"/>
                </a:tc>
                <a:tc>
                  <a:txBody>
                    <a:bodyPr/>
                    <a:lstStyle/>
                    <a:p>
                      <a:pPr>
                        <a:lnSpc>
                          <a:spcPct val="115000"/>
                        </a:lnSpc>
                        <a:spcAft>
                          <a:spcPts val="1000"/>
                        </a:spcAft>
                      </a:pPr>
                      <a:r>
                        <a:rPr lang="es-AR" sz="1400" dirty="0">
                          <a:effectLst/>
                          <a:latin typeface="Calibri" pitchFamily="34" charset="0"/>
                          <a:ea typeface="Calibri"/>
                          <a:cs typeface="Calibri" pitchFamily="34" charset="0"/>
                        </a:rPr>
                        <a:t>Diseño</a:t>
                      </a:r>
                    </a:p>
                  </a:txBody>
                  <a:tcPr marL="68580" marR="68580" marT="0" marB="0"/>
                </a:tc>
              </a:tr>
            </a:tbl>
          </a:graphicData>
        </a:graphic>
      </p:graphicFrame>
    </p:spTree>
    <p:extLst>
      <p:ext uri="{BB962C8B-B14F-4D97-AF65-F5344CB8AC3E}">
        <p14:creationId xmlns:p14="http://schemas.microsoft.com/office/powerpoint/2010/main" val="2660618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2101450969"/>
              </p:ext>
            </p:extLst>
          </p:nvPr>
        </p:nvGraphicFramePr>
        <p:xfrm>
          <a:off x="1102301" y="787817"/>
          <a:ext cx="6638051" cy="5377487"/>
        </p:xfrm>
        <a:graphic>
          <a:graphicData uri="http://schemas.openxmlformats.org/drawingml/2006/table">
            <a:tbl>
              <a:tblPr firstRow="1" firstCol="1" bandRow="1">
                <a:tableStyleId>{5C22544A-7EE6-4342-B048-85BDC9FD1C3A}</a:tableStyleId>
              </a:tblPr>
              <a:tblGrid>
                <a:gridCol w="1713684"/>
                <a:gridCol w="2790506"/>
                <a:gridCol w="2133861"/>
              </a:tblGrid>
              <a:tr h="1642682">
                <a:tc>
                  <a:txBody>
                    <a:bodyPr/>
                    <a:lstStyle/>
                    <a:p>
                      <a:pPr>
                        <a:lnSpc>
                          <a:spcPct val="115000"/>
                        </a:lnSpc>
                        <a:spcAft>
                          <a:spcPts val="1000"/>
                        </a:spcAft>
                      </a:pPr>
                      <a:r>
                        <a:rPr lang="es-AR" sz="1400" dirty="0">
                          <a:effectLst/>
                          <a:latin typeface="Calibri" pitchFamily="34" charset="0"/>
                          <a:cs typeface="Calibri" pitchFamily="34" charset="0"/>
                        </a:rPr>
                        <a:t>Estimaciones de codificación</a:t>
                      </a:r>
                      <a:endParaRPr lang="es-AR" sz="1400" dirty="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La programación o redacción de código representa un reto interesante a estimadores de software, debido al constante aumento de lenguajes de programación y del nivel de cada uno.</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Etapa de desarrollo.</a:t>
                      </a:r>
                      <a:endParaRPr lang="es-AR" sz="1400">
                        <a:effectLst/>
                        <a:latin typeface="Calibri" pitchFamily="34" charset="0"/>
                        <a:ea typeface="Calibri"/>
                        <a:cs typeface="Calibri" pitchFamily="34" charset="0"/>
                      </a:endParaRPr>
                    </a:p>
                  </a:txBody>
                  <a:tcPr marL="68580" marR="68580" marT="0" marB="0"/>
                </a:tc>
              </a:tr>
              <a:tr h="1642682">
                <a:tc>
                  <a:txBody>
                    <a:bodyPr/>
                    <a:lstStyle/>
                    <a:p>
                      <a:pPr>
                        <a:lnSpc>
                          <a:spcPct val="115000"/>
                        </a:lnSpc>
                        <a:spcAft>
                          <a:spcPts val="1000"/>
                        </a:spcAft>
                      </a:pPr>
                      <a:r>
                        <a:rPr lang="es-AR" sz="1400" dirty="0">
                          <a:effectLst/>
                          <a:latin typeface="Calibri" pitchFamily="34" charset="0"/>
                          <a:cs typeface="Calibri" pitchFamily="34" charset="0"/>
                        </a:rPr>
                        <a:t>Estimación del control de configuración de software</a:t>
                      </a:r>
                      <a:endParaRPr lang="es-AR" sz="1400" dirty="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Uno de los retos principales de la industria del software ha sido manejar el cambio de sus proyectos lo más eficientemente posible. También es importante estimar el trabajo de administración del cambio. </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En todas las etapas.</a:t>
                      </a:r>
                      <a:endParaRPr lang="es-AR" sz="1400">
                        <a:effectLst/>
                        <a:latin typeface="Calibri" pitchFamily="34" charset="0"/>
                        <a:ea typeface="Calibri"/>
                        <a:cs typeface="Calibri" pitchFamily="34" charset="0"/>
                      </a:endParaRPr>
                    </a:p>
                  </a:txBody>
                  <a:tcPr marL="68580" marR="68580" marT="0" marB="0"/>
                </a:tc>
              </a:tr>
              <a:tr h="1971219">
                <a:tc>
                  <a:txBody>
                    <a:bodyPr/>
                    <a:lstStyle/>
                    <a:p>
                      <a:pPr algn="ctr">
                        <a:lnSpc>
                          <a:spcPct val="115000"/>
                        </a:lnSpc>
                        <a:spcAft>
                          <a:spcPts val="1000"/>
                        </a:spcAft>
                      </a:pPr>
                      <a:r>
                        <a:rPr lang="es-AR" sz="1400">
                          <a:effectLst/>
                          <a:latin typeface="Calibri" pitchFamily="34" charset="0"/>
                          <a:cs typeface="Calibri" pitchFamily="34" charset="0"/>
                        </a:rPr>
                        <a:t>Estimación de pruebas de software</a:t>
                      </a:r>
                      <a:endParaRPr lang="es-AR" sz="1400">
                        <a:effectLst/>
                        <a:latin typeface="Calibri" pitchFamily="34" charset="0"/>
                        <a:ea typeface="Calibri"/>
                        <a:cs typeface="Calibri" pitchFamily="34" charset="0"/>
                      </a:endParaRPr>
                    </a:p>
                  </a:txBody>
                  <a:tcPr marL="68580" marR="68580" marT="0" marB="0" anchor="ctr"/>
                </a:tc>
                <a:tc>
                  <a:txBody>
                    <a:bodyPr/>
                    <a:lstStyle/>
                    <a:p>
                      <a:pPr>
                        <a:lnSpc>
                          <a:spcPct val="115000"/>
                        </a:lnSpc>
                        <a:spcAft>
                          <a:spcPts val="1000"/>
                        </a:spcAft>
                      </a:pPr>
                      <a:r>
                        <a:rPr lang="es-AR" sz="1400" dirty="0">
                          <a:effectLst/>
                          <a:latin typeface="Calibri" pitchFamily="34" charset="0"/>
                          <a:cs typeface="Calibri" pitchFamily="34" charset="0"/>
                        </a:rPr>
                        <a:t>La estimación del esfuerzo, fechas límites y costos de pruebas son temas complejos por las muchas formas de prueba en que podrían realizarse. Además, se complica también porque los defectos presentes al iniciar las pruebas pueden variar ampliamente.</a:t>
                      </a:r>
                      <a:endParaRPr lang="es-AR" sz="1400" dirty="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dirty="0">
                          <a:effectLst/>
                          <a:latin typeface="Calibri" pitchFamily="34" charset="0"/>
                          <a:cs typeface="Calibri" pitchFamily="34" charset="0"/>
                        </a:rPr>
                        <a:t>Etapa de pruebas.</a:t>
                      </a:r>
                      <a:endParaRPr lang="es-AR" sz="1400" dirty="0">
                        <a:effectLst/>
                        <a:latin typeface="Calibri" pitchFamily="34" charset="0"/>
                        <a:ea typeface="Calibri"/>
                        <a:cs typeface="Calibri" pitchFamily="34" charset="0"/>
                      </a:endParaRPr>
                    </a:p>
                  </a:txBody>
                  <a:tcPr marL="68580" marR="68580" marT="0" marB="0"/>
                </a:tc>
              </a:tr>
            </a:tbl>
          </a:graphicData>
        </a:graphic>
      </p:graphicFrame>
    </p:spTree>
    <p:extLst>
      <p:ext uri="{BB962C8B-B14F-4D97-AF65-F5344CB8AC3E}">
        <p14:creationId xmlns:p14="http://schemas.microsoft.com/office/powerpoint/2010/main" val="4020366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976373748"/>
              </p:ext>
            </p:extLst>
          </p:nvPr>
        </p:nvGraphicFramePr>
        <p:xfrm>
          <a:off x="1043608" y="764704"/>
          <a:ext cx="6693367" cy="5472608"/>
        </p:xfrm>
        <a:graphic>
          <a:graphicData uri="http://schemas.openxmlformats.org/drawingml/2006/table">
            <a:tbl>
              <a:tblPr firstRow="1" firstCol="1" bandRow="1">
                <a:tableStyleId>{5C22544A-7EE6-4342-B048-85BDC9FD1C3A}</a:tableStyleId>
              </a:tblPr>
              <a:tblGrid>
                <a:gridCol w="1727964"/>
                <a:gridCol w="2813760"/>
                <a:gridCol w="2151643"/>
              </a:tblGrid>
              <a:tr h="1368152">
                <a:tc>
                  <a:txBody>
                    <a:bodyPr/>
                    <a:lstStyle/>
                    <a:p>
                      <a:pPr>
                        <a:lnSpc>
                          <a:spcPct val="115000"/>
                        </a:lnSpc>
                        <a:spcAft>
                          <a:spcPts val="1000"/>
                        </a:spcAft>
                      </a:pPr>
                      <a:r>
                        <a:rPr lang="es-AR" sz="1400" dirty="0">
                          <a:effectLst/>
                          <a:latin typeface="Calibri" pitchFamily="34" charset="0"/>
                          <a:cs typeface="Calibri" pitchFamily="34" charset="0"/>
                        </a:rPr>
                        <a:t>Estimación de documentación del usuario y del proyecto</a:t>
                      </a:r>
                      <a:endParaRPr lang="es-AR" sz="1400" dirty="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Administración y producción de todo tipo de documentos de un proyecto. </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Análisis</a:t>
                      </a:r>
                      <a:endParaRPr lang="es-AR" sz="1400">
                        <a:effectLst/>
                        <a:latin typeface="Calibri" pitchFamily="34" charset="0"/>
                        <a:ea typeface="Calibri"/>
                        <a:cs typeface="Calibri" pitchFamily="34" charset="0"/>
                      </a:endParaRPr>
                    </a:p>
                  </a:txBody>
                  <a:tcPr marL="68580" marR="68580" marT="0" marB="0"/>
                </a:tc>
              </a:tr>
              <a:tr h="1368152">
                <a:tc>
                  <a:txBody>
                    <a:bodyPr/>
                    <a:lstStyle/>
                    <a:p>
                      <a:pPr>
                        <a:lnSpc>
                          <a:spcPct val="115000"/>
                        </a:lnSpc>
                        <a:spcAft>
                          <a:spcPts val="1000"/>
                        </a:spcAft>
                      </a:pPr>
                      <a:r>
                        <a:rPr lang="es-AR" sz="1400">
                          <a:effectLst/>
                          <a:latin typeface="Calibri" pitchFamily="34" charset="0"/>
                          <a:cs typeface="Calibri" pitchFamily="34" charset="0"/>
                        </a:rPr>
                        <a:t>Estimación de la administración de proyectos</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dirty="0">
                          <a:effectLst/>
                          <a:latin typeface="Calibri" pitchFamily="34" charset="0"/>
                          <a:cs typeface="Calibri" pitchFamily="34" charset="0"/>
                        </a:rPr>
                        <a:t>La administración de proyectos implica administrar personal, departamentos y proyectos con el fin de </a:t>
                      </a:r>
                      <a:endParaRPr lang="es-AR" sz="1400" dirty="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En todas las etapas.</a:t>
                      </a:r>
                      <a:endParaRPr lang="es-AR" sz="1400">
                        <a:effectLst/>
                        <a:latin typeface="Calibri" pitchFamily="34" charset="0"/>
                        <a:ea typeface="Calibri"/>
                        <a:cs typeface="Calibri" pitchFamily="34" charset="0"/>
                      </a:endParaRPr>
                    </a:p>
                  </a:txBody>
                  <a:tcPr marL="68580" marR="68580" marT="0" marB="0"/>
                </a:tc>
              </a:tr>
              <a:tr h="2736304">
                <a:tc>
                  <a:txBody>
                    <a:bodyPr/>
                    <a:lstStyle/>
                    <a:p>
                      <a:pPr>
                        <a:lnSpc>
                          <a:spcPct val="115000"/>
                        </a:lnSpc>
                        <a:spcAft>
                          <a:spcPts val="1000"/>
                        </a:spcAft>
                      </a:pPr>
                      <a:r>
                        <a:rPr lang="es-AR" sz="1400">
                          <a:effectLst/>
                          <a:latin typeface="Calibri" pitchFamily="34" charset="0"/>
                          <a:cs typeface="Calibri" pitchFamily="34" charset="0"/>
                        </a:rPr>
                        <a:t>Estimación de costos de mantenimiento y mejoras</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dirty="0">
                          <a:effectLst/>
                          <a:latin typeface="Calibri" pitchFamily="34" charset="0"/>
                          <a:cs typeface="Calibri" pitchFamily="34" charset="0"/>
                        </a:rPr>
                        <a:t>Estimar costo y presupuesto debido a mejoras realizadas en la estructura del código o a que se han añadido nuevas características que cumplen con nuevos requisitos de usuario.</a:t>
                      </a:r>
                      <a:endParaRPr lang="es-AR" sz="1400" dirty="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dirty="0">
                          <a:effectLst/>
                          <a:latin typeface="Calibri" pitchFamily="34" charset="0"/>
                          <a:cs typeface="Calibri" pitchFamily="34" charset="0"/>
                        </a:rPr>
                        <a:t>Mejoras importantes, mejoras menores, mantenimiento, soporte al cliente, migración, conversión, soporte por garantía, reingeniería, optimización, instalación de nuevas versiones, etc.</a:t>
                      </a:r>
                      <a:endParaRPr lang="es-AR" sz="1400" dirty="0">
                        <a:effectLst/>
                        <a:latin typeface="Calibri" pitchFamily="34" charset="0"/>
                        <a:ea typeface="Calibri"/>
                        <a:cs typeface="Calibri" pitchFamily="34" charset="0"/>
                      </a:endParaRPr>
                    </a:p>
                  </a:txBody>
                  <a:tcPr marL="68580" marR="68580" marT="0" marB="0"/>
                </a:tc>
              </a:tr>
            </a:tbl>
          </a:graphicData>
        </a:graphic>
      </p:graphicFrame>
    </p:spTree>
    <p:extLst>
      <p:ext uri="{BB962C8B-B14F-4D97-AF65-F5344CB8AC3E}">
        <p14:creationId xmlns:p14="http://schemas.microsoft.com/office/powerpoint/2010/main" val="4020366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1362006121"/>
              </p:ext>
            </p:extLst>
          </p:nvPr>
        </p:nvGraphicFramePr>
        <p:xfrm>
          <a:off x="251520" y="620688"/>
          <a:ext cx="8784976" cy="5794841"/>
        </p:xfrm>
        <a:graphic>
          <a:graphicData uri="http://schemas.openxmlformats.org/drawingml/2006/table">
            <a:tbl>
              <a:tblPr firstRow="1" firstCol="1" bandRow="1">
                <a:tableStyleId>{5C22544A-7EE6-4342-B048-85BDC9FD1C3A}</a:tableStyleId>
              </a:tblPr>
              <a:tblGrid>
                <a:gridCol w="1697999"/>
                <a:gridCol w="1698933"/>
                <a:gridCol w="1919234"/>
                <a:gridCol w="3468810"/>
              </a:tblGrid>
              <a:tr h="283231">
                <a:tc>
                  <a:txBody>
                    <a:bodyPr/>
                    <a:lstStyle/>
                    <a:p>
                      <a:pPr>
                        <a:lnSpc>
                          <a:spcPct val="115000"/>
                        </a:lnSpc>
                        <a:spcAft>
                          <a:spcPts val="1000"/>
                        </a:spcAft>
                      </a:pPr>
                      <a:r>
                        <a:rPr lang="es-AR" sz="1400" dirty="0">
                          <a:effectLst/>
                          <a:latin typeface="Calibri" pitchFamily="34" charset="0"/>
                          <a:cs typeface="Calibri" pitchFamily="34" charset="0"/>
                        </a:rPr>
                        <a:t> </a:t>
                      </a:r>
                      <a:endParaRPr lang="es-AR" sz="1400" dirty="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dirty="0">
                          <a:effectLst/>
                          <a:latin typeface="Calibri" pitchFamily="34" charset="0"/>
                          <a:cs typeface="Calibri" pitchFamily="34" charset="0"/>
                        </a:rPr>
                        <a:t>Quiénes las realizan</a:t>
                      </a:r>
                      <a:endParaRPr lang="es-AR" sz="1400" dirty="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dirty="0">
                          <a:effectLst/>
                          <a:latin typeface="Calibri" pitchFamily="34" charset="0"/>
                          <a:cs typeface="Calibri" pitchFamily="34" charset="0"/>
                        </a:rPr>
                        <a:t>Herramientas</a:t>
                      </a:r>
                      <a:endParaRPr lang="es-AR" sz="1400" dirty="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dirty="0">
                          <a:effectLst/>
                          <a:latin typeface="Calibri" pitchFamily="34" charset="0"/>
                          <a:cs typeface="Calibri" pitchFamily="34" charset="0"/>
                        </a:rPr>
                        <a:t>Tipos</a:t>
                      </a:r>
                      <a:endParaRPr lang="es-AR" sz="1400" dirty="0">
                        <a:effectLst/>
                        <a:latin typeface="Calibri" pitchFamily="34" charset="0"/>
                        <a:ea typeface="Calibri"/>
                        <a:cs typeface="Calibri" pitchFamily="34" charset="0"/>
                      </a:endParaRPr>
                    </a:p>
                  </a:txBody>
                  <a:tcPr marL="68580" marR="68580" marT="0" marB="0"/>
                </a:tc>
              </a:tr>
              <a:tr h="2265852">
                <a:tc>
                  <a:txBody>
                    <a:bodyPr/>
                    <a:lstStyle/>
                    <a:p>
                      <a:pPr>
                        <a:lnSpc>
                          <a:spcPct val="115000"/>
                        </a:lnSpc>
                        <a:spcAft>
                          <a:spcPts val="1000"/>
                        </a:spcAft>
                      </a:pPr>
                      <a:r>
                        <a:rPr lang="es-AR" sz="1400">
                          <a:effectLst/>
                          <a:latin typeface="Calibri" pitchFamily="34" charset="0"/>
                          <a:cs typeface="Calibri" pitchFamily="34" charset="0"/>
                        </a:rPr>
                        <a:t>Estimación de requisitos</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Clientes, personal de mercadotecnia, personal de ventas, personal de ingeniería, analistas de sistemas, programadores, personal de control de calidad y gerentes de proyectos de software.</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n-US" sz="1400">
                          <a:effectLst/>
                          <a:latin typeface="Calibri" pitchFamily="34" charset="0"/>
                          <a:cs typeface="Calibri" pitchFamily="34" charset="0"/>
                        </a:rPr>
                        <a:t>Requisite de Rational, Bachman Analyst Workbench, Texas Instruments Information Engineering Facility.</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dirty="0">
                          <a:effectLst/>
                          <a:latin typeface="Calibri" pitchFamily="34" charset="0"/>
                          <a:cs typeface="Calibri" pitchFamily="34" charset="0"/>
                        </a:rPr>
                        <a:t>De requisitos.</a:t>
                      </a:r>
                      <a:endParaRPr lang="es-AR" sz="1400" dirty="0">
                        <a:effectLst/>
                        <a:latin typeface="Calibri" pitchFamily="34" charset="0"/>
                        <a:ea typeface="Calibri"/>
                        <a:cs typeface="Calibri" pitchFamily="34" charset="0"/>
                      </a:endParaRPr>
                    </a:p>
                  </a:txBody>
                  <a:tcPr marL="68580" marR="68580" marT="0" marB="0"/>
                </a:tc>
              </a:tr>
              <a:tr h="849694">
                <a:tc>
                  <a:txBody>
                    <a:bodyPr/>
                    <a:lstStyle/>
                    <a:p>
                      <a:pPr>
                        <a:lnSpc>
                          <a:spcPct val="115000"/>
                        </a:lnSpc>
                        <a:spcAft>
                          <a:spcPts val="1000"/>
                        </a:spcAft>
                      </a:pPr>
                      <a:r>
                        <a:rPr lang="es-AR" sz="1400">
                          <a:effectLst/>
                          <a:latin typeface="Calibri" pitchFamily="34" charset="0"/>
                          <a:cs typeface="Calibri" pitchFamily="34" charset="0"/>
                        </a:rPr>
                        <a:t>Estimación de prototipos</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Desarrolladores</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Materiales reutilizables, lenguaje de programación elegido, Casos de prueba.</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dirty="0">
                          <a:effectLst/>
                          <a:latin typeface="Calibri" pitchFamily="34" charset="0"/>
                          <a:cs typeface="Calibri" pitchFamily="34" charset="0"/>
                        </a:rPr>
                        <a:t>De prototipos.</a:t>
                      </a:r>
                      <a:endParaRPr lang="es-AR" sz="1400" dirty="0">
                        <a:effectLst/>
                        <a:latin typeface="Calibri" pitchFamily="34" charset="0"/>
                        <a:ea typeface="Calibri"/>
                        <a:cs typeface="Calibri" pitchFamily="34" charset="0"/>
                      </a:endParaRPr>
                    </a:p>
                  </a:txBody>
                  <a:tcPr marL="68580" marR="68580" marT="0" marB="0"/>
                </a:tc>
              </a:tr>
              <a:tr h="849694">
                <a:tc>
                  <a:txBody>
                    <a:bodyPr/>
                    <a:lstStyle/>
                    <a:p>
                      <a:pPr>
                        <a:lnSpc>
                          <a:spcPct val="115000"/>
                        </a:lnSpc>
                        <a:spcAft>
                          <a:spcPts val="1000"/>
                        </a:spcAft>
                      </a:pPr>
                      <a:r>
                        <a:rPr lang="es-AR" sz="1400" dirty="0">
                          <a:effectLst/>
                          <a:latin typeface="Calibri" pitchFamily="34" charset="0"/>
                          <a:cs typeface="Calibri" pitchFamily="34" charset="0"/>
                        </a:rPr>
                        <a:t>Estimación de especificaciones y diseño de software</a:t>
                      </a:r>
                      <a:endParaRPr lang="es-AR" sz="1400" dirty="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Analistas de sistemas, personal de desarrollo y arquitectos.</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Plantillas para métodos de diseño  comunes.</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dirty="0">
                          <a:effectLst/>
                          <a:latin typeface="Calibri" pitchFamily="34" charset="0"/>
                          <a:cs typeface="Calibri" pitchFamily="34" charset="0"/>
                        </a:rPr>
                        <a:t>De especificaciones y diseño.</a:t>
                      </a:r>
                      <a:endParaRPr lang="es-AR" sz="1400" dirty="0">
                        <a:effectLst/>
                        <a:latin typeface="Calibri" pitchFamily="34" charset="0"/>
                        <a:ea typeface="Calibri"/>
                        <a:cs typeface="Calibri" pitchFamily="34" charset="0"/>
                      </a:endParaRPr>
                    </a:p>
                  </a:txBody>
                  <a:tcPr marL="68580" marR="68580" marT="0" marB="0"/>
                </a:tc>
              </a:tr>
              <a:tr h="849694">
                <a:tc>
                  <a:txBody>
                    <a:bodyPr/>
                    <a:lstStyle/>
                    <a:p>
                      <a:pPr>
                        <a:lnSpc>
                          <a:spcPct val="115000"/>
                        </a:lnSpc>
                        <a:spcAft>
                          <a:spcPts val="1000"/>
                        </a:spcAft>
                      </a:pPr>
                      <a:r>
                        <a:rPr lang="es-AR" sz="1400" dirty="0">
                          <a:effectLst/>
                          <a:latin typeface="Calibri" pitchFamily="34" charset="0"/>
                          <a:cs typeface="Calibri" pitchFamily="34" charset="0"/>
                        </a:rPr>
                        <a:t>Estimaciones de inspecciones de diseño</a:t>
                      </a:r>
                      <a:endParaRPr lang="es-AR" sz="1400" dirty="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dirty="0">
                          <a:effectLst/>
                          <a:latin typeface="Calibri" pitchFamily="34" charset="0"/>
                          <a:cs typeface="Calibri" pitchFamily="34" charset="0"/>
                        </a:rPr>
                        <a:t>Creador, moderador y registrador.</a:t>
                      </a:r>
                      <a:endParaRPr lang="es-AR" sz="1400" dirty="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dirty="0">
                          <a:effectLst/>
                          <a:latin typeface="Calibri" pitchFamily="34" charset="0"/>
                          <a:cs typeface="Calibri" pitchFamily="34" charset="0"/>
                        </a:rPr>
                        <a:t>Actividad manual de inspección página por página. SPQR/20</a:t>
                      </a:r>
                      <a:endParaRPr lang="es-AR" sz="1400" dirty="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dirty="0">
                          <a:effectLst/>
                          <a:latin typeface="Calibri" pitchFamily="34" charset="0"/>
                          <a:cs typeface="Calibri" pitchFamily="34" charset="0"/>
                        </a:rPr>
                        <a:t>De inspecciones de diseño.</a:t>
                      </a:r>
                      <a:endParaRPr lang="es-AR" sz="1400" dirty="0">
                        <a:effectLst/>
                        <a:latin typeface="Calibri" pitchFamily="34" charset="0"/>
                        <a:ea typeface="Calibri"/>
                        <a:cs typeface="Calibri" pitchFamily="34" charset="0"/>
                      </a:endParaRPr>
                    </a:p>
                  </a:txBody>
                  <a:tcPr marL="68580" marR="68580" marT="0" marB="0"/>
                </a:tc>
              </a:tr>
            </a:tbl>
          </a:graphicData>
        </a:graphic>
      </p:graphicFrame>
    </p:spTree>
    <p:extLst>
      <p:ext uri="{BB962C8B-B14F-4D97-AF65-F5344CB8AC3E}">
        <p14:creationId xmlns:p14="http://schemas.microsoft.com/office/powerpoint/2010/main" val="4020366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104776367"/>
              </p:ext>
            </p:extLst>
          </p:nvPr>
        </p:nvGraphicFramePr>
        <p:xfrm>
          <a:off x="395536" y="692696"/>
          <a:ext cx="8208912" cy="5688414"/>
        </p:xfrm>
        <a:graphic>
          <a:graphicData uri="http://schemas.openxmlformats.org/drawingml/2006/table">
            <a:tbl>
              <a:tblPr firstRow="1" firstCol="1" bandRow="1">
                <a:tableStyleId>{5C22544A-7EE6-4342-B048-85BDC9FD1C3A}</a:tableStyleId>
              </a:tblPr>
              <a:tblGrid>
                <a:gridCol w="1586655"/>
                <a:gridCol w="1587527"/>
                <a:gridCol w="1793383"/>
                <a:gridCol w="3241347"/>
              </a:tblGrid>
              <a:tr h="621069">
                <a:tc>
                  <a:txBody>
                    <a:bodyPr/>
                    <a:lstStyle/>
                    <a:p>
                      <a:pPr>
                        <a:lnSpc>
                          <a:spcPct val="115000"/>
                        </a:lnSpc>
                        <a:spcAft>
                          <a:spcPts val="1000"/>
                        </a:spcAft>
                      </a:pPr>
                      <a:r>
                        <a:rPr lang="es-AR" sz="1400" dirty="0">
                          <a:effectLst/>
                          <a:latin typeface="Calibri" pitchFamily="34" charset="0"/>
                          <a:cs typeface="Calibri" pitchFamily="34" charset="0"/>
                        </a:rPr>
                        <a:t>Estimaciones de codificación</a:t>
                      </a:r>
                      <a:endParaRPr lang="es-AR" sz="1400" dirty="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Personal de desarrollo.</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 </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De codificación.</a:t>
                      </a:r>
                      <a:endParaRPr lang="es-AR" sz="1400">
                        <a:effectLst/>
                        <a:latin typeface="Calibri" pitchFamily="34" charset="0"/>
                        <a:ea typeface="Calibri"/>
                        <a:cs typeface="Calibri" pitchFamily="34" charset="0"/>
                      </a:endParaRPr>
                    </a:p>
                  </a:txBody>
                  <a:tcPr marL="68580" marR="68580" marT="0" marB="0"/>
                </a:tc>
              </a:tr>
              <a:tr h="1035115">
                <a:tc>
                  <a:txBody>
                    <a:bodyPr/>
                    <a:lstStyle/>
                    <a:p>
                      <a:pPr>
                        <a:lnSpc>
                          <a:spcPct val="115000"/>
                        </a:lnSpc>
                        <a:spcAft>
                          <a:spcPts val="1000"/>
                        </a:spcAft>
                      </a:pPr>
                      <a:r>
                        <a:rPr lang="es-AR" sz="1400">
                          <a:effectLst/>
                          <a:latin typeface="Calibri" pitchFamily="34" charset="0"/>
                          <a:cs typeface="Calibri" pitchFamily="34" charset="0"/>
                        </a:rPr>
                        <a:t>Estimación del control de configuración de software</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Especialistas en control de cambio, programadores, auditores, clientes.</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 </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De control de configuración.</a:t>
                      </a:r>
                      <a:endParaRPr lang="es-AR" sz="1400">
                        <a:effectLst/>
                        <a:latin typeface="Calibri" pitchFamily="34" charset="0"/>
                        <a:ea typeface="Calibri"/>
                        <a:cs typeface="Calibri" pitchFamily="34" charset="0"/>
                      </a:endParaRPr>
                    </a:p>
                  </a:txBody>
                  <a:tcPr marL="68580" marR="68580" marT="0" marB="0"/>
                </a:tc>
              </a:tr>
              <a:tr h="1152128">
                <a:tc>
                  <a:txBody>
                    <a:bodyPr/>
                    <a:lstStyle/>
                    <a:p>
                      <a:pPr algn="l">
                        <a:lnSpc>
                          <a:spcPct val="115000"/>
                        </a:lnSpc>
                        <a:spcAft>
                          <a:spcPts val="1000"/>
                        </a:spcAft>
                      </a:pPr>
                      <a:r>
                        <a:rPr lang="es-AR" sz="1400" dirty="0">
                          <a:effectLst/>
                          <a:latin typeface="Calibri" pitchFamily="34" charset="0"/>
                          <a:cs typeface="Calibri" pitchFamily="34" charset="0"/>
                        </a:rPr>
                        <a:t>Estimación de pruebas de software</a:t>
                      </a:r>
                      <a:endParaRPr lang="es-AR" sz="1400" dirty="0">
                        <a:effectLst/>
                        <a:latin typeface="Calibri" pitchFamily="34" charset="0"/>
                        <a:ea typeface="Calibri"/>
                        <a:cs typeface="Calibri" pitchFamily="34" charset="0"/>
                      </a:endParaRPr>
                    </a:p>
                  </a:txBody>
                  <a:tcPr marL="68580" marR="68580" marT="0" marB="0" anchor="ctr"/>
                </a:tc>
                <a:tc>
                  <a:txBody>
                    <a:bodyPr/>
                    <a:lstStyle/>
                    <a:p>
                      <a:pPr>
                        <a:lnSpc>
                          <a:spcPct val="115000"/>
                        </a:lnSpc>
                        <a:spcAft>
                          <a:spcPts val="1000"/>
                        </a:spcAft>
                      </a:pPr>
                      <a:r>
                        <a:rPr lang="es-AR" sz="1400">
                          <a:effectLst/>
                          <a:latin typeface="Calibri" pitchFamily="34" charset="0"/>
                          <a:cs typeface="Calibri" pitchFamily="34" charset="0"/>
                        </a:rPr>
                        <a:t>Programadores, especialistas en pruebas, control de calidad, clientes.</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 </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 </a:t>
                      </a:r>
                      <a:endParaRPr lang="es-AR" sz="1400">
                        <a:effectLst/>
                        <a:latin typeface="Calibri" pitchFamily="34" charset="0"/>
                        <a:ea typeface="Calibri"/>
                        <a:cs typeface="Calibri" pitchFamily="34" charset="0"/>
                      </a:endParaRPr>
                    </a:p>
                  </a:txBody>
                  <a:tcPr marL="68580" marR="68580" marT="0" marB="0"/>
                </a:tc>
              </a:tr>
              <a:tr h="931604">
                <a:tc>
                  <a:txBody>
                    <a:bodyPr/>
                    <a:lstStyle/>
                    <a:p>
                      <a:pPr>
                        <a:lnSpc>
                          <a:spcPct val="115000"/>
                        </a:lnSpc>
                        <a:spcAft>
                          <a:spcPts val="1000"/>
                        </a:spcAft>
                      </a:pPr>
                      <a:r>
                        <a:rPr lang="es-AR" sz="1400">
                          <a:effectLst/>
                          <a:latin typeface="Calibri" pitchFamily="34" charset="0"/>
                          <a:cs typeface="Calibri" pitchFamily="34" charset="0"/>
                        </a:rPr>
                        <a:t>Estimación de documentación del usuario y del proyecto</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Redactor técnico, </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n-US" sz="1400">
                          <a:effectLst/>
                          <a:latin typeface="Calibri" pitchFamily="34" charset="0"/>
                          <a:cs typeface="Calibri" pitchFamily="34" charset="0"/>
                        </a:rPr>
                        <a:t>SPQR/20, CHECKPOINT, COCOMO, COCOMO II, SLIM</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dirty="0">
                          <a:effectLst/>
                          <a:latin typeface="Calibri" pitchFamily="34" charset="0"/>
                          <a:cs typeface="Calibri" pitchFamily="34" charset="0"/>
                        </a:rPr>
                        <a:t>De documentación del usuario y del proyecto.</a:t>
                      </a:r>
                      <a:endParaRPr lang="es-AR" sz="1400" dirty="0">
                        <a:effectLst/>
                        <a:latin typeface="Calibri" pitchFamily="34" charset="0"/>
                        <a:ea typeface="Calibri"/>
                        <a:cs typeface="Calibri" pitchFamily="34" charset="0"/>
                      </a:endParaRPr>
                    </a:p>
                  </a:txBody>
                  <a:tcPr marL="68580" marR="68580" marT="0" marB="0"/>
                </a:tc>
              </a:tr>
              <a:tr h="931604">
                <a:tc>
                  <a:txBody>
                    <a:bodyPr/>
                    <a:lstStyle/>
                    <a:p>
                      <a:pPr>
                        <a:lnSpc>
                          <a:spcPct val="115000"/>
                        </a:lnSpc>
                        <a:spcAft>
                          <a:spcPts val="1000"/>
                        </a:spcAft>
                      </a:pPr>
                      <a:r>
                        <a:rPr lang="es-AR" sz="1400" dirty="0">
                          <a:effectLst/>
                          <a:latin typeface="Calibri" pitchFamily="34" charset="0"/>
                          <a:cs typeface="Calibri" pitchFamily="34" charset="0"/>
                        </a:rPr>
                        <a:t>Estimación de la administración de proyectos</a:t>
                      </a:r>
                      <a:endParaRPr lang="es-AR" sz="1400" dirty="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Gerentes de proyectos.</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Project, Timeline, Primavera, Artemis.</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De administración de proyectos.</a:t>
                      </a:r>
                      <a:endParaRPr lang="es-AR" sz="1400">
                        <a:effectLst/>
                        <a:latin typeface="Calibri" pitchFamily="34" charset="0"/>
                        <a:ea typeface="Calibri"/>
                        <a:cs typeface="Calibri" pitchFamily="34" charset="0"/>
                      </a:endParaRPr>
                    </a:p>
                  </a:txBody>
                  <a:tcPr marL="68580" marR="68580" marT="0" marB="0"/>
                </a:tc>
              </a:tr>
              <a:tr h="931604">
                <a:tc>
                  <a:txBody>
                    <a:bodyPr/>
                    <a:lstStyle/>
                    <a:p>
                      <a:pPr>
                        <a:lnSpc>
                          <a:spcPct val="115000"/>
                        </a:lnSpc>
                        <a:spcAft>
                          <a:spcPts val="1000"/>
                        </a:spcAft>
                      </a:pPr>
                      <a:r>
                        <a:rPr lang="es-AR" sz="1400">
                          <a:effectLst/>
                          <a:latin typeface="Calibri" pitchFamily="34" charset="0"/>
                          <a:cs typeface="Calibri" pitchFamily="34" charset="0"/>
                        </a:rPr>
                        <a:t>Estimación de costos de mantenimiento y mejoras</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a:effectLst/>
                          <a:latin typeface="Calibri" pitchFamily="34" charset="0"/>
                          <a:cs typeface="Calibri" pitchFamily="34" charset="0"/>
                        </a:rPr>
                        <a:t>Especialistas en mantenimiento y mejoras. Programadores.</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n-US" sz="1400">
                          <a:effectLst/>
                          <a:latin typeface="Calibri" pitchFamily="34" charset="0"/>
                          <a:cs typeface="Calibri" pitchFamily="34" charset="0"/>
                        </a:rPr>
                        <a:t>COCOMO II, SLIM, PRICE-S KnowledgePlan.</a:t>
                      </a:r>
                      <a:endParaRPr lang="es-AR" sz="1400">
                        <a:effectLst/>
                        <a:latin typeface="Calibri" pitchFamily="34" charset="0"/>
                        <a:ea typeface="Calibri"/>
                        <a:cs typeface="Calibri" pitchFamily="34" charset="0"/>
                      </a:endParaRPr>
                    </a:p>
                  </a:txBody>
                  <a:tcPr marL="68580" marR="68580" marT="0" marB="0"/>
                </a:tc>
                <a:tc>
                  <a:txBody>
                    <a:bodyPr/>
                    <a:lstStyle/>
                    <a:p>
                      <a:pPr>
                        <a:lnSpc>
                          <a:spcPct val="115000"/>
                        </a:lnSpc>
                        <a:spcAft>
                          <a:spcPts val="1000"/>
                        </a:spcAft>
                      </a:pPr>
                      <a:r>
                        <a:rPr lang="es-AR" sz="1400" dirty="0">
                          <a:effectLst/>
                          <a:latin typeface="Calibri" pitchFamily="34" charset="0"/>
                          <a:cs typeface="Calibri" pitchFamily="34" charset="0"/>
                        </a:rPr>
                        <a:t>De mantenimiento y mejoras.</a:t>
                      </a:r>
                      <a:endParaRPr lang="es-AR" sz="1400" dirty="0">
                        <a:effectLst/>
                        <a:latin typeface="Calibri" pitchFamily="34" charset="0"/>
                        <a:ea typeface="Calibri"/>
                        <a:cs typeface="Calibri" pitchFamily="34" charset="0"/>
                      </a:endParaRPr>
                    </a:p>
                  </a:txBody>
                  <a:tcPr marL="68580" marR="68580" marT="0" marB="0"/>
                </a:tc>
              </a:tr>
            </a:tbl>
          </a:graphicData>
        </a:graphic>
      </p:graphicFrame>
    </p:spTree>
    <p:extLst>
      <p:ext uri="{BB962C8B-B14F-4D97-AF65-F5344CB8AC3E}">
        <p14:creationId xmlns:p14="http://schemas.microsoft.com/office/powerpoint/2010/main" val="2376918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826</TotalTime>
  <Words>671</Words>
  <Application>Microsoft Office PowerPoint</Application>
  <PresentationFormat>Presentación en pantalla (4:3)</PresentationFormat>
  <Paragraphs>78</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Urbano</vt:lpstr>
      <vt:lpstr>“Medición y Estimación de Costos”</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de Configuración”</dc:title>
  <dc:creator>DESIREE</dc:creator>
  <cp:lastModifiedBy>Yamila</cp:lastModifiedBy>
  <cp:revision>91</cp:revision>
  <dcterms:created xsi:type="dcterms:W3CDTF">2012-08-01T21:34:16Z</dcterms:created>
  <dcterms:modified xsi:type="dcterms:W3CDTF">2012-11-12T21:49:55Z</dcterms:modified>
</cp:coreProperties>
</file>