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60" r:id="rId3"/>
    <p:sldId id="257" r:id="rId4"/>
    <p:sldId id="258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6" r:id="rId21"/>
    <p:sldId id="287" r:id="rId22"/>
    <p:sldId id="288" r:id="rId23"/>
    <p:sldId id="289" r:id="rId24"/>
    <p:sldId id="290" r:id="rId25"/>
    <p:sldId id="291" r:id="rId26"/>
    <p:sldId id="29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0E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C4FA27C-611C-4D18-9CB4-9C4F16CA018E}" type="datetimeFigureOut">
              <a:rPr lang="es-CO" smtClean="0"/>
              <a:t>22/12/2021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39999EC-A4DC-41F2-80F5-66B819F8362A}" type="slidenum">
              <a:rPr lang="es-CO" smtClean="0"/>
              <a:t>‹Nº›</a:t>
            </a:fld>
            <a:endParaRPr lang="es-CO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573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A27C-611C-4D18-9CB4-9C4F16CA018E}" type="datetimeFigureOut">
              <a:rPr lang="es-CO" smtClean="0"/>
              <a:t>22/12/2021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99EC-A4DC-41F2-80F5-66B819F836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880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A27C-611C-4D18-9CB4-9C4F16CA018E}" type="datetimeFigureOut">
              <a:rPr lang="es-CO" smtClean="0"/>
              <a:t>22/12/2021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99EC-A4DC-41F2-80F5-66B819F836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7907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A27C-611C-4D18-9CB4-9C4F16CA018E}" type="datetimeFigureOut">
              <a:rPr lang="es-CO" smtClean="0"/>
              <a:t>22/12/2021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99EC-A4DC-41F2-80F5-66B819F8362A}" type="slidenum">
              <a:rPr lang="es-CO" smtClean="0"/>
              <a:t>‹Nº›</a:t>
            </a:fld>
            <a:endParaRPr lang="es-CO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969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A27C-611C-4D18-9CB4-9C4F16CA018E}" type="datetimeFigureOut">
              <a:rPr lang="es-CO" smtClean="0"/>
              <a:t>22/12/2021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99EC-A4DC-41F2-80F5-66B819F836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1563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A27C-611C-4D18-9CB4-9C4F16CA018E}" type="datetimeFigureOut">
              <a:rPr lang="es-CO" smtClean="0"/>
              <a:t>22/12/2021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99EC-A4DC-41F2-80F5-66B819F836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0440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A27C-611C-4D18-9CB4-9C4F16CA018E}" type="datetimeFigureOut">
              <a:rPr lang="es-CO" smtClean="0"/>
              <a:t>22/12/2021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99EC-A4DC-41F2-80F5-66B819F836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0095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A27C-611C-4D18-9CB4-9C4F16CA018E}" type="datetimeFigureOut">
              <a:rPr lang="es-CO" smtClean="0"/>
              <a:t>22/12/2021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99EC-A4DC-41F2-80F5-66B819F836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6640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A27C-611C-4D18-9CB4-9C4F16CA018E}" type="datetimeFigureOut">
              <a:rPr lang="es-CO" smtClean="0"/>
              <a:t>22/12/2021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99EC-A4DC-41F2-80F5-66B819F836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2970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A27C-611C-4D18-9CB4-9C4F16CA018E}" type="datetimeFigureOut">
              <a:rPr lang="es-CO" smtClean="0"/>
              <a:t>22/12/2021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99EC-A4DC-41F2-80F5-66B819F836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071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A27C-611C-4D18-9CB4-9C4F16CA018E}" type="datetimeFigureOut">
              <a:rPr lang="es-CO" smtClean="0"/>
              <a:t>22/12/2021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99EC-A4DC-41F2-80F5-66B819F836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240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A27C-611C-4D18-9CB4-9C4F16CA018E}" type="datetimeFigureOut">
              <a:rPr lang="es-CO" smtClean="0"/>
              <a:t>22/12/2021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99EC-A4DC-41F2-80F5-66B819F836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771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A27C-611C-4D18-9CB4-9C4F16CA018E}" type="datetimeFigureOut">
              <a:rPr lang="es-CO" smtClean="0"/>
              <a:t>22/12/2021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99EC-A4DC-41F2-80F5-66B819F836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269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A27C-611C-4D18-9CB4-9C4F16CA018E}" type="datetimeFigureOut">
              <a:rPr lang="es-CO" smtClean="0"/>
              <a:t>22/12/2021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99EC-A4DC-41F2-80F5-66B819F836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298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A27C-611C-4D18-9CB4-9C4F16CA018E}" type="datetimeFigureOut">
              <a:rPr lang="es-CO" smtClean="0"/>
              <a:t>22/12/2021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99EC-A4DC-41F2-80F5-66B819F836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538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A27C-611C-4D18-9CB4-9C4F16CA018E}" type="datetimeFigureOut">
              <a:rPr lang="es-CO" smtClean="0"/>
              <a:t>22/12/2021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99EC-A4DC-41F2-80F5-66B819F836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514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A27C-611C-4D18-9CB4-9C4F16CA018E}" type="datetimeFigureOut">
              <a:rPr lang="es-CO" smtClean="0"/>
              <a:t>22/12/2021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99EC-A4DC-41F2-80F5-66B819F836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295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A27C-611C-4D18-9CB4-9C4F16CA018E}" type="datetimeFigureOut">
              <a:rPr lang="es-CO" smtClean="0"/>
              <a:t>22/12/2021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99EC-A4DC-41F2-80F5-66B819F836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366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C4FA27C-611C-4D18-9CB4-9C4F16CA018E}" type="datetimeFigureOut">
              <a:rPr lang="es-CO" smtClean="0"/>
              <a:t>22/12/2021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39999EC-A4DC-41F2-80F5-66B819F836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783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99504" y="2501584"/>
            <a:ext cx="9392992" cy="1384948"/>
          </a:xfrm>
        </p:spPr>
        <p:txBody>
          <a:bodyPr>
            <a:noAutofit/>
          </a:bodyPr>
          <a:lstStyle/>
          <a:p>
            <a:pPr algn="ctr"/>
            <a:r>
              <a:rPr lang="es-ES" sz="4000" b="1" dirty="0"/>
              <a:t>PORTAL EDUCATIVO PARA EL PROGRAMA DE INGENIERÍA DE SISTEMAS</a:t>
            </a:r>
            <a:br>
              <a:rPr lang="es-ES" sz="4000" dirty="0"/>
            </a:br>
            <a:br>
              <a:rPr lang="es-ES" sz="4000" dirty="0"/>
            </a:br>
            <a:r>
              <a:rPr lang="es-ES" sz="4000" dirty="0"/>
              <a:t>materia: arquitectura de software</a:t>
            </a:r>
            <a:endParaRPr lang="es-CO" sz="4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B0ACAE-99A4-4A54-AD03-1FAACDC7D8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915" y="4990011"/>
            <a:ext cx="1117571" cy="139622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56B51A2-E07C-4656-910B-DA5096467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14" y="5134162"/>
            <a:ext cx="4458926" cy="124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3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7559" y="250836"/>
            <a:ext cx="10396882" cy="1151965"/>
          </a:xfrm>
        </p:spPr>
        <p:txBody>
          <a:bodyPr/>
          <a:lstStyle/>
          <a:p>
            <a:pPr algn="ctr"/>
            <a:r>
              <a:rPr lang="es-ES" dirty="0"/>
              <a:t>Microservicios</a:t>
            </a:r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3516" y="6555793"/>
            <a:ext cx="5151550" cy="2318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sz="1400" dirty="0"/>
              <a:t>Diagrama de arquitectura de Desarrollo de Software Microservicios</a:t>
            </a:r>
            <a:endParaRPr lang="es-CO" sz="1400" dirty="0"/>
          </a:p>
          <a:p>
            <a:endParaRPr lang="es-CO" dirty="0"/>
          </a:p>
        </p:txBody>
      </p:sp>
      <p:pic>
        <p:nvPicPr>
          <p:cNvPr id="5" name="image1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242840" y="1558675"/>
            <a:ext cx="9706320" cy="468537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398984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247"/>
          </a:xfrm>
        </p:spPr>
        <p:txBody>
          <a:bodyPr>
            <a:noAutofit/>
          </a:bodyPr>
          <a:lstStyle/>
          <a:p>
            <a:pPr lvl="1" algn="ctr"/>
            <a:r>
              <a:rPr lang="es-ES" sz="3600" b="1" dirty="0">
                <a:solidFill>
                  <a:srgbClr val="B80E0F"/>
                </a:solidFill>
              </a:rPr>
              <a:t>Diagrama de clases</a:t>
            </a:r>
            <a:r>
              <a:rPr lang="es-CO" sz="3600" b="1" dirty="0">
                <a:solidFill>
                  <a:srgbClr val="B80E0F"/>
                </a:solidFill>
              </a:rPr>
              <a:t> </a:t>
            </a:r>
            <a:r>
              <a:rPr lang="es-ES" sz="3600" b="1" dirty="0">
                <a:solidFill>
                  <a:srgbClr val="B80E0F"/>
                </a:solidFill>
              </a:rPr>
              <a:t>Audit </a:t>
            </a:r>
            <a:r>
              <a:rPr lang="es-ES" sz="3600" b="1" dirty="0" err="1">
                <a:solidFill>
                  <a:srgbClr val="B80E0F"/>
                </a:solidFill>
              </a:rPr>
              <a:t>Service</a:t>
            </a:r>
            <a:endParaRPr lang="es-CO" sz="3600" dirty="0">
              <a:solidFill>
                <a:srgbClr val="B80E0F"/>
              </a:solidFill>
            </a:endParaRPr>
          </a:p>
        </p:txBody>
      </p:sp>
      <p:pic>
        <p:nvPicPr>
          <p:cNvPr id="5" name="image2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11435" y="1464404"/>
            <a:ext cx="8969129" cy="502847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376241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344857"/>
            <a:ext cx="10396882" cy="1151965"/>
          </a:xfrm>
        </p:spPr>
        <p:txBody>
          <a:bodyPr>
            <a:noAutofit/>
          </a:bodyPr>
          <a:lstStyle/>
          <a:p>
            <a:pPr algn="ctr"/>
            <a:r>
              <a:rPr lang="es-ES" sz="4400" dirty="0"/>
              <a:t>Diagrama de clases </a:t>
            </a:r>
            <a:r>
              <a:rPr lang="es-ES" sz="4400" dirty="0" err="1"/>
              <a:t>Account</a:t>
            </a:r>
            <a:r>
              <a:rPr lang="es-ES" sz="4400" dirty="0"/>
              <a:t> </a:t>
            </a:r>
            <a:r>
              <a:rPr lang="es-ES" sz="4400" dirty="0" err="1"/>
              <a:t>Service</a:t>
            </a:r>
            <a:endParaRPr lang="es-CO" sz="4400" dirty="0"/>
          </a:p>
        </p:txBody>
      </p:sp>
      <p:pic>
        <p:nvPicPr>
          <p:cNvPr id="4" name="image9.png"/>
          <p:cNvPicPr/>
          <p:nvPr/>
        </p:nvPicPr>
        <p:blipFill>
          <a:blip r:embed="rId2"/>
          <a:srcRect b="16816"/>
          <a:stretch>
            <a:fillRect/>
          </a:stretch>
        </p:blipFill>
        <p:spPr>
          <a:xfrm>
            <a:off x="991986" y="1496822"/>
            <a:ext cx="10208028" cy="489091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320980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325" y="2766218"/>
            <a:ext cx="438786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Diagrama de </a:t>
            </a:r>
            <a:br>
              <a:rPr lang="es-ES" dirty="0"/>
            </a:br>
            <a:r>
              <a:rPr lang="es-ES" dirty="0"/>
              <a:t>clases </a:t>
            </a:r>
            <a:r>
              <a:rPr lang="es-ES" dirty="0" err="1"/>
              <a:t>Tutoring</a:t>
            </a:r>
            <a:r>
              <a:rPr lang="es-ES" dirty="0"/>
              <a:t> </a:t>
            </a:r>
            <a:br>
              <a:rPr lang="es-ES" dirty="0"/>
            </a:br>
            <a:r>
              <a:rPr lang="es-ES" dirty="0" err="1"/>
              <a:t>Service</a:t>
            </a:r>
            <a:endParaRPr lang="es-CO" dirty="0"/>
          </a:p>
        </p:txBody>
      </p:sp>
      <p:pic>
        <p:nvPicPr>
          <p:cNvPr id="4" name="image17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199017" y="196370"/>
            <a:ext cx="6479760" cy="629586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976596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4083" y="169585"/>
            <a:ext cx="11083833" cy="1151965"/>
          </a:xfrm>
        </p:spPr>
        <p:txBody>
          <a:bodyPr>
            <a:noAutofit/>
          </a:bodyPr>
          <a:lstStyle/>
          <a:p>
            <a:pPr algn="ctr"/>
            <a:r>
              <a:rPr lang="es-ES" sz="4400" dirty="0"/>
              <a:t>Diagrama de clases </a:t>
            </a:r>
            <a:r>
              <a:rPr lang="es-ES" sz="4400" dirty="0" err="1"/>
              <a:t>Notification</a:t>
            </a:r>
            <a:r>
              <a:rPr lang="es-ES" sz="4400" dirty="0"/>
              <a:t> </a:t>
            </a:r>
            <a:r>
              <a:rPr lang="es-ES" sz="4400" dirty="0" err="1"/>
              <a:t>service</a:t>
            </a:r>
            <a:endParaRPr lang="es-CO" sz="4400" dirty="0"/>
          </a:p>
        </p:txBody>
      </p:sp>
      <p:pic>
        <p:nvPicPr>
          <p:cNvPr id="4" name="image8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52165" y="1155110"/>
            <a:ext cx="10287667" cy="536325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90331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2732" y="146185"/>
            <a:ext cx="10529552" cy="909884"/>
          </a:xfrm>
        </p:spPr>
        <p:txBody>
          <a:bodyPr>
            <a:normAutofit/>
          </a:bodyPr>
          <a:lstStyle/>
          <a:p>
            <a:pPr algn="ctr"/>
            <a:r>
              <a:rPr lang="es-ES" sz="5400" b="1" dirty="0"/>
              <a:t>Diagrama de componentes</a:t>
            </a:r>
            <a:endParaRPr lang="es-CO" sz="5400" b="1" dirty="0"/>
          </a:p>
        </p:txBody>
      </p:sp>
      <p:pic>
        <p:nvPicPr>
          <p:cNvPr id="4" name="image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336618" y="1155699"/>
            <a:ext cx="5415731" cy="552843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750032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9229"/>
            <a:ext cx="10396882" cy="1151965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000" b="1" dirty="0"/>
              <a:t>Modelo lógico de la base de datos </a:t>
            </a:r>
            <a:r>
              <a:rPr lang="es-ES" sz="4000" b="1" dirty="0" err="1"/>
              <a:t>Audit</a:t>
            </a:r>
            <a:r>
              <a:rPr lang="es-ES" sz="4000" b="1" dirty="0"/>
              <a:t> </a:t>
            </a:r>
            <a:r>
              <a:rPr lang="es-ES" sz="4000" b="1" dirty="0" err="1"/>
              <a:t>Service</a:t>
            </a:r>
            <a:endParaRPr lang="es-CO" sz="4000" b="1" dirty="0"/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17378" y="1621113"/>
            <a:ext cx="9533725" cy="487765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05174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7559" y="151674"/>
            <a:ext cx="10396882" cy="1151965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 </a:t>
            </a:r>
            <a:r>
              <a:rPr lang="es-ES" sz="3600" b="1" dirty="0"/>
              <a:t>Modelo lógico de la base de datos </a:t>
            </a:r>
            <a:r>
              <a:rPr lang="es-ES" sz="3600" b="1" dirty="0" err="1"/>
              <a:t>Account</a:t>
            </a:r>
            <a:r>
              <a:rPr lang="es-ES" sz="3600" b="1" dirty="0"/>
              <a:t> </a:t>
            </a:r>
            <a:r>
              <a:rPr lang="es-ES" sz="3600" b="1" dirty="0" err="1"/>
              <a:t>Service</a:t>
            </a:r>
            <a:endParaRPr lang="es-CO" sz="3600" b="1" dirty="0"/>
          </a:p>
        </p:txBody>
      </p:sp>
      <p:pic>
        <p:nvPicPr>
          <p:cNvPr id="4" name="image10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25867" y="1303639"/>
            <a:ext cx="9340265" cy="509716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15425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7559" y="261257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/>
              <a:t>Modelo lógico de la base de datos </a:t>
            </a:r>
            <a:r>
              <a:rPr lang="es-ES" sz="3200" b="1" dirty="0" err="1"/>
              <a:t>Tutoring</a:t>
            </a:r>
            <a:r>
              <a:rPr lang="es-ES" sz="3200" b="1" dirty="0"/>
              <a:t> </a:t>
            </a:r>
            <a:r>
              <a:rPr lang="es-ES" sz="3200" b="1" dirty="0" err="1"/>
              <a:t>Service</a:t>
            </a:r>
            <a:endParaRPr lang="es-CO" sz="3200" b="1" dirty="0"/>
          </a:p>
        </p:txBody>
      </p:sp>
      <p:pic>
        <p:nvPicPr>
          <p:cNvPr id="4" name="image13.jpg"/>
          <p:cNvPicPr/>
          <p:nvPr/>
        </p:nvPicPr>
        <p:blipFill rotWithShape="1">
          <a:blip r:embed="rId2"/>
          <a:srcRect b="14556"/>
          <a:stretch/>
        </p:blipFill>
        <p:spPr>
          <a:xfrm>
            <a:off x="897559" y="1227182"/>
            <a:ext cx="10396882" cy="510830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21554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9317" y="537315"/>
            <a:ext cx="9973366" cy="1151965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000" dirty="0"/>
              <a:t>Modelo lógico de la base de datos Chat </a:t>
            </a:r>
            <a:r>
              <a:rPr lang="es-ES" sz="4000" dirty="0" err="1"/>
              <a:t>service</a:t>
            </a:r>
            <a:endParaRPr lang="es-CO" sz="4000" dirty="0"/>
          </a:p>
        </p:txBody>
      </p:sp>
      <p:pic>
        <p:nvPicPr>
          <p:cNvPr id="4" name="image1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19587" y="1689280"/>
            <a:ext cx="10063096" cy="437188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19930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96695" y="556268"/>
            <a:ext cx="7198610" cy="1249252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600" b="1" dirty="0"/>
              <a:t>Portal Educativo para el Programa de Ingeniería de Sistemas.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014870"/>
            <a:ext cx="4865914" cy="32196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cap="none" dirty="0">
                <a:latin typeface="Calibri" panose="020F0502020204030204" pitchFamily="34" charset="0"/>
                <a:cs typeface="Calibri" panose="020F0502020204030204" pitchFamily="34" charset="0"/>
              </a:rPr>
              <a:t>Este proyecto consiste en desarrollar un portal en línea donde el usuario pueda resolver todo tipo de dudas en relación a diferentes temas del programa de ing. De sistemas, con el fin de crear una comunidad de aprendizaje conformada por tutores, estudiantes y docentes con el objetivo de aprender y compartir conocimientos.</a:t>
            </a:r>
            <a:endParaRPr lang="es-CO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A774D0C-F4E3-4457-A640-E08C12816C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667" y="5759901"/>
            <a:ext cx="428970" cy="53592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DC69CFB-6C11-4FF1-AF0C-1F7427005C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759901"/>
            <a:ext cx="1505504" cy="42017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9D6C752-1C96-44AC-BE3F-D85E300C91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902" y="180552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86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7559" y="202475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s-ES" sz="2800" dirty="0"/>
              <a:t>Modelo lógico de la base de datos </a:t>
            </a:r>
            <a:r>
              <a:rPr lang="es-ES" sz="2800" dirty="0" err="1"/>
              <a:t>Notification</a:t>
            </a:r>
            <a:r>
              <a:rPr lang="es-ES" sz="2800" dirty="0"/>
              <a:t> </a:t>
            </a:r>
            <a:r>
              <a:rPr lang="es-ES" sz="2800" dirty="0" err="1"/>
              <a:t>service</a:t>
            </a:r>
            <a:endParaRPr lang="es-CO" sz="2800" dirty="0"/>
          </a:p>
        </p:txBody>
      </p:sp>
      <p:pic>
        <p:nvPicPr>
          <p:cNvPr id="4" name="image1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12743" y="1145433"/>
            <a:ext cx="10566514" cy="538599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79461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7558" y="163286"/>
            <a:ext cx="10396882" cy="1151965"/>
          </a:xfrm>
        </p:spPr>
        <p:txBody>
          <a:bodyPr>
            <a:noAutofit/>
          </a:bodyPr>
          <a:lstStyle/>
          <a:p>
            <a:pPr algn="ctr"/>
            <a:r>
              <a:rPr lang="es-ES" sz="4000" dirty="0"/>
              <a:t>Diagrama de despliegue </a:t>
            </a:r>
            <a:r>
              <a:rPr lang="es-ES" sz="4000" dirty="0" err="1"/>
              <a:t>Account</a:t>
            </a:r>
            <a:r>
              <a:rPr lang="es-ES" sz="4000" dirty="0"/>
              <a:t> </a:t>
            </a:r>
            <a:r>
              <a:rPr lang="es-ES" sz="4000" dirty="0" err="1"/>
              <a:t>Service</a:t>
            </a:r>
            <a:endParaRPr lang="es-CO" sz="4000" dirty="0"/>
          </a:p>
        </p:txBody>
      </p:sp>
      <p:pic>
        <p:nvPicPr>
          <p:cNvPr id="4" name="image1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349601" y="1045073"/>
            <a:ext cx="9544822" cy="555167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763610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2090" y="2853017"/>
            <a:ext cx="3507376" cy="1151965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Diagrama de despliegue </a:t>
            </a:r>
            <a:r>
              <a:rPr lang="es-ES" dirty="0" err="1"/>
              <a:t>Tutoring</a:t>
            </a:r>
            <a:r>
              <a:rPr lang="es-ES" dirty="0"/>
              <a:t> </a:t>
            </a:r>
            <a:r>
              <a:rPr lang="es-ES" dirty="0" err="1"/>
              <a:t>Service</a:t>
            </a:r>
            <a:endParaRPr lang="es-CO" dirty="0"/>
          </a:p>
        </p:txBody>
      </p:sp>
      <p:pic>
        <p:nvPicPr>
          <p:cNvPr id="4" name="image6.png"/>
          <p:cNvPicPr/>
          <p:nvPr/>
        </p:nvPicPr>
        <p:blipFill>
          <a:blip r:embed="rId2"/>
          <a:srcRect l="964" t="804" r="827" b="933"/>
          <a:stretch>
            <a:fillRect/>
          </a:stretch>
        </p:blipFill>
        <p:spPr>
          <a:xfrm>
            <a:off x="4950824" y="271814"/>
            <a:ext cx="6254362" cy="578935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197829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14361" y="2697771"/>
            <a:ext cx="3350622" cy="1151965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Diagrama de despliegue Chat </a:t>
            </a:r>
            <a:r>
              <a:rPr lang="es-ES" dirty="0" err="1"/>
              <a:t>service</a:t>
            </a:r>
            <a:r>
              <a:rPr lang="es-ES" dirty="0"/>
              <a:t> </a:t>
            </a:r>
            <a:endParaRPr lang="es-CO" dirty="0"/>
          </a:p>
        </p:txBody>
      </p:sp>
      <p:pic>
        <p:nvPicPr>
          <p:cNvPr id="4" name="image18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27017" y="264273"/>
            <a:ext cx="6989233" cy="622796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45144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8730" y="374182"/>
            <a:ext cx="10396882" cy="1151965"/>
          </a:xfrm>
        </p:spPr>
        <p:txBody>
          <a:bodyPr>
            <a:noAutofit/>
          </a:bodyPr>
          <a:lstStyle/>
          <a:p>
            <a:pPr algn="ctr"/>
            <a:r>
              <a:rPr lang="es-ES" sz="4000" dirty="0"/>
              <a:t>Diagrama de despliegue </a:t>
            </a:r>
            <a:r>
              <a:rPr lang="es-ES" sz="4000" dirty="0" err="1"/>
              <a:t>Reports</a:t>
            </a:r>
            <a:r>
              <a:rPr lang="es-ES" sz="4000" dirty="0"/>
              <a:t> </a:t>
            </a:r>
            <a:r>
              <a:rPr lang="es-ES" sz="4000" dirty="0" err="1"/>
              <a:t>Service</a:t>
            </a:r>
            <a:endParaRPr lang="es-CO" sz="4000" dirty="0"/>
          </a:p>
        </p:txBody>
      </p:sp>
      <p:pic>
        <p:nvPicPr>
          <p:cNvPr id="5" name="image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97433" y="1526147"/>
            <a:ext cx="9997133" cy="462028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72780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7559" y="0"/>
            <a:ext cx="10396882" cy="1151965"/>
          </a:xfrm>
        </p:spPr>
        <p:txBody>
          <a:bodyPr>
            <a:noAutofit/>
          </a:bodyPr>
          <a:lstStyle/>
          <a:p>
            <a:pPr algn="ctr"/>
            <a:r>
              <a:rPr lang="es-ES" sz="3600" dirty="0"/>
              <a:t>Diagrama de despliegue </a:t>
            </a:r>
            <a:r>
              <a:rPr lang="es-ES" sz="3600" dirty="0" err="1"/>
              <a:t>Notification</a:t>
            </a:r>
            <a:r>
              <a:rPr lang="es-ES" sz="3600" dirty="0"/>
              <a:t> </a:t>
            </a:r>
            <a:r>
              <a:rPr lang="es-ES" sz="3600" dirty="0" err="1"/>
              <a:t>service</a:t>
            </a:r>
            <a:endParaRPr lang="es-CO" sz="3600" dirty="0"/>
          </a:p>
        </p:txBody>
      </p:sp>
      <p:pic>
        <p:nvPicPr>
          <p:cNvPr id="4" name="image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315141" y="996164"/>
            <a:ext cx="9487843" cy="532666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83313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54F56-8080-4A4B-AC7D-77FFF60B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0412" y="1404258"/>
            <a:ext cx="8462754" cy="1151965"/>
          </a:xfrm>
        </p:spPr>
        <p:txBody>
          <a:bodyPr>
            <a:normAutofit fontScale="90000"/>
          </a:bodyPr>
          <a:lstStyle/>
          <a:p>
            <a:pPr algn="ctr"/>
            <a:r>
              <a:rPr lang="es-419" sz="8000" b="1" dirty="0"/>
              <a:t>MUCHAS GRACIAS…</a:t>
            </a:r>
            <a:endParaRPr lang="es-CO" sz="80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2BBDE33-F6DD-41B2-B81F-F60C0753D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48" y="3866799"/>
            <a:ext cx="7095763" cy="198038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3F3B772-EEF9-4F52-9FCF-F5CCEC8DDF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367" y="3429000"/>
            <a:ext cx="2286005" cy="285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1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010552" cy="1153633"/>
          </a:xfrm>
        </p:spPr>
        <p:txBody>
          <a:bodyPr/>
          <a:lstStyle/>
          <a:p>
            <a:pPr algn="ctr"/>
            <a:r>
              <a:rPr lang="es-ES" b="1" dirty="0"/>
              <a:t>Problema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31403" y="2115530"/>
            <a:ext cx="5927042" cy="405667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cap="none" dirty="0"/>
              <a:t>Actualmente en el programa de ing. De sistemas no se cuenta con un espacio en el que los usuarios puedan tener acceso a recursos educativos que le permitan fortalecer su autoaprendizaje, es por esto que el desarrollo de un portal educativo ofrecerá una comunidad donde sus usuarios puedan aprender y compartir conocimientos. </a:t>
            </a:r>
            <a:endParaRPr lang="es-CO" sz="2400" cap="none" dirty="0"/>
          </a:p>
          <a:p>
            <a:pPr algn="just"/>
            <a:endParaRPr lang="es-CO" sz="2400" cap="non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5FC2A30-4727-4E59-901D-9B0BFB609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366" y="1553701"/>
            <a:ext cx="3377778" cy="4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2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0377" y="705394"/>
            <a:ext cx="10665822" cy="57999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4400" b="1" dirty="0">
                <a:solidFill>
                  <a:srgbClr val="B80E0F"/>
                </a:solidFill>
              </a:rPr>
              <a:t>Objetivo General</a:t>
            </a:r>
            <a:endParaRPr lang="es-ES" sz="1600" cap="none" dirty="0">
              <a:solidFill>
                <a:srgbClr val="B80E0F"/>
              </a:solidFill>
            </a:endParaRPr>
          </a:p>
          <a:p>
            <a:pPr marL="0" indent="0" algn="just">
              <a:buNone/>
            </a:pPr>
            <a:r>
              <a:rPr lang="es-ES" cap="none" dirty="0"/>
              <a:t>Desarrollar un portal educativo que brinde acceso a contenidos de calidad para enriquecer los conocimientos de los usuarios.</a:t>
            </a:r>
          </a:p>
          <a:p>
            <a:pPr marL="0" indent="0" algn="just">
              <a:buNone/>
            </a:pPr>
            <a:r>
              <a:rPr lang="es-ES" sz="4400" b="1" dirty="0">
                <a:solidFill>
                  <a:srgbClr val="B80E0F"/>
                </a:solidFill>
              </a:rPr>
              <a:t>Objetivos Específicos</a:t>
            </a:r>
            <a:endParaRPr lang="es-ES" sz="1600" cap="none" dirty="0">
              <a:solidFill>
                <a:srgbClr val="B80E0F"/>
              </a:solidFill>
            </a:endParaRPr>
          </a:p>
          <a:p>
            <a:pPr lvl="0" algn="just"/>
            <a:r>
              <a:rPr lang="es-ES" cap="none" dirty="0"/>
              <a:t>Facilitar el acceso a los usuarios de los contenidos teóricos y prácticos en cualquier momento del día.</a:t>
            </a:r>
            <a:endParaRPr lang="es-CO" cap="none" dirty="0"/>
          </a:p>
          <a:p>
            <a:pPr lvl="0" algn="just"/>
            <a:r>
              <a:rPr lang="es-ES" cap="none" dirty="0"/>
              <a:t>Promover el intercambio de información, así como el debate y la comunicación entre los usuarios.</a:t>
            </a:r>
            <a:endParaRPr lang="es-CO" cap="none" dirty="0"/>
          </a:p>
          <a:p>
            <a:pPr lvl="0" algn="just"/>
            <a:r>
              <a:rPr lang="es-ES" cap="none" dirty="0"/>
              <a:t>Dinamizar la enseñanza de los contenidos permitiendo compartir numerosos recursos, con los que el usuario podrá construir su conocimiento con información de calidad.</a:t>
            </a:r>
            <a:endParaRPr lang="es-CO" cap="none" dirty="0"/>
          </a:p>
          <a:p>
            <a:pPr lvl="0" algn="just"/>
            <a:r>
              <a:rPr lang="es-ES" cap="none" dirty="0"/>
              <a:t>Fortalecer el aprendizaje autónomo para que el estudiante no se limite sólo al conocimiento adquirido en clase.</a:t>
            </a:r>
            <a:endParaRPr lang="es-CO" cap="none" dirty="0"/>
          </a:p>
          <a:p>
            <a:pPr marL="0" indent="0" algn="just">
              <a:buNone/>
            </a:pPr>
            <a:endParaRPr lang="es-CO" cap="none" dirty="0"/>
          </a:p>
          <a:p>
            <a:pPr algn="just"/>
            <a:endParaRPr lang="es-CO" cap="none" dirty="0"/>
          </a:p>
        </p:txBody>
      </p:sp>
    </p:spTree>
    <p:extLst>
      <p:ext uri="{BB962C8B-B14F-4D97-AF65-F5344CB8AC3E}">
        <p14:creationId xmlns:p14="http://schemas.microsoft.com/office/powerpoint/2010/main" val="98335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738052"/>
            <a:ext cx="5410200" cy="538189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kumimoji="0" lang="es-ES" sz="6000" b="1" i="0" u="none" strike="noStrike" kern="1200" cap="all" spc="0" normalizeH="0" baseline="0" noProof="0" dirty="0">
                <a:ln>
                  <a:noFill/>
                </a:ln>
                <a:solidFill>
                  <a:srgbClr val="B80E0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Alcance</a:t>
            </a:r>
            <a:endParaRPr lang="es-ES" sz="2800" cap="none" dirty="0"/>
          </a:p>
          <a:p>
            <a:pPr marL="0" indent="0" algn="just">
              <a:buNone/>
            </a:pPr>
            <a:r>
              <a:rPr lang="es-ES" sz="2800" cap="none" dirty="0"/>
              <a:t>Para el alcance del desarrollo del proyecto se llevó a cabo varios módulos con relación a la gestión del conocimiento del portal educativo, gestión de los usuarios, gestión de las publicaciones, y un sistema básico de tutoría con su respectiva calificación.</a:t>
            </a:r>
            <a:endParaRPr lang="es-CO" sz="2800" cap="none" dirty="0"/>
          </a:p>
          <a:p>
            <a:pPr marL="0" indent="0" algn="just">
              <a:buNone/>
            </a:pPr>
            <a:endParaRPr lang="es-CO" sz="2800" cap="non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A5E9481-1212-4445-857B-4359843AC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8640"/>
            <a:ext cx="5760719" cy="576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48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1927" y="692330"/>
            <a:ext cx="6133010" cy="5460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s-ES" sz="4900" b="1" i="0" u="none" strike="noStrike" kern="1200" cap="all" spc="0" normalizeH="0" baseline="0" noProof="0" dirty="0">
                <a:ln>
                  <a:noFill/>
                </a:ln>
                <a:solidFill>
                  <a:srgbClr val="B80E0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Metodología del Proyecto</a:t>
            </a:r>
            <a:endParaRPr lang="es-ES" dirty="0"/>
          </a:p>
          <a:p>
            <a:pPr marL="0" indent="0" algn="just">
              <a:buNone/>
            </a:pPr>
            <a:r>
              <a:rPr lang="es-ES" sz="2800" cap="none" dirty="0"/>
              <a:t>Para el desarrollo del proyecto portal educativo para el programa de ingeniería de sistemas se decidió implementar la metodología </a:t>
            </a:r>
            <a:r>
              <a:rPr lang="es-ES" sz="2800" cap="none" dirty="0" err="1"/>
              <a:t>kanban</a:t>
            </a:r>
            <a:r>
              <a:rPr lang="es-ES" sz="2800" cap="none" dirty="0"/>
              <a:t> ya que nos permite gestionar la realización de las tareas hasta su finalización y de esta manera disminuir el tiempo de entrega.</a:t>
            </a:r>
            <a:endParaRPr lang="es-CO" sz="2800" cap="none" dirty="0"/>
          </a:p>
        </p:txBody>
      </p:sp>
      <p:pic>
        <p:nvPicPr>
          <p:cNvPr id="1026" name="Picture 2" descr="1 Metodología Kanban. | Download Scientific Diagram">
            <a:extLst>
              <a:ext uri="{FF2B5EF4-FFF2-40B4-BE49-F238E27FC236}">
                <a16:creationId xmlns:a16="http://schemas.microsoft.com/office/drawing/2014/main" id="{AB964912-42EC-4CCB-B94D-FA1572933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167" y="1511482"/>
            <a:ext cx="43719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141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7559" y="398418"/>
            <a:ext cx="10396882" cy="1151965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/>
              <a:t>Actores del Sistema</a:t>
            </a:r>
            <a:br>
              <a:rPr lang="es-CO" b="1" dirty="0"/>
            </a:b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577" y="1224779"/>
            <a:ext cx="8454846" cy="524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26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0182" y="3069137"/>
            <a:ext cx="440927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/>
              <a:t>Diagrama de Caso de Uso General</a:t>
            </a:r>
            <a:br>
              <a:rPr lang="es-CO" b="1" dirty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37174" y="6428273"/>
            <a:ext cx="4931535" cy="4072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600" dirty="0"/>
              <a:t> Diagrama de caso de uso del portal educativo</a:t>
            </a:r>
            <a:endParaRPr lang="es-CO" sz="1600" dirty="0"/>
          </a:p>
          <a:p>
            <a:endParaRPr lang="es-CO" sz="1600" dirty="0"/>
          </a:p>
        </p:txBody>
      </p:sp>
      <p:pic>
        <p:nvPicPr>
          <p:cNvPr id="5" name="image16.png"/>
          <p:cNvPicPr/>
          <p:nvPr/>
        </p:nvPicPr>
        <p:blipFill>
          <a:blip r:embed="rId2"/>
          <a:srcRect l="20929" r="3226" b="2675"/>
          <a:stretch>
            <a:fillRect/>
          </a:stretch>
        </p:blipFill>
        <p:spPr>
          <a:xfrm>
            <a:off x="5965061" y="226113"/>
            <a:ext cx="5475763" cy="599854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37353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9317" y="1116874"/>
            <a:ext cx="6663083" cy="1151965"/>
          </a:xfrm>
        </p:spPr>
        <p:txBody>
          <a:bodyPr>
            <a:noAutofit/>
          </a:bodyPr>
          <a:lstStyle/>
          <a:p>
            <a:r>
              <a:rPr lang="es-ES" sz="4000" b="1" dirty="0"/>
              <a:t>Arquitectura del sistema</a:t>
            </a:r>
            <a:br>
              <a:rPr lang="es-CO" sz="4000" b="1" dirty="0"/>
            </a:br>
            <a:endParaRPr lang="es-CO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9317" y="1371065"/>
            <a:ext cx="6832900" cy="46639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3200" cap="none" dirty="0"/>
              <a:t>El desarrollo del software portal educativo para el programa de ingeniería de sistemas utiliza una arquitectura basada en microservicios. Estos microservicios surgieron con base en las historias de usuario.</a:t>
            </a:r>
            <a:endParaRPr lang="es-CO" sz="3200" cap="non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7D467E-8FDE-4D02-87D4-35A502358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53" y="121140"/>
            <a:ext cx="9552576" cy="673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15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494</Words>
  <Application>Microsoft Office PowerPoint</Application>
  <PresentationFormat>Panorámica</PresentationFormat>
  <Paragraphs>39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Evento principal</vt:lpstr>
      <vt:lpstr>PORTAL EDUCATIVO PARA EL PROGRAMA DE INGENIERÍA DE SISTEMAS  materia: arquitectura de software</vt:lpstr>
      <vt:lpstr>Portal Educativo para el Programa de Ingeniería de Sistemas.</vt:lpstr>
      <vt:lpstr>Problema</vt:lpstr>
      <vt:lpstr>Presentación de PowerPoint</vt:lpstr>
      <vt:lpstr>Presentación de PowerPoint</vt:lpstr>
      <vt:lpstr>Presentación de PowerPoint</vt:lpstr>
      <vt:lpstr>Actores del Sistema </vt:lpstr>
      <vt:lpstr>Diagrama de Caso de Uso General </vt:lpstr>
      <vt:lpstr>Arquitectura del sistema </vt:lpstr>
      <vt:lpstr>Microservicios</vt:lpstr>
      <vt:lpstr>Diagrama de clases Audit Service</vt:lpstr>
      <vt:lpstr>Diagrama de clases Account Service</vt:lpstr>
      <vt:lpstr>Diagrama de  clases Tutoring  Service</vt:lpstr>
      <vt:lpstr>Diagrama de clases Notification service</vt:lpstr>
      <vt:lpstr>Diagrama de componentes</vt:lpstr>
      <vt:lpstr>Modelo lógico de la base de datos Audit Service</vt:lpstr>
      <vt:lpstr> Modelo lógico de la base de datos Account Service</vt:lpstr>
      <vt:lpstr>Modelo lógico de la base de datos Tutoring Service</vt:lpstr>
      <vt:lpstr>Modelo lógico de la base de datos Chat service</vt:lpstr>
      <vt:lpstr>Modelo lógico de la base de datos Notification service</vt:lpstr>
      <vt:lpstr>Diagrama de despliegue Account Service</vt:lpstr>
      <vt:lpstr>Diagrama de despliegue Tutoring Service</vt:lpstr>
      <vt:lpstr>Diagrama de despliegue Chat service </vt:lpstr>
      <vt:lpstr>Diagrama de despliegue Reports Service</vt:lpstr>
      <vt:lpstr>Diagrama de despliegue Notification service</vt:lpstr>
      <vt:lpstr>MUCHAS GRACIAS…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PORTAL EDUCATIVO PARA EL PROGRAMA DE INGENIERÍA DE SISTEMAS</dc:title>
  <dc:creator>RICARDO</dc:creator>
  <cp:lastModifiedBy>brayan stiven caicedo florez</cp:lastModifiedBy>
  <cp:revision>12</cp:revision>
  <dcterms:created xsi:type="dcterms:W3CDTF">2021-12-22T02:21:00Z</dcterms:created>
  <dcterms:modified xsi:type="dcterms:W3CDTF">2021-12-22T12:12:46Z</dcterms:modified>
</cp:coreProperties>
</file>