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9" r:id="rId39"/>
    <p:sldId id="290" r:id="rId40"/>
    <p:sldId id="287" r:id="rId41"/>
    <p:sldId id="286" r:id="rId42"/>
    <p:sldId id="288" r:id="rId43"/>
    <p:sldId id="291" r:id="rId44"/>
  </p:sldIdLst>
  <p:sldSz cx="12192000" cy="685800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BDE4A-7D28-17E5-9E84-2757C1CD5D3E}" v="1" dt="2019-02-28T19:04:37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50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3" Type="http://schemas.openxmlformats.org/officeDocument/2006/relationships/customXml" Target="../customXml/item4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CDC28B08-4846-4E13-BFCD-E95A65452CB6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pic>
        <p:nvPicPr>
          <p:cNvPr id="5" name="endava-new-logo.png"/>
          <p:cNvPicPr/>
          <p:nvPr/>
        </p:nvPicPr>
        <p:blipFill>
          <a:blip r:embed="rId14"/>
          <a:stretch/>
        </p:blipFill>
        <p:spPr>
          <a:xfrm>
            <a:off x="785520" y="1190160"/>
            <a:ext cx="2440080" cy="8056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338080" y="266544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9C745B-5C98-405F-925D-487538C71C0D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98360" y="6478560"/>
            <a:ext cx="4377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55D6725C-0B74-40B2-8762-B0FB0975B5C6}" type="slidenum">
              <a:rPr lang="en-US" sz="1200" b="0" strike="noStrike" spc="-1">
                <a:solidFill>
                  <a:srgbClr val="000000"/>
                </a:solidFill>
                <a:latin typeface="Arial Narrow Bold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w="3240" cap="rnd">
            <a:solidFill>
              <a:srgbClr val="A6AAA9"/>
            </a:solidFill>
            <a:custDash>
              <a:ds d="1100000" sp="27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11058480" y="6445440"/>
            <a:ext cx="812160" cy="267480"/>
          </a:xfrm>
          <a:prstGeom prst="rect">
            <a:avLst/>
          </a:prstGeom>
          <a:ln>
            <a:noFill/>
          </a:ln>
        </p:spPr>
      </p:pic>
      <p:sp>
        <p:nvSpPr>
          <p:cNvPr id="44" name="Line 4"/>
          <p:cNvSpPr/>
          <p:nvPr/>
        </p:nvSpPr>
        <p:spPr>
          <a:xfrm flipH="1">
            <a:off x="806760" y="1708920"/>
            <a:ext cx="10546920" cy="1728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35866EFE-55EB-4006-B37B-D9B4B3922531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98360" y="6478560"/>
            <a:ext cx="4377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736155B-9FA7-4318-9FA2-4ADF43CD3005}" type="slidenum">
              <a:rPr lang="en-US" sz="1200" b="0" strike="noStrike" spc="-1">
                <a:solidFill>
                  <a:srgbClr val="000000"/>
                </a:solidFill>
                <a:latin typeface="Arial Narrow Bold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5" name="Line 3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w="3240" cap="rnd">
            <a:solidFill>
              <a:srgbClr val="A6AAA9"/>
            </a:solidFill>
            <a:custDash>
              <a:ds d="1100000" sp="27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Picture 24"/>
          <p:cNvPicPr/>
          <p:nvPr/>
        </p:nvPicPr>
        <p:blipFill>
          <a:blip r:embed="rId14"/>
          <a:stretch/>
        </p:blipFill>
        <p:spPr>
          <a:xfrm>
            <a:off x="11058480" y="6445440"/>
            <a:ext cx="812160" cy="267480"/>
          </a:xfrm>
          <a:prstGeom prst="rect">
            <a:avLst/>
          </a:prstGeom>
          <a:ln>
            <a:noFill/>
          </a:ln>
        </p:spPr>
      </p:pic>
      <p:sp>
        <p:nvSpPr>
          <p:cNvPr id="87" name="Line 4"/>
          <p:cNvSpPr/>
          <p:nvPr/>
        </p:nvSpPr>
        <p:spPr>
          <a:xfrm flipH="1">
            <a:off x="806760" y="1290240"/>
            <a:ext cx="10546920" cy="1728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83E827C-7A68-4061-B81C-6B7B8451F0E0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455FBCB-F756-457A-A21F-EE33F6243C0F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 flipH="1">
            <a:off x="806760" y="1290240"/>
            <a:ext cx="10546920" cy="1728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198360" y="6478560"/>
            <a:ext cx="4377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BB8B393-7600-4E9C-93F2-6F217DA562CF}" type="slidenum">
              <a:rPr lang="en-US" sz="1200" b="0" strike="noStrike" spc="-1">
                <a:solidFill>
                  <a:srgbClr val="000000"/>
                </a:solidFill>
                <a:latin typeface="Arial Narrow Bold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w="3240" cap="rnd">
            <a:solidFill>
              <a:srgbClr val="A6AAA9"/>
            </a:solidFill>
            <a:custDash>
              <a:ds d="1100000" sp="27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16"/>
          <p:cNvPicPr/>
          <p:nvPr/>
        </p:nvPicPr>
        <p:blipFill>
          <a:blip r:embed="rId14"/>
          <a:stretch/>
        </p:blipFill>
        <p:spPr>
          <a:xfrm>
            <a:off x="11058480" y="6445440"/>
            <a:ext cx="812160" cy="267480"/>
          </a:xfrm>
          <a:prstGeom prst="rect">
            <a:avLst/>
          </a:prstGeom>
          <a:ln>
            <a:noFill/>
          </a:ln>
        </p:spPr>
      </p:pic>
      <p:sp>
        <p:nvSpPr>
          <p:cNvPr id="13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98360" y="6478560"/>
            <a:ext cx="4377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5B823DA6-9270-4C08-AB02-06227876F69C}" type="slidenum">
              <a:rPr lang="en-US" sz="1200" b="0" strike="noStrike" spc="-1">
                <a:solidFill>
                  <a:srgbClr val="000000"/>
                </a:solidFill>
                <a:latin typeface="Arial Narrow Bold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1" name="Line 2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w="3240" cap="rnd">
            <a:solidFill>
              <a:srgbClr val="A6AAA9"/>
            </a:solidFill>
            <a:custDash>
              <a:ds d="1100000" sp="27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24"/>
          <p:cNvPicPr/>
          <p:nvPr/>
        </p:nvPicPr>
        <p:blipFill>
          <a:blip r:embed="rId14"/>
          <a:stretch/>
        </p:blipFill>
        <p:spPr>
          <a:xfrm>
            <a:off x="11058480" y="6445440"/>
            <a:ext cx="812160" cy="267480"/>
          </a:xfrm>
          <a:prstGeom prst="rect">
            <a:avLst/>
          </a:prstGeom>
          <a:ln>
            <a:noFill/>
          </a:ln>
        </p:spPr>
      </p:pic>
      <p:sp>
        <p:nvSpPr>
          <p:cNvPr id="173" name="Line 3"/>
          <p:cNvSpPr/>
          <p:nvPr/>
        </p:nvSpPr>
        <p:spPr>
          <a:xfrm flipH="1">
            <a:off x="806760" y="1290240"/>
            <a:ext cx="10546920" cy="1728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3B8F81AD-D9C0-4DAF-B920-35BFAD09AD9C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A6F7FE85-14E5-4A29-A228-37191FBDD68B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98360" y="6478560"/>
            <a:ext cx="4377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8303959-EAC8-48CA-AF4A-24FFC993D5E2}" type="slidenum">
              <a:rPr lang="en-US" sz="1200" b="0" strike="noStrike" spc="-1">
                <a:solidFill>
                  <a:srgbClr val="000000"/>
                </a:solidFill>
                <a:latin typeface="Arial Narrow Bold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5" name="Line 4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w="3240" cap="rnd">
            <a:solidFill>
              <a:srgbClr val="A6AAA9"/>
            </a:solidFill>
            <a:custDash>
              <a:ds d="1100000" sp="27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4"/>
          <p:cNvPicPr/>
          <p:nvPr/>
        </p:nvPicPr>
        <p:blipFill>
          <a:blip r:embed="rId14"/>
          <a:stretch/>
        </p:blipFill>
        <p:spPr>
          <a:xfrm>
            <a:off x="11058480" y="6445440"/>
            <a:ext cx="812160" cy="267480"/>
          </a:xfrm>
          <a:prstGeom prst="rect">
            <a:avLst/>
          </a:prstGeom>
          <a:ln>
            <a:noFill/>
          </a:ln>
        </p:spPr>
      </p:pic>
      <p:sp>
        <p:nvSpPr>
          <p:cNvPr id="217" name="Line 5"/>
          <p:cNvSpPr/>
          <p:nvPr/>
        </p:nvSpPr>
        <p:spPr>
          <a:xfrm flipH="1">
            <a:off x="806760" y="1290240"/>
            <a:ext cx="10546920" cy="1728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1A1D3BB-0188-4918-BCCC-833862E9003D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876640" y="327528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E3A0C4D-4343-4BB5-AE41-3AEDAB8D255A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98360" y="6478560"/>
            <a:ext cx="437760" cy="1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19B5D5A-64F2-4735-B913-6BC0E341F5A9}" type="slidenum">
              <a:rPr lang="en-US" sz="1200" b="0" strike="noStrike" spc="-1">
                <a:solidFill>
                  <a:srgbClr val="000000"/>
                </a:solidFill>
                <a:latin typeface="Arial Narrow Bold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Line 4"/>
          <p:cNvSpPr/>
          <p:nvPr/>
        </p:nvSpPr>
        <p:spPr>
          <a:xfrm>
            <a:off x="334080" y="6274440"/>
            <a:ext cx="11536920" cy="59400"/>
          </a:xfrm>
          <a:prstGeom prst="line">
            <a:avLst/>
          </a:prstGeom>
          <a:ln w="3240" cap="rnd">
            <a:solidFill>
              <a:srgbClr val="A6AAA9"/>
            </a:solidFill>
            <a:custDash>
              <a:ds d="1100000" sp="27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16"/>
          <p:cNvPicPr/>
          <p:nvPr/>
        </p:nvPicPr>
        <p:blipFill>
          <a:blip r:embed="rId14"/>
          <a:stretch/>
        </p:blipFill>
        <p:spPr>
          <a:xfrm>
            <a:off x="11058480" y="6445440"/>
            <a:ext cx="812160" cy="267480"/>
          </a:xfrm>
          <a:prstGeom prst="rect">
            <a:avLst/>
          </a:prstGeom>
          <a:ln>
            <a:noFill/>
          </a:ln>
        </p:spPr>
      </p:pic>
      <p:sp>
        <p:nvSpPr>
          <p:cNvPr id="261" name="Line 5"/>
          <p:cNvSpPr/>
          <p:nvPr/>
        </p:nvSpPr>
        <p:spPr>
          <a:xfrm flipH="1">
            <a:off x="806760" y="1290240"/>
            <a:ext cx="10546920" cy="1728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862160" y="3225240"/>
            <a:ext cx="4377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250167B-EB5D-45AC-9F4F-364AE7525EB4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ruby/" TargetMode="External"/><Relationship Id="rId7" Type="http://schemas.openxmlformats.org/officeDocument/2006/relationships/hyperlink" Target="https://rubygems.org/" TargetMode="External"/><Relationship Id="rId2" Type="http://schemas.openxmlformats.org/officeDocument/2006/relationships/hyperlink" Target="http://Rhttps:/rubyinstaller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bloc.io/ruby-warrior#/" TargetMode="External"/><Relationship Id="rId5" Type="http://schemas.openxmlformats.org/officeDocument/2006/relationships/hyperlink" Target="https://ruby-doc.org/" TargetMode="External"/><Relationship Id="rId4" Type="http://schemas.openxmlformats.org/officeDocument/2006/relationships/hyperlink" Target="https://ruby.github.io/TryRuby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394640" y="3404160"/>
            <a:ext cx="725364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8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Initial training in </a:t>
            </a:r>
            <a:r>
              <a:rPr lang="en-US" sz="4800" b="1" strike="noStrike" cap="all" spc="-1">
                <a:solidFill>
                  <a:srgbClr val="DE411B"/>
                </a:solidFill>
                <a:latin typeface="Arial Narrow"/>
                <a:ea typeface="Arial Narrow"/>
              </a:rPr>
              <a:t>ruby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394640" y="4533840"/>
            <a:ext cx="725364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cap="all" spc="-1">
                <a:solidFill>
                  <a:srgbClr val="000000"/>
                </a:solidFill>
                <a:latin typeface="Arial Narrow Bold"/>
                <a:ea typeface="Arial"/>
              </a:rPr>
              <a:t>rosario, February 2019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41" name="Imagen 340"/>
          <p:cNvPicPr/>
          <p:nvPr/>
        </p:nvPicPr>
        <p:blipFill>
          <a:blip r:embed="rId2"/>
          <a:stretch/>
        </p:blipFill>
        <p:spPr>
          <a:xfrm>
            <a:off x="9052560" y="2468880"/>
            <a:ext cx="1904400" cy="19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More comparisons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1 &lt; 10 #=&gt; true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1 &gt; 10 #=&gt; false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2 &lt;= 2 #=&gt; true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2 &gt;= 2 #=&gt; true</a:t>
            </a: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Logical operators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true &amp;&amp; false #=&gt; false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true || false #=&gt; true</a:t>
            </a: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String interpolation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placeholder = 'use string interpolation'</a:t>
            </a:r>
          </a:p>
          <a:p>
            <a:endParaRPr lang="en-US" sz="2200" b="0" strike="noStrike" spc="-1" dirty="0">
              <a:solidFill>
                <a:schemeClr val="bg1"/>
              </a:solidFill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"I can #{placeholder} when using double quoted strings"</a:t>
            </a: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"I can use string interpolation when using double quoted strings"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2377440" y="1920240"/>
            <a:ext cx="7589520" cy="443700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You can combine strings using `+`, but not with other types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'hello ' + 'world' 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"hello world"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'hello ' + 3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</a:t>
            </a:r>
            <a:r>
              <a:rPr lang="en-US" sz="2200" b="0" strike="noStrike" spc="-1" dirty="0" err="1">
                <a:solidFill>
                  <a:srgbClr val="F79448"/>
                </a:solidFill>
                <a:latin typeface="FreeSans"/>
              </a:rPr>
              <a:t>TypeError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: can't convert </a:t>
            </a:r>
            <a:r>
              <a:rPr lang="en-US" sz="2200" b="0" strike="noStrike" spc="-1" dirty="0" err="1">
                <a:solidFill>
                  <a:srgbClr val="F79448"/>
                </a:solidFill>
                <a:latin typeface="FreeSans"/>
              </a:rPr>
              <a:t>Fixnum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 into String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'hello ' + 3.to_s</a:t>
            </a:r>
            <a:r>
              <a:rPr lang="en-US" sz="2200" b="0" strike="noStrike" spc="-1" dirty="0"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"hello 3"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"hello #{3}"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"hello 3"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...or combine strings and operators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'hello ' * 3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"hello </a:t>
            </a:r>
            <a:r>
              <a:rPr lang="en-US" sz="2200" b="0" strike="noStrike" spc="-1" dirty="0" err="1">
                <a:solidFill>
                  <a:srgbClr val="F79448"/>
                </a:solidFill>
                <a:latin typeface="FreeSans"/>
              </a:rPr>
              <a:t>hello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 </a:t>
            </a:r>
            <a:r>
              <a:rPr lang="en-US" sz="2200" b="0" strike="noStrike" spc="-1" dirty="0" err="1">
                <a:solidFill>
                  <a:srgbClr val="F79448"/>
                </a:solidFill>
                <a:latin typeface="FreeSans"/>
              </a:rPr>
              <a:t>hello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 "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...or append to string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'hello' &lt;&lt; ' world'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"hello world"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You can print to the output with a newline at the end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puts "I'm printing!"</a:t>
            </a: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I'm printing!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nil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...or print to the output without a newline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print "I'm printing!"</a:t>
            </a: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"I'm printing!" =&gt; nil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2377440" y="1920240"/>
            <a:ext cx="7589520" cy="415800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Variables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x = 25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25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x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25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Note that assignment returns the value assigned.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This means you can do multiple assignment.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x = y = 10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10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x</a:t>
            </a:r>
            <a:r>
              <a:rPr lang="en-US" sz="2200" b="0" strike="noStrike" spc="-1" dirty="0"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10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y</a:t>
            </a:r>
            <a:r>
              <a:rPr lang="en-US" sz="2200" b="0" strike="noStrike" spc="-1" dirty="0"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10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Symbols are immutable, reusable constants represented internally by an integer value. They're often used instead of strings to efficiently convey specific, meaningful values.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: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pending.class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Symbol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status = :pending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status == :pending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true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status == 'pending'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false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status == :approved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false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Strings can be converted into symbols and vice versa.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status.to_s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"pending"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"argon".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to_sym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:argon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Arrays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This is an array.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 = [1, 2, 3, 4, 5]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[1, 2, 3, 4, 5]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Arrays can contain different types of items.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[1, 'hello', false]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[1, "hello", false]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Arrays can be indexed.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From the front...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array[0]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1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array.first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1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array[12]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nil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...or from the back...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array[-1]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5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array.last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5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06760" y="996840"/>
            <a:ext cx="418536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70000"/>
              </a:lnSpc>
            </a:pPr>
            <a:r>
              <a:rPr lang="en-US" sz="48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agenda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806760" y="2016720"/>
            <a:ext cx="9681480" cy="39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3300" b="0" strike="noStrike" cap="all" spc="-1">
                <a:solidFill>
                  <a:srgbClr val="000000"/>
                </a:solidFill>
                <a:latin typeface="Arial Narrow Bold"/>
                <a:ea typeface="Arial"/>
              </a:rPr>
              <a:t>What is Ruby?</a:t>
            </a:r>
            <a:endParaRPr lang="en-US" sz="33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3300" b="0" strike="noStrike" cap="all" spc="-1">
                <a:solidFill>
                  <a:srgbClr val="000000"/>
                </a:solidFill>
                <a:latin typeface="Arial Narrow Bold"/>
                <a:ea typeface="Arial"/>
              </a:rPr>
              <a:t>Download and Installation</a:t>
            </a:r>
            <a:endParaRPr lang="en-US" sz="33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3300" b="0" strike="noStrike" cap="all" spc="-1">
                <a:solidFill>
                  <a:srgbClr val="000000"/>
                </a:solidFill>
                <a:latin typeface="Arial Narrow Bold"/>
                <a:ea typeface="Arial"/>
              </a:rPr>
              <a:t>First steps in ruby</a:t>
            </a:r>
            <a:endParaRPr lang="en-US" sz="33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3300" b="0" strike="noStrike" cap="all" spc="-1">
                <a:solidFill>
                  <a:srgbClr val="000000"/>
                </a:solidFill>
                <a:latin typeface="Arial Narrow Bold"/>
                <a:ea typeface="Arial"/>
              </a:rPr>
              <a:t>let’s code</a:t>
            </a:r>
            <a:endParaRPr lang="en-US" sz="3300" b="0" strike="noStrike" spc="-1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3300" b="0" strike="noStrike" cap="all" spc="-1">
                <a:solidFill>
                  <a:srgbClr val="000000"/>
                </a:solidFill>
                <a:latin typeface="Arial Narrow Bold"/>
                <a:ea typeface="Arial"/>
              </a:rPr>
              <a:t>Questions?</a:t>
            </a: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...or with a start index and length...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array[2, 3]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[3, 4, 5]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...or with a range...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array[1..3]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[2, 3, 4]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You can reverse an Array.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Return a new array with reversed values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[1,2,3].reverse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[3,2,1]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Reverse an array in place to update variable with reversed values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 = [1,2,3]</a:t>
            </a: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a.reverse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!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a==[3,2,1] because of the bang ('!') call to reverse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You can add to an array...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array &lt;&lt; 6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[1, 2, 3, 4, 5, 6]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Or like this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array.push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(6)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[1, 2, 3, 4, 5, 6]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...and check if an item exists in an array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array.include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?(1)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true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2377440" y="1920240"/>
            <a:ext cx="7589520" cy="380556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Hashes are Ruby's primary dictionary with key/value pairs. Hashes are denoted with curly braces.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hash = { 'color' =&gt; 'green', 'number' =&gt; 5 }</a:t>
            </a:r>
          </a:p>
          <a:p>
            <a:endParaRPr lang="en-US" sz="2200" b="0" strike="noStrike" spc="-1" dirty="0">
              <a:solidFill>
                <a:schemeClr val="bg1"/>
              </a:solidFill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hash.keys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['color', 'number']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Hashes can be quickly looked up by key.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hash['color']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"green"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hash['number']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5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Asking a hash for a key that doesn't exist returns nil.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latin typeface="FreeSans"/>
              </a:rPr>
              <a:t>hash['nothing here']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nil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Control structures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Conditionals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if true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'if statement'</a:t>
            </a: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elsif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false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'else if, optional'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else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'else, also optional'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2377440" y="1920240"/>
            <a:ext cx="7589520" cy="4416166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Loops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In Ruby, traditional `for` loops aren't very common. Instead, these basic loops are implemented using enumerable, which hinges on `each`.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(1..5).each do |counter|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puts "iteration #{counter}"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Which is roughly equivalent to the following, which is unusual to see in Ruby.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for counter in 1..5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puts "iteration #{counter}"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You can also surround blocks in curly brackets.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(1..5).each { |counter| puts "iteration #{counter}" }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The contents of data structures can also be iterated using each.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array.each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do |element|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puts "#{element} is part of the array"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hash.each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do |key, value|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puts "#{key} is #{value}"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counter = 1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while counter &lt;= 5 do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puts "iteration #{counter}"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counter += 1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iteration 1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iteration 2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iteration 3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iteration 4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iteration 5</a:t>
            </a:r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Methods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def double(x)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x * 2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Methods (and blocks) implicitly return the value of the last statement.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double(2) #=&gt; 4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Parentheses are optional where the interpretation is unambiguous.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double 3 #=&gt; 6</a:t>
            </a: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What is ruby?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097280" y="1554480"/>
            <a:ext cx="667476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Ruby is an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open source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interpreted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object-oriented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programming language created by </a:t>
            </a:r>
            <a:r>
              <a:rPr lang="en-US" sz="2200" b="0" i="1" strike="noStrike" spc="-1">
                <a:solidFill>
                  <a:srgbClr val="000000"/>
                </a:solidFill>
                <a:latin typeface="Arial"/>
                <a:ea typeface="Arial"/>
              </a:rPr>
              <a:t>Yukihiro Matsumoto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, who chose the gemstone's name to suggest "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a jewel of a language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."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Ruby is designed to be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simple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complete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extensible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,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portable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Developed mostly on Linux, Ruby works across most platforms, such as most UNIX-based platforms, DOS, Windows, Macintosh, BeOS and OS/2, for example. 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proponents, Ruby's simple syntax (partially inspired by Ada and Eiffel), makes it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readable by anyone who is familiar with any modern programming language.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346" name="Imagen 345"/>
          <p:cNvPicPr/>
          <p:nvPr/>
        </p:nvPicPr>
        <p:blipFill>
          <a:blip r:embed="rId2"/>
          <a:stretch/>
        </p:blipFill>
        <p:spPr>
          <a:xfrm>
            <a:off x="8412480" y="1645920"/>
            <a:ext cx="2948760" cy="2841480"/>
          </a:xfrm>
          <a:prstGeom prst="rect">
            <a:avLst/>
          </a:prstGeom>
          <a:ln>
            <a:noFill/>
          </a:ln>
        </p:spPr>
      </p:pic>
      <p:pic>
        <p:nvPicPr>
          <p:cNvPr id="347" name="Imagen 346"/>
          <p:cNvPicPr/>
          <p:nvPr/>
        </p:nvPicPr>
        <p:blipFill>
          <a:blip r:embed="rId3"/>
          <a:stretch/>
        </p:blipFill>
        <p:spPr>
          <a:xfrm rot="2043600">
            <a:off x="8507880" y="1974960"/>
            <a:ext cx="1043640" cy="81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def sum(x, y)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 x + y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end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Method arguments are separated by a comma.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sum 3, 4 </a:t>
            </a:r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#=&gt; 7</a:t>
            </a:r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cap="all" spc="-1">
                <a:solidFill>
                  <a:srgbClr val="000000"/>
                </a:solidFill>
                <a:latin typeface="Arial Narrow"/>
              </a:rPr>
              <a:t>rubygem</a:t>
            </a:r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B8FA963-EA7B-4AE2-95D7-80996EEF9F95}"/>
              </a:ext>
            </a:extLst>
          </p:cNvPr>
          <p:cNvSpPr/>
          <p:nvPr/>
        </p:nvSpPr>
        <p:spPr>
          <a:xfrm>
            <a:off x="1097280" y="1554480"/>
            <a:ext cx="755399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/>
          <a:lstStyle/>
          <a:p>
            <a:pPr algn="ctr"/>
            <a:r>
              <a:rPr lang="en-US" sz="2200" b="1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RubyGems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is a </a:t>
            </a:r>
            <a:r>
              <a:rPr lang="en-US" sz="2200" b="1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package manager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the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Ruby programming language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 provides a standard format for distributing Ruby programs and libraries (in a self-contained format called a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"</a:t>
            </a:r>
            <a:r>
              <a:rPr lang="en-US" sz="2200" b="1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gem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"), </a:t>
            </a:r>
            <a:r>
              <a:rPr lang="en-US" sz="220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a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tool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designed to </a:t>
            </a:r>
            <a:r>
              <a:rPr lang="en-US" sz="2200" b="1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easily manage the installation of gems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, and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a server for distributing them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>
              <a:cs typeface="Arial"/>
            </a:endParaRPr>
          </a:p>
          <a:p>
            <a:pPr algn="ctr"/>
            <a:endParaRPr lang="en-US"/>
          </a:p>
          <a:p>
            <a:pPr algn="ctr"/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It was created by Chad Fowler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Richard Kilmer during RubyConf 2004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>
              <a:cs typeface="Arial"/>
            </a:endParaRPr>
          </a:p>
          <a:p>
            <a:pPr algn="ctr"/>
            <a:endParaRPr lang="en-US"/>
          </a:p>
          <a:p>
            <a:pPr algn="ctr"/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interface for RubyGems </a:t>
            </a:r>
            <a:r>
              <a:rPr lang="en-US" sz="220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is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sz="2200" b="1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 command-line tool called gem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 which can install and manage libraries (the gems).</a:t>
            </a:r>
            <a:endParaRPr lang="en-US"/>
          </a:p>
          <a:p>
            <a:pPr algn="ctr"/>
            <a:endParaRPr lang="en-US"/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RubyGems integrates </a:t>
            </a:r>
            <a:r>
              <a:rPr lang="en-US" sz="220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 </a:t>
            </a:r>
            <a:r>
              <a:rPr lang="en-US" sz="22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Ruby run-time loader to help find and load installed gems from standardized library folders</a:t>
            </a:r>
            <a:r>
              <a:rPr lang="en-US" sz="220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>
              <a:cs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E6FA908-A877-4C39-9C77-DC40899C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1" y="2860552"/>
            <a:ext cx="2743200" cy="17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34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cap="all" spc="-1">
                <a:solidFill>
                  <a:srgbClr val="000000"/>
                </a:solidFill>
                <a:latin typeface="Arial Narrow"/>
              </a:rPr>
              <a:t>rubygem</a:t>
            </a:r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B8FA963-EA7B-4AE2-95D7-80996EEF9F95}"/>
              </a:ext>
            </a:extLst>
          </p:cNvPr>
          <p:cNvSpPr/>
          <p:nvPr/>
        </p:nvSpPr>
        <p:spPr>
          <a:xfrm>
            <a:off x="2142588" y="2316480"/>
            <a:ext cx="4642760" cy="37503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/>
          <a:lstStyle/>
          <a:p>
            <a:r>
              <a:rPr lang="en-US" sz="2200" b="1" spc="-1">
                <a:solidFill>
                  <a:schemeClr val="accent3"/>
                </a:solidFill>
                <a:latin typeface="Arial"/>
                <a:cs typeface="Arial"/>
              </a:rPr>
              <a:t>Installation:</a:t>
            </a:r>
            <a:endParaRPr lang="en-US" b="1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spc="-1">
                <a:latin typeface="Consolas"/>
                <a:cs typeface="Arial"/>
              </a:rPr>
              <a:t>gem install mygem</a:t>
            </a:r>
            <a:endParaRPr lang="en-US">
              <a:latin typeface="Consolas"/>
            </a:endParaRPr>
          </a:p>
          <a:p>
            <a:endParaRPr lang="en-US"/>
          </a:p>
          <a:p>
            <a:r>
              <a:rPr lang="en-US" sz="2200" b="1" spc="-1">
                <a:solidFill>
                  <a:schemeClr val="accent3"/>
                </a:solidFill>
                <a:latin typeface="Arial"/>
                <a:cs typeface="Arial"/>
              </a:rPr>
              <a:t>Uninstallation:</a:t>
            </a:r>
            <a:endParaRPr lang="en-US" b="1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spc="-1">
                <a:latin typeface="consolas"/>
                <a:cs typeface="Arial"/>
              </a:rPr>
              <a:t>gem uninstall mygem</a:t>
            </a:r>
            <a:endParaRPr lang="en-US">
              <a:latin typeface="consolas"/>
            </a:endParaRPr>
          </a:p>
          <a:p>
            <a:endParaRPr lang="en-US"/>
          </a:p>
          <a:p>
            <a:r>
              <a:rPr lang="en-US" sz="2200" b="1" spc="-1">
                <a:solidFill>
                  <a:schemeClr val="accent3"/>
                </a:solidFill>
                <a:latin typeface="Arial"/>
                <a:cs typeface="Arial"/>
              </a:rPr>
              <a:t>Listing installed gems:</a:t>
            </a:r>
            <a:endParaRPr lang="en-US" b="1">
              <a:solidFill>
                <a:schemeClr val="accent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spc="-1">
                <a:latin typeface="consolas"/>
                <a:cs typeface="Arial"/>
              </a:rPr>
              <a:t>gem list</a:t>
            </a:r>
          </a:p>
          <a:p>
            <a:endParaRPr lang="en-US" sz="2200" spc="-1" dirty="0">
              <a:latin typeface="consolas"/>
              <a:cs typeface="Arial"/>
            </a:endParaRPr>
          </a:p>
          <a:p>
            <a:r>
              <a:rPr lang="en-US" sz="2200" b="1" spc="-1">
                <a:solidFill>
                  <a:schemeClr val="accent3"/>
                </a:solidFill>
                <a:latin typeface="consolas"/>
                <a:cs typeface="Arial"/>
              </a:rPr>
              <a:t>Using a module:</a:t>
            </a:r>
            <a:endParaRPr lang="en-US" sz="2200" spc="-1">
              <a:solidFill>
                <a:schemeClr val="accent3"/>
              </a:solidFill>
              <a:latin typeface="consola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spc="-1">
                <a:latin typeface="consolas"/>
                <a:cs typeface="Arial"/>
              </a:rPr>
              <a:t>Require "module_name"</a:t>
            </a:r>
          </a:p>
        </p:txBody>
      </p:sp>
      <p:pic>
        <p:nvPicPr>
          <p:cNvPr id="6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BC24D002-2766-47E4-8985-42A09968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1" y="2860552"/>
            <a:ext cx="2743200" cy="17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5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cap="all" spc="-1" dirty="0">
                <a:solidFill>
                  <a:srgbClr val="000000"/>
                </a:solidFill>
                <a:latin typeface="Arial Narrow"/>
              </a:rPr>
              <a:t>References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E17E4-4996-4359-BBEC-8EA8B1F27FF9}"/>
              </a:ext>
            </a:extLst>
          </p:cNvPr>
          <p:cNvSpPr txBox="1"/>
          <p:nvPr/>
        </p:nvSpPr>
        <p:spPr>
          <a:xfrm>
            <a:off x="1740666" y="2355772"/>
            <a:ext cx="8361801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Ruby installer for Windows: </a:t>
            </a:r>
            <a:r>
              <a:rPr lang="en-US" dirty="0">
                <a:cs typeface="Arial"/>
                <a:hlinkClick r:id="rId2"/>
              </a:rPr>
              <a:t>https://rubyinstaller.org/</a:t>
            </a:r>
            <a:endParaRPr lang="en-US">
              <a:hlinkClick r:id="rId2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Ruby basics doc: </a:t>
            </a:r>
            <a:r>
              <a:rPr lang="en-US" dirty="0">
                <a:cs typeface="Arial"/>
                <a:hlinkClick r:id="rId3"/>
              </a:rPr>
              <a:t>https://learnxinyminutes.com/docs/ruby/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Interactive learn Ruby: </a:t>
            </a:r>
            <a:r>
              <a:rPr lang="en-US" dirty="0">
                <a:cs typeface="Arial"/>
                <a:hlinkClick r:id="rId4"/>
              </a:rPr>
              <a:t>https://ruby.github.io/TryRuby/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Official Ruby doc: </a:t>
            </a:r>
            <a:r>
              <a:rPr lang="en-US" dirty="0">
                <a:cs typeface="Arial"/>
                <a:hlinkClick r:id="rId5"/>
              </a:rPr>
              <a:t>https://ruby-doc.org/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Interactive Game to learn Ruby: </a:t>
            </a:r>
            <a:r>
              <a:rPr lang="en-US" dirty="0">
                <a:cs typeface="Arial"/>
                <a:hlinkClick r:id="rId6"/>
              </a:rPr>
              <a:t>https://www.bloc.io/ruby-warrior#/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RubyGems: </a:t>
            </a:r>
            <a:r>
              <a:rPr lang="en-US" dirty="0">
                <a:cs typeface="Arial"/>
                <a:hlinkClick r:id="rId7"/>
              </a:rPr>
              <a:t>https://rubygems.org/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310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Questions?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218600" y="1866600"/>
            <a:ext cx="9831240" cy="4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3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Questions?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0" name="Imagen 409"/>
          <p:cNvPicPr/>
          <p:nvPr/>
        </p:nvPicPr>
        <p:blipFill>
          <a:blip r:embed="rId2"/>
          <a:stretch/>
        </p:blipFill>
        <p:spPr>
          <a:xfrm>
            <a:off x="1594800" y="2002320"/>
            <a:ext cx="8646480" cy="375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2"/>
          <p:cNvSpPr/>
          <p:nvPr/>
        </p:nvSpPr>
        <p:spPr>
          <a:xfrm>
            <a:off x="1218600" y="1866600"/>
            <a:ext cx="9831240" cy="4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3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cap="all" spc="-1" dirty="0">
                <a:solidFill>
                  <a:srgbClr val="000000"/>
                </a:solidFill>
                <a:latin typeface="Arial Narrow"/>
              </a:rPr>
              <a:t>Thank you</a:t>
            </a:r>
            <a:endParaRPr lang="en-US" sz="3600" b="1" cap="all" spc="-1" dirty="0" err="1">
              <a:latin typeface="Arial Narrow"/>
            </a:endParaRPr>
          </a:p>
        </p:txBody>
      </p:sp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77F40DA-9F64-41B7-A42A-922DEE11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9" r="292" b="7221"/>
          <a:stretch/>
        </p:blipFill>
        <p:spPr>
          <a:xfrm>
            <a:off x="3090230" y="2265579"/>
            <a:ext cx="6259429" cy="3025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C2756-3A69-4D21-BBD5-4344B3A55CBD}"/>
              </a:ext>
            </a:extLst>
          </p:cNvPr>
          <p:cNvSpPr txBox="1"/>
          <p:nvPr/>
        </p:nvSpPr>
        <p:spPr>
          <a:xfrm>
            <a:off x="3659436" y="4549966"/>
            <a:ext cx="511182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 dirty="0">
                <a:solidFill>
                  <a:srgbClr val="C00000"/>
                </a:solidFill>
                <a:latin typeface="Arial Nova Cond Light"/>
                <a:cs typeface="Arial"/>
              </a:rPr>
              <a:t>"Use </a:t>
            </a:r>
            <a:r>
              <a:rPr lang="en-US" sz="3600" b="1" i="1" dirty="0">
                <a:solidFill>
                  <a:srgbClr val="C00000"/>
                </a:solidFill>
                <a:latin typeface="Arial Nova Cond Light"/>
                <a:cs typeface="Arial"/>
              </a:rPr>
              <a:t>Ruby</a:t>
            </a:r>
            <a:r>
              <a:rPr lang="en-US" sz="3600" i="1" dirty="0">
                <a:solidFill>
                  <a:srgbClr val="C00000"/>
                </a:solidFill>
                <a:latin typeface="Arial Nova Cond Light"/>
                <a:cs typeface="Arial"/>
              </a:rPr>
              <a:t>. Be </a:t>
            </a:r>
            <a:r>
              <a:rPr lang="en-US" sz="3600" b="1" i="1" dirty="0">
                <a:solidFill>
                  <a:srgbClr val="C00000"/>
                </a:solidFill>
                <a:latin typeface="Arial Nova Cond Light"/>
                <a:cs typeface="Arial"/>
              </a:rPr>
              <a:t>happy</a:t>
            </a:r>
            <a:r>
              <a:rPr lang="en-US" sz="3600" i="1" dirty="0">
                <a:solidFill>
                  <a:srgbClr val="C00000"/>
                </a:solidFill>
                <a:latin typeface="Arial Nova Cond Light"/>
                <a:cs typeface="Arial"/>
              </a:rPr>
              <a:t>."</a:t>
            </a:r>
            <a:endParaRPr lang="en-US" sz="3600">
              <a:solidFill>
                <a:srgbClr val="C00000"/>
              </a:solidFill>
              <a:latin typeface="Arial Nova Cond Light"/>
            </a:endParaRPr>
          </a:p>
          <a:p>
            <a:pPr algn="l"/>
            <a:endParaRPr lang="en-US" dirty="0">
              <a:solidFill>
                <a:srgbClr val="C00000"/>
              </a:solidFill>
              <a:latin typeface="Abadi Ext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2268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80779B95-F445-4F21-8192-5FCBD92C450B}"/>
              </a:ext>
            </a:extLst>
          </p:cNvPr>
          <p:cNvSpPr/>
          <p:nvPr/>
        </p:nvSpPr>
        <p:spPr>
          <a:xfrm>
            <a:off x="7578562" y="4234544"/>
            <a:ext cx="3336179" cy="701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>
            <a:normAutofit/>
          </a:bodyPr>
          <a:lstStyle/>
          <a:p>
            <a:pPr algn="r">
              <a:lnSpc>
                <a:spcPct val="70000"/>
              </a:lnSpc>
            </a:pPr>
            <a:r>
              <a:rPr lang="en-US" sz="2800" b="1" cap="all" spc="-1">
                <a:solidFill>
                  <a:srgbClr val="DE411B"/>
                </a:solidFill>
                <a:latin typeface="Arial Narrow"/>
              </a:rPr>
              <a:t>Guillermo Cejas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D18632A4-1B3C-42A4-B8F2-B7E1B6E57B7B}"/>
              </a:ext>
            </a:extLst>
          </p:cNvPr>
          <p:cNvSpPr/>
          <p:nvPr/>
        </p:nvSpPr>
        <p:spPr>
          <a:xfrm>
            <a:off x="7432025" y="4934378"/>
            <a:ext cx="3482716" cy="6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cap="all" spc="-1">
                <a:solidFill>
                  <a:srgbClr val="000000"/>
                </a:solidFill>
                <a:latin typeface="Arial Narrow Bold"/>
              </a:rPr>
              <a:t>SDET Engineer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711E2-FA96-46F7-98FA-74CBFD2056FE}"/>
              </a:ext>
            </a:extLst>
          </p:cNvPr>
          <p:cNvSpPr txBox="1"/>
          <p:nvPr/>
        </p:nvSpPr>
        <p:spPr>
          <a:xfrm>
            <a:off x="6570784" y="5593862"/>
            <a:ext cx="434535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guillermo.cejas@endava.com</a:t>
            </a:r>
          </a:p>
        </p:txBody>
      </p:sp>
    </p:spTree>
    <p:extLst>
      <p:ext uri="{BB962C8B-B14F-4D97-AF65-F5344CB8AC3E}">
        <p14:creationId xmlns:p14="http://schemas.microsoft.com/office/powerpoint/2010/main" val="54372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DOWNLOAD AND INSTALLATION (WINDOWS)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731520" y="1990080"/>
            <a:ext cx="640080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/>
          <a:lstStyle/>
          <a:p>
            <a:pPr>
              <a:lnSpc>
                <a:spcPct val="80000"/>
              </a:lnSpc>
              <a:spcBef>
                <a:spcPts val="1001"/>
              </a:spcBef>
            </a:pPr>
            <a:r>
              <a:rPr lang="en-US" sz="2600" b="1" strike="noStrike" cap="all" spc="-1">
                <a:solidFill>
                  <a:srgbClr val="DF411C"/>
                </a:solidFill>
                <a:latin typeface="Arial Narrow"/>
                <a:ea typeface="Arial"/>
              </a:rPr>
              <a:t>DOWNLOAD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731520" y="2418480"/>
            <a:ext cx="640080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https://rubyinstaller.org/downloads/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806760" y="4442760"/>
            <a:ext cx="64008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lvl="1" indent="-285120">
              <a:lnSpc>
                <a:spcPct val="90000"/>
              </a:lnSpc>
              <a:spcBef>
                <a:spcPts val="499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Install it following the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wizard</a:t>
            </a:r>
            <a:endParaRPr lang="en-US" sz="2200" b="0" strike="noStrike" spc="-1">
              <a:latin typeface="Arial"/>
            </a:endParaRPr>
          </a:p>
          <a:p>
            <a:pPr marL="285840" lvl="1" indent="-285120">
              <a:lnSpc>
                <a:spcPct val="90000"/>
              </a:lnSpc>
              <a:spcBef>
                <a:spcPts val="499"/>
              </a:spcBef>
              <a:buClr>
                <a:srgbClr val="DE411B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That’s all :D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806760" y="4044600"/>
            <a:ext cx="6400800" cy="3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/>
          <a:lstStyle/>
          <a:p>
            <a:pPr>
              <a:lnSpc>
                <a:spcPct val="80000"/>
              </a:lnSpc>
              <a:spcBef>
                <a:spcPts val="1001"/>
              </a:spcBef>
            </a:pPr>
            <a:r>
              <a:rPr lang="en-US" sz="2400" b="1" strike="noStrike" cap="all" spc="-1">
                <a:solidFill>
                  <a:srgbClr val="DF411C"/>
                </a:solidFill>
                <a:latin typeface="Arial Narrow"/>
                <a:ea typeface="Arial"/>
              </a:rPr>
              <a:t>INSTALLATION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53" name="Imagen 352"/>
          <p:cNvPicPr/>
          <p:nvPr/>
        </p:nvPicPr>
        <p:blipFill>
          <a:blip r:embed="rId2"/>
          <a:stretch/>
        </p:blipFill>
        <p:spPr>
          <a:xfrm>
            <a:off x="6492240" y="2926080"/>
            <a:ext cx="4527720" cy="127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First steps in ruby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391480" y="1737360"/>
            <a:ext cx="2637360" cy="4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>
                <a:solidFill>
                  <a:srgbClr val="F58220"/>
                </a:solidFill>
                <a:latin typeface="Century Gothic"/>
                <a:ea typeface="Arial"/>
              </a:rPr>
              <a:t>IRB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2194560" y="2273760"/>
            <a:ext cx="676620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IRB stands for “interactive ruby” and is a tool to interactively execute ruby expressions read from the standard input.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The irb command from your shell will start the interpreter.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When executing irb, prompts are displayed as follows. Then, enter the ruby expression. An input is executed when it is syntactically complete.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WINDOWS: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Century Gothic"/>
                <a:ea typeface="Arial"/>
              </a:rPr>
              <a:t>START  &gt;&gt; Cmd: </a:t>
            </a: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Arial"/>
              </a:rPr>
              <a:t>Start Command Prompt with Ruby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In Ruby, (almost) everything is an object.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This includes numbers...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strike="noStrike" spc="-1" dirty="0">
                <a:solidFill>
                  <a:schemeClr val="bg1"/>
                </a:solidFill>
                <a:latin typeface="FreeSans"/>
              </a:rPr>
              <a:t>3.class #=&gt; Integer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...and strings...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"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Hello".class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#=&gt; String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...and even methods!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"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Hello".method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(:class).class #=&gt;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Some basic arithmetic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1 + 1 #=&gt; 2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8 - 1 #=&gt; 7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10 * 2 #=&gt; 20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35 / 5 #=&gt; 7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2 ** 5 #=&gt; 32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5 % 3 #=&gt;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Special values are objects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1" strike="noStrike" spc="-1" dirty="0">
                <a:solidFill>
                  <a:schemeClr val="bg1"/>
                </a:solidFill>
                <a:latin typeface="FreeSans"/>
              </a:rPr>
              <a:t>nil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 equivalent to null in other languages</a:t>
            </a:r>
          </a:p>
          <a:p>
            <a:r>
              <a:rPr lang="en-US" sz="2200" b="1" strike="noStrike" spc="-1" dirty="0">
                <a:solidFill>
                  <a:schemeClr val="bg1"/>
                </a:solidFill>
                <a:latin typeface="FreeSans"/>
              </a:rPr>
              <a:t>true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 truth</a:t>
            </a:r>
          </a:p>
          <a:p>
            <a:r>
              <a:rPr lang="en-US" sz="2200" b="1" strike="noStrike" spc="-1" dirty="0">
                <a:solidFill>
                  <a:schemeClr val="bg1"/>
                </a:solidFill>
                <a:latin typeface="FreeSans"/>
              </a:rPr>
              <a:t>false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 falsehood</a:t>
            </a:r>
          </a:p>
          <a:p>
            <a:endParaRPr lang="en-US" sz="2200" b="0" strike="noStrike" spc="-1" dirty="0">
              <a:solidFill>
                <a:schemeClr val="bg1"/>
              </a:solidFill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nil.class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#=&gt; 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NilClass</a:t>
            </a:r>
            <a:endParaRPr lang="en-US" sz="2200" b="0" strike="noStrike" spc="-1" dirty="0">
              <a:solidFill>
                <a:schemeClr val="bg1"/>
              </a:solidFill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true.class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#=&gt; 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TrueClass</a:t>
            </a:r>
            <a:endParaRPr lang="en-US" sz="2200" b="0" strike="noStrike" spc="-1" dirty="0">
              <a:solidFill>
                <a:schemeClr val="bg1"/>
              </a:solidFill>
              <a:latin typeface="FreeSans"/>
            </a:endParaRPr>
          </a:p>
          <a:p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false.class</a:t>
            </a:r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 #=&gt; </a:t>
            </a:r>
            <a:r>
              <a:rPr lang="en-US" sz="2200" b="0" strike="noStrike" spc="-1" dirty="0" err="1">
                <a:solidFill>
                  <a:schemeClr val="bg1"/>
                </a:solidFill>
                <a:latin typeface="FreeSans"/>
              </a:rPr>
              <a:t>FalseClass</a:t>
            </a:r>
            <a:endParaRPr lang="en-US" sz="2200" b="0" strike="noStrike" spc="-1" dirty="0">
              <a:solidFill>
                <a:schemeClr val="bg1"/>
              </a:solidFill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210680" y="159840"/>
            <a:ext cx="98312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b" anchorCtr="1"/>
          <a:lstStyle/>
          <a:p>
            <a:pPr algn="ctr">
              <a:lnSpc>
                <a:spcPct val="7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latin typeface="Arial Narrow"/>
                <a:ea typeface="Arial Narrow"/>
              </a:rPr>
              <a:t>Let’s code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2377440" y="1920240"/>
            <a:ext cx="7589520" cy="3749040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endParaRPr lang="en-US" sz="18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Equality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1 == 1 #=&gt; true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2 == 1 #=&gt; false</a:t>
            </a:r>
          </a:p>
          <a:p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rgbClr val="F79448"/>
                </a:solidFill>
                <a:latin typeface="FreeSans"/>
              </a:rPr>
              <a:t># Inequality</a:t>
            </a:r>
            <a:endParaRPr lang="en-US" sz="2200" b="0" strike="noStrike" spc="-1" dirty="0">
              <a:latin typeface="FreeSans"/>
            </a:endParaRP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1 != 1 #=&gt; false</a:t>
            </a:r>
          </a:p>
          <a:p>
            <a:r>
              <a:rPr lang="en-US" sz="2200" b="0" strike="noStrike" spc="-1" dirty="0">
                <a:solidFill>
                  <a:schemeClr val="bg1"/>
                </a:solidFill>
                <a:latin typeface="FreeSans"/>
              </a:rPr>
              <a:t>2 != 1 #=&gt; true</a:t>
            </a:r>
          </a:p>
          <a:p>
            <a:endParaRPr lang="en-US" sz="2200" b="0" strike="noStrike" spc="-1" dirty="0">
              <a:latin typeface="FreeSans"/>
            </a:endParaRPr>
          </a:p>
          <a:p>
            <a:endParaRPr lang="en-US" sz="2200" b="0" strike="noStrike" spc="-1" dirty="0">
              <a:latin typeface="Free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BA3A3001B707469C2F287A08717F7C" ma:contentTypeVersion="4" ma:contentTypeDescription="Create a new document." ma:contentTypeScope="" ma:versionID="6306f56b700c2c8183c2f88261845de8">
  <xsd:schema xmlns:xsd="http://www.w3.org/2001/XMLSchema" xmlns:xs="http://www.w3.org/2001/XMLSchema" xmlns:p="http://schemas.microsoft.com/office/2006/metadata/properties" xmlns:ns2="9a90466d-298e-42c6-9514-fada4205df45" xmlns:ns3="bd38f556-0e25-4ec4-853a-ab69838aac2a" targetNamespace="http://schemas.microsoft.com/office/2006/metadata/properties" ma:root="true" ma:fieldsID="a8b77286637e6c5b7f289879c48dea8b" ns2:_="" ns3:_="">
    <xsd:import namespace="9a90466d-298e-42c6-9514-fada4205df45"/>
    <xsd:import namespace="bd38f556-0e25-4ec4-853a-ab69838aac2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0466d-298e-42c6-9514-fada4205df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8f556-0e25-4ec4-853a-ab69838aa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90466d-298e-42c6-9514-fada4205df45">27SRNQJM56W6-1906733393-82</_dlc_DocId>
    <_dlc_DocIdUrl xmlns="9a90466d-298e-42c6-9514-fada4205df45">
      <Url>https://endava.sharepoint.com/Disciplines/Testing/_layouts/15/DocIdRedir.aspx?ID=27SRNQJM56W6-1906733393-82</Url>
      <Description>27SRNQJM56W6-1906733393-82</Description>
    </_dlc_DocIdUrl>
  </documentManagement>
</p:properties>
</file>

<file path=customXml/itemProps1.xml><?xml version="1.0" encoding="utf-8"?>
<ds:datastoreItem xmlns:ds="http://schemas.openxmlformats.org/officeDocument/2006/customXml" ds:itemID="{86DA3851-9F97-4247-ADBE-3A77E14125AD}"/>
</file>

<file path=customXml/itemProps2.xml><?xml version="1.0" encoding="utf-8"?>
<ds:datastoreItem xmlns:ds="http://schemas.openxmlformats.org/officeDocument/2006/customXml" ds:itemID="{D9E79D6E-C3FC-4171-84FF-83785FB6793D}"/>
</file>

<file path=customXml/itemProps3.xml><?xml version="1.0" encoding="utf-8"?>
<ds:datastoreItem xmlns:ds="http://schemas.openxmlformats.org/officeDocument/2006/customXml" ds:itemID="{57AABE85-F1BC-4F2C-9C1A-D52643259BA1}"/>
</file>

<file path=customXml/itemProps4.xml><?xml version="1.0" encoding="utf-8"?>
<ds:datastoreItem xmlns:ds="http://schemas.openxmlformats.org/officeDocument/2006/customXml" ds:itemID="{A35DA486-E3C2-4150-88BA-8135C008D39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1407</Words>
  <Application>Microsoft Office PowerPoint</Application>
  <PresentationFormat>Widescreen</PresentationFormat>
  <Paragraphs>262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subject/>
  <dc:creator/>
  <dc:description/>
  <cp:lastModifiedBy>Guillermo Cejas</cp:lastModifiedBy>
  <cp:revision>191</cp:revision>
  <cp:lastPrinted>2015-07-09T12:46:33Z</cp:lastPrinted>
  <dcterms:created xsi:type="dcterms:W3CDTF">2019-02-20T16:42:27Z</dcterms:created>
  <dcterms:modified xsi:type="dcterms:W3CDTF">2019-02-28T19:24:09Z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Endava</vt:lpwstr>
  </property>
  <property fmtid="{D5CDD505-2E9C-101B-9397-08002B2CF9AE}" pid="4" name="ContentTypeId">
    <vt:lpwstr>0x01010064BA3A3001B707469C2F287A08717F7C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ItemRetentionFormula">
    <vt:lpwstr/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11</vt:i4>
  </property>
  <property fmtid="{D5CDD505-2E9C-101B-9397-08002B2CF9AE}" pid="15" name="_dlc_DocIdItemGuid">
    <vt:lpwstr>d9ddc347-7307-4ee2-80b9-9ec168856d04</vt:lpwstr>
  </property>
  <property fmtid="{D5CDD505-2E9C-101B-9397-08002B2CF9AE}" pid="16" name="_dlc_policyId">
    <vt:lpwstr/>
  </property>
</Properties>
</file>