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6858000" cx="12192000"/>
  <p:notesSz cx="6858000" cy="9144000"/>
  <p:embeddedFontLst>
    <p:embeddedFont>
      <p:font typeface="Arial Narrow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5.xml"/><Relationship Id="rId26" Type="http://schemas.openxmlformats.org/officeDocument/2006/relationships/slide" Target="slides/slide2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34" Type="http://schemas.openxmlformats.org/officeDocument/2006/relationships/slide" Target="slides/slide30.xml"/><Relationship Id="rId21" Type="http://schemas.openxmlformats.org/officeDocument/2006/relationships/slide" Target="slides/slide17.xml"/><Relationship Id="rId50" Type="http://schemas.openxmlformats.org/officeDocument/2006/relationships/slide" Target="slides/slide46.xml"/><Relationship Id="rId55" Type="http://schemas.openxmlformats.org/officeDocument/2006/relationships/font" Target="fonts/ArialNarrow-regular.fntdata"/><Relationship Id="rId7" Type="http://schemas.openxmlformats.org/officeDocument/2006/relationships/slide" Target="slides/slide3.xml"/><Relationship Id="rId2" Type="http://schemas.openxmlformats.org/officeDocument/2006/relationships/presProps" Target="presProps.xml"/><Relationship Id="rId29" Type="http://schemas.openxmlformats.org/officeDocument/2006/relationships/slide" Target="slides/slide25.xml"/><Relationship Id="rId16" Type="http://schemas.openxmlformats.org/officeDocument/2006/relationships/slide" Target="slides/slide12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24" Type="http://schemas.openxmlformats.org/officeDocument/2006/relationships/slide" Target="slides/slide20.xml"/><Relationship Id="rId53" Type="http://schemas.openxmlformats.org/officeDocument/2006/relationships/slide" Target="slides/slide49.xml"/><Relationship Id="rId11" Type="http://schemas.openxmlformats.org/officeDocument/2006/relationships/slide" Target="slides/slide7.xml"/><Relationship Id="rId58" Type="http://schemas.openxmlformats.org/officeDocument/2006/relationships/font" Target="fonts/ArialNarrow-boldItalic.fntdata"/><Relationship Id="rId5" Type="http://schemas.openxmlformats.org/officeDocument/2006/relationships/slide" Target="slides/slide1.xml"/><Relationship Id="rId61" Type="http://schemas.openxmlformats.org/officeDocument/2006/relationships/customXml" Target="../customXml/item3.xml"/><Relationship Id="rId19" Type="http://schemas.openxmlformats.org/officeDocument/2006/relationships/slide" Target="slides/slide15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56" Type="http://schemas.openxmlformats.org/officeDocument/2006/relationships/font" Target="fonts/ArialNarrow-bold.fntdata"/><Relationship Id="rId14" Type="http://schemas.openxmlformats.org/officeDocument/2006/relationships/slide" Target="slides/slide10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1.xml"/><Relationship Id="rId46" Type="http://schemas.openxmlformats.org/officeDocument/2006/relationships/slide" Target="slides/slide42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5" Type="http://schemas.openxmlformats.org/officeDocument/2006/relationships/slide" Target="slides/slide2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59" Type="http://schemas.openxmlformats.org/officeDocument/2006/relationships/customXml" Target="../customXml/item1.xml"/><Relationship Id="rId41" Type="http://schemas.openxmlformats.org/officeDocument/2006/relationships/slide" Target="slides/slide37.xml"/><Relationship Id="rId20" Type="http://schemas.openxmlformats.org/officeDocument/2006/relationships/slide" Target="slides/slide16.xml"/><Relationship Id="rId54" Type="http://schemas.openxmlformats.org/officeDocument/2006/relationships/slide" Target="slides/slide50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49" Type="http://schemas.openxmlformats.org/officeDocument/2006/relationships/slide" Target="slides/slide45.xml"/><Relationship Id="rId36" Type="http://schemas.openxmlformats.org/officeDocument/2006/relationships/slide" Target="slides/slide3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57" Type="http://schemas.openxmlformats.org/officeDocument/2006/relationships/font" Target="fonts/ArialNarrow-italic.fntdata"/><Relationship Id="rId15" Type="http://schemas.openxmlformats.org/officeDocument/2006/relationships/slide" Target="slides/slide11.xml"/><Relationship Id="rId44" Type="http://schemas.openxmlformats.org/officeDocument/2006/relationships/slide" Target="slides/slide40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10" Type="http://schemas.openxmlformats.org/officeDocument/2006/relationships/slide" Target="slides/slide6.xml"/><Relationship Id="rId6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from and integrate with another repository or a local branch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Incorporates changes from a remote repository into the current branch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precisely, 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pull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runs 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fetch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with the given parameters and calls 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merge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to merge the retrieved branch heads into the current branch.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from and integrate with another repository or a local branch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Incorporates changes from a remote repository into the current branch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precisely, 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pull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runs 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fetch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with the given parameters and calls 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merge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to merge the retrieved branch heads into the current branch.</a:t>
            </a:r>
            <a:endParaRPr/>
          </a:p>
        </p:txBody>
      </p:sp>
      <p:sp>
        <p:nvSpPr>
          <p:cNvPr id="376" name="Google Shape;376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objects and refs from another repository</a:t>
            </a:r>
            <a:endParaRPr/>
          </a:p>
        </p:txBody>
      </p:sp>
      <p:sp>
        <p:nvSpPr>
          <p:cNvPr id="383" name="Google Shape;383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4e08eaa84c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g4e08eaa84c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">
  <p:cSld name="COV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1394460" y="3404110"/>
            <a:ext cx="7254240" cy="1063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/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 Narrow"/>
              <a:buNone/>
              <a:defRPr b="1" sz="4800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1394460" y="4533900"/>
            <a:ext cx="7254240" cy="1042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3683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 b="1" sz="2200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605" y="1190270"/>
            <a:ext cx="2440870" cy="80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AGENDA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806824" y="996707"/>
            <a:ext cx="4186165" cy="660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 Narrow"/>
              <a:buNone/>
              <a:defRPr b="1" sz="4800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4" name="Google Shape;24;p3"/>
          <p:cNvCxnSpPr/>
          <p:nvPr/>
        </p:nvCxnSpPr>
        <p:spPr>
          <a:xfrm>
            <a:off x="334119" y="6274519"/>
            <a:ext cx="11537176" cy="59606"/>
          </a:xfrm>
          <a:prstGeom prst="straightConnector1">
            <a:avLst/>
          </a:prstGeom>
          <a:noFill/>
          <a:ln cap="rnd" cmpd="sng" w="9525">
            <a:solidFill>
              <a:srgbClr val="A6AAA9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06824" y="2016874"/>
            <a:ext cx="9682333" cy="3934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43815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Pts val="3300"/>
              <a:buFont typeface="Noto Sans Symbols"/>
              <a:buChar char="▪"/>
              <a:defRPr b="1" sz="3300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58524" y="6445284"/>
            <a:ext cx="812771" cy="2682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27;p3"/>
          <p:cNvCxnSpPr/>
          <p:nvPr/>
        </p:nvCxnSpPr>
        <p:spPr>
          <a:xfrm flipH="1">
            <a:off x="806824" y="1708920"/>
            <a:ext cx="10546976" cy="17321"/>
          </a:xfrm>
          <a:prstGeom prst="straightConnector1">
            <a:avLst/>
          </a:prstGeom>
          <a:noFill/>
          <a:ln cap="rnd" cmpd="sng" w="317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LIDE">
  <p:cSld name="2_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sz="12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1" name="Google Shape;31;p4"/>
          <p:cNvCxnSpPr/>
          <p:nvPr/>
        </p:nvCxnSpPr>
        <p:spPr>
          <a:xfrm>
            <a:off x="334119" y="6274519"/>
            <a:ext cx="11537176" cy="59606"/>
          </a:xfrm>
          <a:prstGeom prst="straightConnector1">
            <a:avLst/>
          </a:prstGeom>
          <a:noFill/>
          <a:ln cap="rnd" cmpd="sng" w="9525">
            <a:solidFill>
              <a:srgbClr val="A6AAA9"/>
            </a:solidFill>
            <a:prstDash val="dashDot"/>
            <a:round/>
            <a:headEnd len="sm" w="sm" type="none"/>
            <a:tailEnd len="sm" w="sm" type="none"/>
          </a:ln>
        </p:spPr>
      </p:cxn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58524" y="6445284"/>
            <a:ext cx="812771" cy="2682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4"/>
          <p:cNvCxnSpPr/>
          <p:nvPr/>
        </p:nvCxnSpPr>
        <p:spPr>
          <a:xfrm flipH="1">
            <a:off x="806824" y="1290244"/>
            <a:ext cx="10546976" cy="17321"/>
          </a:xfrm>
          <a:prstGeom prst="straightConnector1">
            <a:avLst/>
          </a:prstGeom>
          <a:noFill/>
          <a:ln cap="rnd" cmpd="sng" w="317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4" name="Google Shape;34;p4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/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  <a:defRPr b="1" sz="3600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1218690" y="1866607"/>
            <a:ext cx="9831977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/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F411C"/>
              </a:buClr>
              <a:buSzPts val="2400"/>
              <a:buFont typeface="Arial"/>
              <a:buNone/>
              <a:defRPr b="1" sz="2400" cap="none">
                <a:solidFill>
                  <a:srgbClr val="DF411C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2" type="body"/>
          </p:nvPr>
        </p:nvSpPr>
        <p:spPr>
          <a:xfrm>
            <a:off x="1218690" y="3360613"/>
            <a:ext cx="9831977" cy="1201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3pPr>
            <a:lvl4pPr indent="-3175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  <a:defRPr sz="1400">
                <a:solidFill>
                  <a:schemeClr val="dk1"/>
                </a:solidFill>
              </a:defRPr>
            </a:lvl4pPr>
            <a:lvl5pPr indent="-3175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3" type="body"/>
          </p:nvPr>
        </p:nvSpPr>
        <p:spPr>
          <a:xfrm>
            <a:off x="1218690" y="2595507"/>
            <a:ext cx="9831977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/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-columns_three">
  <p:cSld name="SLIDE-columns_thre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sz="12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2" name="Google Shape;42;p5"/>
          <p:cNvCxnSpPr/>
          <p:nvPr/>
        </p:nvCxnSpPr>
        <p:spPr>
          <a:xfrm>
            <a:off x="334119" y="6274519"/>
            <a:ext cx="11537176" cy="59606"/>
          </a:xfrm>
          <a:prstGeom prst="straightConnector1">
            <a:avLst/>
          </a:prstGeom>
          <a:noFill/>
          <a:ln cap="rnd" cmpd="sng" w="9525">
            <a:solidFill>
              <a:srgbClr val="A6AAA9"/>
            </a:solidFill>
            <a:prstDash val="dashDot"/>
            <a:round/>
            <a:headEnd len="sm" w="sm" type="none"/>
            <a:tailEnd len="sm" w="sm" type="none"/>
          </a:ln>
        </p:spPr>
      </p:cxn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58524" y="6445284"/>
            <a:ext cx="812771" cy="2682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44;p5"/>
          <p:cNvCxnSpPr/>
          <p:nvPr/>
        </p:nvCxnSpPr>
        <p:spPr>
          <a:xfrm flipH="1">
            <a:off x="806824" y="1290244"/>
            <a:ext cx="10546976" cy="17321"/>
          </a:xfrm>
          <a:prstGeom prst="straightConnector1">
            <a:avLst/>
          </a:prstGeom>
          <a:noFill/>
          <a:ln cap="rnd" cmpd="sng" w="317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5" name="Google Shape;45;p5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/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  <a:defRPr b="1" sz="3600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806824" y="2103444"/>
            <a:ext cx="3267235" cy="4486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/>
          <a:lstStyle>
            <a:lvl1pPr indent="-228600" lvl="0" marL="457200" marR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DF411C"/>
              </a:buClr>
              <a:buSzPts val="1600"/>
              <a:buFont typeface="Arial"/>
              <a:buNone/>
              <a:defRPr b="1" sz="1600" cap="none">
                <a:solidFill>
                  <a:srgbClr val="DF411C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399541" y="2111718"/>
            <a:ext cx="3267235" cy="4486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F411C"/>
              </a:buClr>
              <a:buSzPts val="1600"/>
              <a:buNone/>
              <a:defRPr b="1" sz="1600" cap="none">
                <a:solidFill>
                  <a:srgbClr val="DF411C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3" type="body"/>
          </p:nvPr>
        </p:nvSpPr>
        <p:spPr>
          <a:xfrm>
            <a:off x="8086565" y="2119992"/>
            <a:ext cx="3267235" cy="4486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F411C"/>
              </a:buClr>
              <a:buSzPts val="1600"/>
              <a:buNone/>
              <a:defRPr b="1" sz="1600" cap="none">
                <a:solidFill>
                  <a:srgbClr val="DF411C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4" type="body"/>
          </p:nvPr>
        </p:nvSpPr>
        <p:spPr>
          <a:xfrm>
            <a:off x="806824" y="2560355"/>
            <a:ext cx="3267235" cy="1578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Noto Sans Symbols"/>
              <a:buChar char="▪"/>
              <a:defRPr sz="14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5" type="body"/>
          </p:nvPr>
        </p:nvSpPr>
        <p:spPr>
          <a:xfrm>
            <a:off x="4399541" y="2575061"/>
            <a:ext cx="3267235" cy="1578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Noto Sans Symbols"/>
              <a:buChar char="▪"/>
              <a:defRPr sz="14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6" type="body"/>
          </p:nvPr>
        </p:nvSpPr>
        <p:spPr>
          <a:xfrm>
            <a:off x="8093355" y="2586006"/>
            <a:ext cx="3267235" cy="1578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Noto Sans Symbols"/>
              <a:buChar char="▪"/>
              <a:defRPr sz="14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LIDE-RIGHT">
  <p:cSld name="1_SLIDE-RIGH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" type="body"/>
          </p:nvPr>
        </p:nvSpPr>
        <p:spPr>
          <a:xfrm>
            <a:off x="4952246" y="3054273"/>
            <a:ext cx="6401554" cy="3021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sz="16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2pPr>
            <a:lvl3pPr indent="-228600" lvl="2" marL="1371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3pPr>
            <a:lvl4pPr indent="-228600" lvl="3" marL="18288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>
                <a:solidFill>
                  <a:schemeClr val="dk1"/>
                </a:solidFill>
              </a:defRPr>
            </a:lvl4pPr>
            <a:lvl5pPr indent="-228600" lvl="4" marL="22860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</a:defRPr>
            </a:lvl5pPr>
            <a:lvl6pPr indent="-304800" lvl="5" marL="27432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04800" lvl="7" marL="3657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 txBox="1"/>
          <p:nvPr>
            <p:ph idx="2" type="body"/>
          </p:nvPr>
        </p:nvSpPr>
        <p:spPr>
          <a:xfrm>
            <a:off x="806824" y="2414294"/>
            <a:ext cx="3801390" cy="266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sz="2200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6"/>
          <p:cNvSpPr txBox="1"/>
          <p:nvPr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sz="12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58" name="Google Shape;58;p6"/>
          <p:cNvCxnSpPr/>
          <p:nvPr/>
        </p:nvCxnSpPr>
        <p:spPr>
          <a:xfrm>
            <a:off x="334119" y="6274519"/>
            <a:ext cx="11537176" cy="59606"/>
          </a:xfrm>
          <a:prstGeom prst="straightConnector1">
            <a:avLst/>
          </a:prstGeom>
          <a:noFill/>
          <a:ln cap="rnd" cmpd="sng" w="9525">
            <a:solidFill>
              <a:srgbClr val="A6AAA9"/>
            </a:solidFill>
            <a:prstDash val="dashDot"/>
            <a:round/>
            <a:headEnd len="sm" w="sm" type="none"/>
            <a:tailEnd len="sm" w="sm" type="none"/>
          </a:ln>
        </p:spPr>
      </p:cxnSp>
      <p:pic>
        <p:nvPicPr>
          <p:cNvPr id="59" name="Google Shape;5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58524" y="6445284"/>
            <a:ext cx="812771" cy="26821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 txBox="1"/>
          <p:nvPr>
            <p:ph idx="3" type="body"/>
          </p:nvPr>
        </p:nvSpPr>
        <p:spPr>
          <a:xfrm>
            <a:off x="4952246" y="2629541"/>
            <a:ext cx="640155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/>
          <a:lstStyle>
            <a:lvl1pPr indent="-228600" lvl="0" marL="457200" marR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DF411C"/>
              </a:buClr>
              <a:buSzPts val="2400"/>
              <a:buFont typeface="Arial"/>
              <a:buNone/>
              <a:defRPr b="1" sz="2400" cap="none">
                <a:solidFill>
                  <a:srgbClr val="DF411C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1" name="Google Shape;61;p6"/>
          <p:cNvCxnSpPr/>
          <p:nvPr/>
        </p:nvCxnSpPr>
        <p:spPr>
          <a:xfrm flipH="1">
            <a:off x="806824" y="1290244"/>
            <a:ext cx="10546976" cy="17321"/>
          </a:xfrm>
          <a:prstGeom prst="straightConnector1">
            <a:avLst/>
          </a:prstGeom>
          <a:noFill/>
          <a:ln cap="rnd" cmpd="sng" w="317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2" name="Google Shape;62;p6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/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  <a:defRPr b="1" sz="3600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LIDE-LEFT">
  <p:cSld name="2_SLIDE-LEF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7"/>
          <p:cNvCxnSpPr/>
          <p:nvPr/>
        </p:nvCxnSpPr>
        <p:spPr>
          <a:xfrm flipH="1">
            <a:off x="806824" y="1290244"/>
            <a:ext cx="10546976" cy="17321"/>
          </a:xfrm>
          <a:prstGeom prst="straightConnector1">
            <a:avLst/>
          </a:prstGeom>
          <a:noFill/>
          <a:ln cap="rnd" cmpd="sng" w="317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7" name="Google Shape;67;p7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/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  <a:defRPr b="1" sz="3600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7552410" y="2414294"/>
            <a:ext cx="3801390" cy="266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sz="2200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7"/>
          <p:cNvSpPr txBox="1"/>
          <p:nvPr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sz="12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0" name="Google Shape;70;p7"/>
          <p:cNvCxnSpPr/>
          <p:nvPr/>
        </p:nvCxnSpPr>
        <p:spPr>
          <a:xfrm>
            <a:off x="334119" y="6274519"/>
            <a:ext cx="11537176" cy="59606"/>
          </a:xfrm>
          <a:prstGeom prst="straightConnector1">
            <a:avLst/>
          </a:prstGeom>
          <a:noFill/>
          <a:ln cap="rnd" cmpd="sng" w="9525">
            <a:solidFill>
              <a:srgbClr val="A6AAA9"/>
            </a:solidFill>
            <a:prstDash val="dashDot"/>
            <a:round/>
            <a:headEnd len="sm" w="sm" type="none"/>
            <a:tailEnd len="sm" w="sm" type="none"/>
          </a:ln>
        </p:spPr>
      </p:cxnSp>
      <p:pic>
        <p:nvPicPr>
          <p:cNvPr id="71" name="Google Shape;7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58524" y="6445284"/>
            <a:ext cx="812771" cy="26821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 txBox="1"/>
          <p:nvPr>
            <p:ph idx="2" type="body"/>
          </p:nvPr>
        </p:nvSpPr>
        <p:spPr>
          <a:xfrm>
            <a:off x="806824" y="2603655"/>
            <a:ext cx="640155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/>
          <a:lstStyle>
            <a:lvl1pPr indent="-228600" lvl="0" marL="457200" marR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DF411C"/>
              </a:buClr>
              <a:buSzPts val="2400"/>
              <a:buFont typeface="Arial"/>
              <a:buNone/>
              <a:defRPr b="1" sz="2400" cap="none">
                <a:solidFill>
                  <a:srgbClr val="DF411C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3" type="body"/>
          </p:nvPr>
        </p:nvSpPr>
        <p:spPr>
          <a:xfrm>
            <a:off x="806824" y="3028387"/>
            <a:ext cx="6401554" cy="1347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LIDE-columns_two">
  <p:cSld name="1_SLIDE-columns_tw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sz="12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6" name="Google Shape;76;p8"/>
          <p:cNvCxnSpPr/>
          <p:nvPr/>
        </p:nvCxnSpPr>
        <p:spPr>
          <a:xfrm>
            <a:off x="334119" y="6274519"/>
            <a:ext cx="11537176" cy="59606"/>
          </a:xfrm>
          <a:prstGeom prst="straightConnector1">
            <a:avLst/>
          </a:prstGeom>
          <a:noFill/>
          <a:ln cap="rnd" cmpd="sng" w="9525">
            <a:solidFill>
              <a:srgbClr val="A6AAA9"/>
            </a:solidFill>
            <a:prstDash val="dashDot"/>
            <a:round/>
            <a:headEnd len="sm" w="sm" type="none"/>
            <a:tailEnd len="sm" w="sm" type="none"/>
          </a:ln>
        </p:spPr>
      </p:cxnSp>
      <p:pic>
        <p:nvPicPr>
          <p:cNvPr id="77" name="Google Shape;7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58524" y="6445284"/>
            <a:ext cx="812771" cy="2682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8"/>
          <p:cNvCxnSpPr/>
          <p:nvPr/>
        </p:nvCxnSpPr>
        <p:spPr>
          <a:xfrm flipH="1">
            <a:off x="806824" y="1290244"/>
            <a:ext cx="10546976" cy="17321"/>
          </a:xfrm>
          <a:prstGeom prst="straightConnector1">
            <a:avLst/>
          </a:prstGeom>
          <a:noFill/>
          <a:ln cap="rnd" cmpd="sng" w="317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9" name="Google Shape;79;p8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/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  <a:defRPr b="1" sz="3600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806824" y="2560355"/>
            <a:ext cx="5007236" cy="1439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2" type="body"/>
          </p:nvPr>
        </p:nvSpPr>
        <p:spPr>
          <a:xfrm>
            <a:off x="806824" y="2182749"/>
            <a:ext cx="5007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F411C"/>
              </a:buClr>
              <a:buSzPts val="2000"/>
              <a:buFont typeface="Arial"/>
              <a:buNone/>
              <a:defRPr b="1" sz="2000" cap="none">
                <a:solidFill>
                  <a:srgbClr val="DF411C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3" type="body"/>
          </p:nvPr>
        </p:nvSpPr>
        <p:spPr>
          <a:xfrm>
            <a:off x="6346564" y="2568629"/>
            <a:ext cx="5007236" cy="1439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4" type="body"/>
          </p:nvPr>
        </p:nvSpPr>
        <p:spPr>
          <a:xfrm>
            <a:off x="6346564" y="2191023"/>
            <a:ext cx="5007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F411C"/>
              </a:buClr>
              <a:buSzPts val="2000"/>
              <a:buFont typeface="Arial"/>
              <a:buNone/>
              <a:defRPr b="1" sz="2000" cap="none">
                <a:solidFill>
                  <a:srgbClr val="DF411C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CCESS STORY">
  <p:cSld name="SUCCESS STOR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/>
          <p:nvPr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3647761" y="2337460"/>
            <a:ext cx="7982533" cy="1109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sz="1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9"/>
          <p:cNvSpPr txBox="1"/>
          <p:nvPr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sz="12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89" name="Google Shape;89;p9"/>
          <p:cNvCxnSpPr/>
          <p:nvPr/>
        </p:nvCxnSpPr>
        <p:spPr>
          <a:xfrm>
            <a:off x="334119" y="6274519"/>
            <a:ext cx="11537176" cy="59606"/>
          </a:xfrm>
          <a:prstGeom prst="straightConnector1">
            <a:avLst/>
          </a:prstGeom>
          <a:noFill/>
          <a:ln cap="rnd" cmpd="sng" w="9525">
            <a:solidFill>
              <a:srgbClr val="A6AAA9"/>
            </a:solidFill>
            <a:prstDash val="dashDot"/>
            <a:round/>
            <a:headEnd len="sm" w="sm" type="none"/>
            <a:tailEnd len="sm" w="sm" type="none"/>
          </a:ln>
        </p:spPr>
      </p:cxnSp>
      <p:pic>
        <p:nvPicPr>
          <p:cNvPr id="90" name="Google Shape;9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58524" y="6445284"/>
            <a:ext cx="812771" cy="268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9"/>
          <p:cNvSpPr txBox="1"/>
          <p:nvPr>
            <p:ph idx="2" type="body"/>
          </p:nvPr>
        </p:nvSpPr>
        <p:spPr>
          <a:xfrm>
            <a:off x="1066126" y="1647185"/>
            <a:ext cx="1762822" cy="646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/>
              <a:buNone/>
              <a:defRPr b="1" sz="550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3" type="body"/>
          </p:nvPr>
        </p:nvSpPr>
        <p:spPr>
          <a:xfrm>
            <a:off x="806824" y="2321982"/>
            <a:ext cx="2330874" cy="332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3" name="Google Shape;93;p9"/>
          <p:cNvCxnSpPr/>
          <p:nvPr/>
        </p:nvCxnSpPr>
        <p:spPr>
          <a:xfrm flipH="1">
            <a:off x="806824" y="1290244"/>
            <a:ext cx="10546976" cy="17321"/>
          </a:xfrm>
          <a:prstGeom prst="straightConnector1">
            <a:avLst/>
          </a:prstGeom>
          <a:noFill/>
          <a:ln cap="rnd" cmpd="sng" w="317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4" name="Google Shape;94;p9"/>
          <p:cNvSpPr/>
          <p:nvPr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"/>
          <p:cNvSpPr txBox="1"/>
          <p:nvPr>
            <p:ph idx="4" type="body"/>
          </p:nvPr>
        </p:nvSpPr>
        <p:spPr>
          <a:xfrm>
            <a:off x="1066126" y="3274712"/>
            <a:ext cx="1762822" cy="646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/>
              <a:buNone/>
              <a:defRPr b="1" sz="550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5" type="body"/>
          </p:nvPr>
        </p:nvSpPr>
        <p:spPr>
          <a:xfrm>
            <a:off x="806824" y="3949509"/>
            <a:ext cx="2330874" cy="332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9"/>
          <p:cNvSpPr/>
          <p:nvPr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 txBox="1"/>
          <p:nvPr>
            <p:ph idx="6" type="body"/>
          </p:nvPr>
        </p:nvSpPr>
        <p:spPr>
          <a:xfrm>
            <a:off x="1066126" y="4902239"/>
            <a:ext cx="1762822" cy="646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/>
              <a:buNone/>
              <a:defRPr b="1" sz="550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7" type="body"/>
          </p:nvPr>
        </p:nvSpPr>
        <p:spPr>
          <a:xfrm>
            <a:off x="806824" y="5577036"/>
            <a:ext cx="2330874" cy="332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8" type="body"/>
          </p:nvPr>
        </p:nvSpPr>
        <p:spPr>
          <a:xfrm>
            <a:off x="3647761" y="1539089"/>
            <a:ext cx="7982533" cy="742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Pts val="2000"/>
              <a:buFont typeface="Arial"/>
              <a:buNone/>
              <a:defRPr b="1" sz="2000" cap="none">
                <a:solidFill>
                  <a:srgbClr val="DE411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type="title"/>
          </p:nvPr>
        </p:nvSpPr>
        <p:spPr>
          <a:xfrm>
            <a:off x="3647761" y="159908"/>
            <a:ext cx="7395049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/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  <a:defRPr b="1" sz="3600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9" type="body"/>
          </p:nvPr>
        </p:nvSpPr>
        <p:spPr>
          <a:xfrm>
            <a:off x="880985" y="648708"/>
            <a:ext cx="2330874" cy="332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400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Thank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 txBox="1"/>
          <p:nvPr>
            <p:ph type="title"/>
          </p:nvPr>
        </p:nvSpPr>
        <p:spPr>
          <a:xfrm>
            <a:off x="3206888" y="2379387"/>
            <a:ext cx="7421880" cy="59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 Narrow"/>
              <a:buNone/>
              <a:defRPr b="1" sz="4800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5590243" y="4671588"/>
            <a:ext cx="5038525" cy="216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sz="18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0"/>
          <p:cNvSpPr txBox="1"/>
          <p:nvPr>
            <p:ph idx="2" type="body"/>
          </p:nvPr>
        </p:nvSpPr>
        <p:spPr>
          <a:xfrm>
            <a:off x="5590244" y="3532872"/>
            <a:ext cx="5038524" cy="4486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marR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F411C"/>
              </a:buClr>
              <a:buSzPts val="2400"/>
              <a:buFont typeface="Arial"/>
              <a:buNone/>
              <a:defRPr b="1" sz="2400" cap="none">
                <a:solidFill>
                  <a:srgbClr val="DF411C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3" type="body"/>
          </p:nvPr>
        </p:nvSpPr>
        <p:spPr>
          <a:xfrm>
            <a:off x="5590244" y="4888429"/>
            <a:ext cx="5020417" cy="290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sz="18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4" type="body"/>
          </p:nvPr>
        </p:nvSpPr>
        <p:spPr>
          <a:xfrm>
            <a:off x="5590244" y="3981510"/>
            <a:ext cx="5038524" cy="2102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marR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A4E5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ADB5"/>
              </a:buClr>
              <a:buSzPts val="1600"/>
              <a:buFont typeface="Arial"/>
              <a:buChar char="•"/>
              <a:defRPr sz="1600">
                <a:solidFill>
                  <a:srgbClr val="4A4E52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500"/>
              <a:buFont typeface="Calibri"/>
              <a:buChar char="-"/>
              <a:defRPr sz="1500">
                <a:solidFill>
                  <a:srgbClr val="4A4E5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A4E52"/>
              </a:buClr>
              <a:buSzPts val="1400"/>
              <a:buChar char="•"/>
              <a:defRPr>
                <a:solidFill>
                  <a:srgbClr val="4A4E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  <a:defRPr b="1" i="0" sz="4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E411B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title"/>
          </p:nvPr>
        </p:nvSpPr>
        <p:spPr>
          <a:xfrm>
            <a:off x="3569623" y="2586692"/>
            <a:ext cx="7254240" cy="1063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4800"/>
              <a:buFont typeface="Arial Narrow"/>
              <a:buNone/>
            </a:pPr>
            <a:r>
              <a:rPr lang="en-US">
                <a:solidFill>
                  <a:srgbClr val="DE411B"/>
                </a:solidFill>
              </a:rPr>
              <a:t>GIT FUNDAMENTALS</a:t>
            </a:r>
            <a:endParaRPr>
              <a:solidFill>
                <a:srgbClr val="DE411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REPOSITORY INSPECT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2534470" y="2147054"/>
            <a:ext cx="6664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commit 73d1bcc021629122fef184605404fdd740f5ba2f</a:t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 rot="-5400000">
            <a:off x="6085840" y="27186"/>
            <a:ext cx="436880" cy="541528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5161399" y="3028428"/>
            <a:ext cx="228576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 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 characters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0"/>
          <p:cNvSpPr/>
          <p:nvPr/>
        </p:nvSpPr>
        <p:spPr>
          <a:xfrm rot="-2575008">
            <a:off x="4596259" y="4213113"/>
            <a:ext cx="1383793" cy="417648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 rot="-7902591">
            <a:off x="6675298" y="4159230"/>
            <a:ext cx="1155335" cy="417648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3580711" y="5046005"/>
            <a:ext cx="228576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Integrity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6544373" y="4938240"/>
            <a:ext cx="228576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REVERT AND REVERSE – CHECKOUT</a:t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2521511" y="2819341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4683465" y="2819340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8799159" y="2819340"/>
            <a:ext cx="871869" cy="818707"/>
          </a:xfrm>
          <a:prstGeom prst="ellipse">
            <a:avLst/>
          </a:prstGeom>
          <a:solidFill>
            <a:srgbClr val="A73014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2377970" y="2390317"/>
            <a:ext cx="1158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a1b8gte</a:t>
            </a:r>
            <a:endParaRPr/>
          </a:p>
        </p:txBody>
      </p:sp>
      <p:sp>
        <p:nvSpPr>
          <p:cNvPr id="206" name="Google Shape;206;p21"/>
          <p:cNvSpPr txBox="1"/>
          <p:nvPr/>
        </p:nvSpPr>
        <p:spPr>
          <a:xfrm>
            <a:off x="4539924" y="2400152"/>
            <a:ext cx="1158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b1b8la9</a:t>
            </a:r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6598207" y="2400152"/>
            <a:ext cx="1158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e30213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8449517" y="3827850"/>
            <a:ext cx="1571151" cy="595423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8449516" y="4633467"/>
            <a:ext cx="1571151" cy="595423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</p:txBody>
      </p:sp>
      <p:cxnSp>
        <p:nvCxnSpPr>
          <p:cNvPr id="210" name="Google Shape;210;p21"/>
          <p:cNvCxnSpPr>
            <a:stCxn id="202" idx="6"/>
            <a:endCxn id="203" idx="2"/>
          </p:cNvCxnSpPr>
          <p:nvPr/>
        </p:nvCxnSpPr>
        <p:spPr>
          <a:xfrm>
            <a:off x="3393380" y="3228695"/>
            <a:ext cx="129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" name="Google Shape;211;p21"/>
          <p:cNvCxnSpPr>
            <a:stCxn id="203" idx="6"/>
            <a:endCxn id="212" idx="2"/>
          </p:cNvCxnSpPr>
          <p:nvPr/>
        </p:nvCxnSpPr>
        <p:spPr>
          <a:xfrm>
            <a:off x="5555334" y="3228694"/>
            <a:ext cx="1186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21"/>
          <p:cNvSpPr/>
          <p:nvPr/>
        </p:nvSpPr>
        <p:spPr>
          <a:xfrm>
            <a:off x="6741748" y="2819340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21"/>
          <p:cNvCxnSpPr>
            <a:endCxn id="204" idx="2"/>
          </p:cNvCxnSpPr>
          <p:nvPr/>
        </p:nvCxnSpPr>
        <p:spPr>
          <a:xfrm>
            <a:off x="7612659" y="3228694"/>
            <a:ext cx="1186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21"/>
          <p:cNvSpPr txBox="1"/>
          <p:nvPr/>
        </p:nvSpPr>
        <p:spPr>
          <a:xfrm>
            <a:off x="8655616" y="2453123"/>
            <a:ext cx="1158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33d805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1210833" y="159908"/>
            <a:ext cx="9831900" cy="10260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REVERT AND REVERSE – CHECKOUT</a:t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2521511" y="2804101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4683465" y="2814260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6724572" y="2858638"/>
            <a:ext cx="871869" cy="818707"/>
          </a:xfrm>
          <a:prstGeom prst="ellipse">
            <a:avLst/>
          </a:prstGeom>
          <a:solidFill>
            <a:srgbClr val="A73014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2377970" y="2385237"/>
            <a:ext cx="1158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a1b8gte</a:t>
            </a:r>
            <a:endParaRPr/>
          </a:p>
        </p:txBody>
      </p:sp>
      <p:sp>
        <p:nvSpPr>
          <p:cNvPr id="224" name="Google Shape;224;p22"/>
          <p:cNvSpPr txBox="1"/>
          <p:nvPr/>
        </p:nvSpPr>
        <p:spPr>
          <a:xfrm>
            <a:off x="4539924" y="2395072"/>
            <a:ext cx="1158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b1b8la9</a:t>
            </a:r>
            <a:endParaRPr/>
          </a:p>
        </p:txBody>
      </p:sp>
      <p:sp>
        <p:nvSpPr>
          <p:cNvPr id="225" name="Google Shape;225;p22"/>
          <p:cNvSpPr txBox="1"/>
          <p:nvPr/>
        </p:nvSpPr>
        <p:spPr>
          <a:xfrm>
            <a:off x="6598207" y="2395072"/>
            <a:ext cx="1158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e30213</a:t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8449517" y="3822770"/>
            <a:ext cx="1571151" cy="595423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6392105" y="4590287"/>
            <a:ext cx="1571151" cy="595423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</p:txBody>
      </p:sp>
      <p:cxnSp>
        <p:nvCxnSpPr>
          <p:cNvPr id="228" name="Google Shape;228;p22"/>
          <p:cNvCxnSpPr>
            <a:stCxn id="220" idx="6"/>
            <a:endCxn id="221" idx="2"/>
          </p:cNvCxnSpPr>
          <p:nvPr/>
        </p:nvCxnSpPr>
        <p:spPr>
          <a:xfrm>
            <a:off x="3393380" y="3213454"/>
            <a:ext cx="1290000" cy="1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9" name="Google Shape;229;p22"/>
          <p:cNvCxnSpPr>
            <a:stCxn id="221" idx="6"/>
            <a:endCxn id="230" idx="2"/>
          </p:cNvCxnSpPr>
          <p:nvPr/>
        </p:nvCxnSpPr>
        <p:spPr>
          <a:xfrm>
            <a:off x="5555334" y="3223613"/>
            <a:ext cx="3228300" cy="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" name="Google Shape;230;p22"/>
          <p:cNvSpPr/>
          <p:nvPr/>
        </p:nvSpPr>
        <p:spPr>
          <a:xfrm>
            <a:off x="8783559" y="2822511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22"/>
          <p:cNvCxnSpPr>
            <a:endCxn id="222" idx="2"/>
          </p:cNvCxnSpPr>
          <p:nvPr/>
        </p:nvCxnSpPr>
        <p:spPr>
          <a:xfrm>
            <a:off x="5538072" y="3267992"/>
            <a:ext cx="1186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2" name="Google Shape;232;p22"/>
          <p:cNvSpPr txBox="1"/>
          <p:nvPr/>
        </p:nvSpPr>
        <p:spPr>
          <a:xfrm>
            <a:off x="8655616" y="2448043"/>
            <a:ext cx="1158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33d805</a:t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2377970" y="1808601"/>
            <a:ext cx="32175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checkout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e30213</a:t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REVERT AND REVERSE – CHECKOUT 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2332250" y="2380101"/>
            <a:ext cx="445827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checkout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&lt;commit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 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checkout 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git 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checkout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&lt;branch&gt;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 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checkout -b 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&lt;new branch&gt;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REVERT AND REVERSE – REVERT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2521511" y="2707581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4683465" y="2707580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6741748" y="2715554"/>
            <a:ext cx="871869" cy="818707"/>
          </a:xfrm>
          <a:prstGeom prst="ellipse">
            <a:avLst/>
          </a:prstGeom>
          <a:solidFill>
            <a:srgbClr val="A73014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2377970" y="2278557"/>
            <a:ext cx="1158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a1b8gte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4539924" y="2288392"/>
            <a:ext cx="1158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b1b8la9</a:t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6392105" y="3807530"/>
            <a:ext cx="1571151" cy="595423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6392105" y="4501172"/>
            <a:ext cx="1571151" cy="595423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</p:txBody>
      </p:sp>
      <p:cxnSp>
        <p:nvCxnSpPr>
          <p:cNvPr id="252" name="Google Shape;252;p24"/>
          <p:cNvCxnSpPr>
            <a:stCxn id="245" idx="6"/>
            <a:endCxn id="246" idx="2"/>
          </p:cNvCxnSpPr>
          <p:nvPr/>
        </p:nvCxnSpPr>
        <p:spPr>
          <a:xfrm>
            <a:off x="3393380" y="3116935"/>
            <a:ext cx="129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" name="Google Shape;253;p24"/>
          <p:cNvCxnSpPr>
            <a:stCxn id="246" idx="6"/>
          </p:cNvCxnSpPr>
          <p:nvPr/>
        </p:nvCxnSpPr>
        <p:spPr>
          <a:xfrm>
            <a:off x="5555334" y="3116934"/>
            <a:ext cx="1186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24"/>
          <p:cNvSpPr txBox="1"/>
          <p:nvPr/>
        </p:nvSpPr>
        <p:spPr>
          <a:xfrm>
            <a:off x="6598207" y="2288392"/>
            <a:ext cx="1158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33d805</a:t>
            </a:r>
            <a:endParaRPr/>
          </a:p>
        </p:txBody>
      </p:sp>
      <p:pic>
        <p:nvPicPr>
          <p:cNvPr descr="Image result for warning symbol" id="255" name="Google Shape;2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7647" y="2817154"/>
            <a:ext cx="603504" cy="50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REVERT AND REVERSE – REVERT </a:t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2521511" y="2699961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4683465" y="2699960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8901103" y="2669941"/>
            <a:ext cx="871869" cy="818707"/>
          </a:xfrm>
          <a:prstGeom prst="ellipse">
            <a:avLst/>
          </a:prstGeom>
          <a:solidFill>
            <a:srgbClr val="A73014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2377970" y="2270937"/>
            <a:ext cx="1158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a1b8gte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4539924" y="2280772"/>
            <a:ext cx="1158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b1b8la9</a:t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8586665" y="3778826"/>
            <a:ext cx="1571151" cy="595423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8586665" y="4498532"/>
            <a:ext cx="1571151" cy="595423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</p:txBody>
      </p:sp>
      <p:cxnSp>
        <p:nvCxnSpPr>
          <p:cNvPr id="268" name="Google Shape;268;p25"/>
          <p:cNvCxnSpPr>
            <a:stCxn id="261" idx="6"/>
            <a:endCxn id="262" idx="2"/>
          </p:cNvCxnSpPr>
          <p:nvPr/>
        </p:nvCxnSpPr>
        <p:spPr>
          <a:xfrm>
            <a:off x="3393380" y="3109314"/>
            <a:ext cx="129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9" name="Google Shape;269;p25"/>
          <p:cNvCxnSpPr>
            <a:stCxn id="262" idx="6"/>
          </p:cNvCxnSpPr>
          <p:nvPr/>
        </p:nvCxnSpPr>
        <p:spPr>
          <a:xfrm>
            <a:off x="5555334" y="3109313"/>
            <a:ext cx="1186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" name="Google Shape;270;p25"/>
          <p:cNvSpPr txBox="1"/>
          <p:nvPr/>
        </p:nvSpPr>
        <p:spPr>
          <a:xfrm>
            <a:off x="6598207" y="2280772"/>
            <a:ext cx="1158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33d805</a:t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2361068" y="1812354"/>
            <a:ext cx="30796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revert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b1b8la9</a:t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25"/>
          <p:cNvSpPr/>
          <p:nvPr/>
        </p:nvSpPr>
        <p:spPr>
          <a:xfrm>
            <a:off x="6739149" y="2695294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25"/>
          <p:cNvCxnSpPr/>
          <p:nvPr/>
        </p:nvCxnSpPr>
        <p:spPr>
          <a:xfrm flipH="1" rot="10800000">
            <a:off x="7613617" y="3079295"/>
            <a:ext cx="1290085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4" name="Google Shape;274;p25"/>
          <p:cNvSpPr txBox="1"/>
          <p:nvPr/>
        </p:nvSpPr>
        <p:spPr>
          <a:xfrm>
            <a:off x="8760161" y="2325963"/>
            <a:ext cx="1158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43d805</a:t>
            </a:r>
            <a:endParaRPr/>
          </a:p>
        </p:txBody>
      </p:sp>
      <p:pic>
        <p:nvPicPr>
          <p:cNvPr descr="Image result for warning symbol" id="275" name="Google Shape;2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5911" y="2827836"/>
            <a:ext cx="603504" cy="502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heck symbol" id="276" name="Google Shape;27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13234" y="2892112"/>
            <a:ext cx="442246" cy="434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REVERT AND REVERSE – REVERT</a:t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2332250" y="2380101"/>
            <a:ext cx="321754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&gt;_ 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revert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&lt;commit&gt;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&gt;_ 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revert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REVERT AND REVERSE – RESET</a:t>
            </a: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2521511" y="2666941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7"/>
          <p:cNvSpPr/>
          <p:nvPr/>
        </p:nvSpPr>
        <p:spPr>
          <a:xfrm>
            <a:off x="4683465" y="2666940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8873191" y="2674914"/>
            <a:ext cx="871869" cy="818707"/>
          </a:xfrm>
          <a:prstGeom prst="ellipse">
            <a:avLst/>
          </a:prstGeom>
          <a:solidFill>
            <a:srgbClr val="A73014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2377970" y="2237917"/>
            <a:ext cx="1158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a1b8gte</a:t>
            </a:r>
            <a:endParaRPr/>
          </a:p>
        </p:txBody>
      </p:sp>
      <p:sp>
        <p:nvSpPr>
          <p:cNvPr id="292" name="Google Shape;292;p27"/>
          <p:cNvSpPr txBox="1"/>
          <p:nvPr/>
        </p:nvSpPr>
        <p:spPr>
          <a:xfrm>
            <a:off x="4539924" y="2247752"/>
            <a:ext cx="1158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b1b8la9</a:t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8525705" y="3692651"/>
            <a:ext cx="1571151" cy="595423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8525705" y="4386293"/>
            <a:ext cx="1571151" cy="595423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</p:txBody>
      </p:sp>
      <p:cxnSp>
        <p:nvCxnSpPr>
          <p:cNvPr id="295" name="Google Shape;295;p27"/>
          <p:cNvCxnSpPr>
            <a:stCxn id="288" idx="6"/>
            <a:endCxn id="289" idx="2"/>
          </p:cNvCxnSpPr>
          <p:nvPr/>
        </p:nvCxnSpPr>
        <p:spPr>
          <a:xfrm>
            <a:off x="3393380" y="3076295"/>
            <a:ext cx="129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6" name="Google Shape;296;p27"/>
          <p:cNvCxnSpPr/>
          <p:nvPr/>
        </p:nvCxnSpPr>
        <p:spPr>
          <a:xfrm>
            <a:off x="7686777" y="3076294"/>
            <a:ext cx="118641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7" name="Google Shape;297;p27"/>
          <p:cNvSpPr txBox="1"/>
          <p:nvPr/>
        </p:nvSpPr>
        <p:spPr>
          <a:xfrm>
            <a:off x="8729650" y="2247752"/>
            <a:ext cx="1158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33d805</a:t>
            </a:r>
            <a:endParaRPr/>
          </a:p>
        </p:txBody>
      </p:sp>
      <p:pic>
        <p:nvPicPr>
          <p:cNvPr descr="Image result for warning symbol" id="298" name="Google Shape;2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7373" y="2788351"/>
            <a:ext cx="603504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7"/>
          <p:cNvSpPr/>
          <p:nvPr/>
        </p:nvSpPr>
        <p:spPr>
          <a:xfrm>
            <a:off x="6845419" y="2666940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27"/>
          <p:cNvCxnSpPr>
            <a:endCxn id="299" idx="2"/>
          </p:cNvCxnSpPr>
          <p:nvPr/>
        </p:nvCxnSpPr>
        <p:spPr>
          <a:xfrm>
            <a:off x="5555419" y="3076294"/>
            <a:ext cx="129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1" name="Google Shape;301;p27"/>
          <p:cNvSpPr txBox="1"/>
          <p:nvPr/>
        </p:nvSpPr>
        <p:spPr>
          <a:xfrm>
            <a:off x="6701878" y="2237917"/>
            <a:ext cx="1158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7a134d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REVERT AND REVERSE – RESET</a:t>
            </a: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2521511" y="2669481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4683465" y="2669480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6741748" y="2669480"/>
            <a:ext cx="871869" cy="818707"/>
          </a:xfrm>
          <a:prstGeom prst="ellipse">
            <a:avLst/>
          </a:prstGeom>
          <a:solidFill>
            <a:srgbClr val="A73014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2377970" y="2240457"/>
            <a:ext cx="1158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a1b8gte</a:t>
            </a:r>
            <a:endParaRPr/>
          </a:p>
        </p:txBody>
      </p:sp>
      <p:sp>
        <p:nvSpPr>
          <p:cNvPr id="311" name="Google Shape;311;p28"/>
          <p:cNvSpPr txBox="1"/>
          <p:nvPr/>
        </p:nvSpPr>
        <p:spPr>
          <a:xfrm>
            <a:off x="4539924" y="2250292"/>
            <a:ext cx="1158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b1b8la9</a:t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6427310" y="3778365"/>
            <a:ext cx="1571151" cy="595423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6427310" y="4498071"/>
            <a:ext cx="1571151" cy="595423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</p:txBody>
      </p:sp>
      <p:cxnSp>
        <p:nvCxnSpPr>
          <p:cNvPr id="314" name="Google Shape;314;p28"/>
          <p:cNvCxnSpPr>
            <a:stCxn id="307" idx="6"/>
            <a:endCxn id="308" idx="2"/>
          </p:cNvCxnSpPr>
          <p:nvPr/>
        </p:nvCxnSpPr>
        <p:spPr>
          <a:xfrm>
            <a:off x="3393380" y="3078835"/>
            <a:ext cx="129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5" name="Google Shape;315;p28"/>
          <p:cNvCxnSpPr>
            <a:stCxn id="308" idx="6"/>
          </p:cNvCxnSpPr>
          <p:nvPr/>
        </p:nvCxnSpPr>
        <p:spPr>
          <a:xfrm>
            <a:off x="5555334" y="3078834"/>
            <a:ext cx="1186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28"/>
          <p:cNvSpPr txBox="1"/>
          <p:nvPr/>
        </p:nvSpPr>
        <p:spPr>
          <a:xfrm>
            <a:off x="6598207" y="2250292"/>
            <a:ext cx="1158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7a134d</a:t>
            </a: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2361068" y="1812354"/>
            <a:ext cx="28039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reset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7a134d</a:t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Image result for check symbol" id="318" name="Google Shape;3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879" y="2891651"/>
            <a:ext cx="442246" cy="434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REVERT AND REVERSE – RESET</a:t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>
            <a:off x="2332250" y="2380101"/>
            <a:ext cx="307968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reset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&lt;commit&gt;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reset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806824" y="996707"/>
            <a:ext cx="5370456" cy="660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 Narrow"/>
              <a:buNone/>
            </a:pPr>
            <a:r>
              <a:rPr lang="en-US" sz="4320"/>
              <a:t>AGENDA </a:t>
            </a:r>
            <a:endParaRPr sz="4320"/>
          </a:p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806824" y="2016875"/>
            <a:ext cx="4281300" cy="3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3000"/>
              <a:buFont typeface="Noto Sans Symbols"/>
              <a:buChar char="▪"/>
            </a:pPr>
            <a:r>
              <a:rPr lang="en-US" sz="3000"/>
              <a:t>WHAT IS GIT? </a:t>
            </a:r>
            <a:endParaRPr sz="3000"/>
          </a:p>
          <a:p>
            <a:pPr indent="-4381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Pts val="3000"/>
              <a:buFont typeface="Noto Sans Symbols"/>
              <a:buChar char="▪"/>
            </a:pPr>
            <a:r>
              <a:rPr lang="en-US" sz="3000"/>
              <a:t>FUNDAMENTALS</a:t>
            </a:r>
            <a:endParaRPr sz="3000"/>
          </a:p>
          <a:p>
            <a:pPr indent="-4381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Pts val="3000"/>
              <a:buFont typeface="Noto Sans Symbols"/>
              <a:buChar char="▪"/>
            </a:pPr>
            <a:r>
              <a:rPr lang="en-US" sz="3000"/>
              <a:t>CLONE REPOSITORY</a:t>
            </a:r>
            <a:endParaRPr sz="3000"/>
          </a:p>
          <a:p>
            <a:pPr indent="-4381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Pts val="3000"/>
              <a:buFont typeface="Noto Sans Symbols"/>
              <a:buChar char="▪"/>
            </a:pPr>
            <a:r>
              <a:rPr lang="en-US" sz="3000"/>
              <a:t>SAVE CHANGES </a:t>
            </a:r>
            <a:endParaRPr sz="3000"/>
          </a:p>
          <a:p>
            <a:pPr indent="-4381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Pts val="3000"/>
              <a:buFont typeface="Noto Sans Symbols"/>
              <a:buChar char="▪"/>
            </a:pPr>
            <a:r>
              <a:rPr lang="en-US" sz="3000"/>
              <a:t>REVERT AND REVERSE</a:t>
            </a:r>
            <a:endParaRPr sz="3000"/>
          </a:p>
          <a:p>
            <a:pPr indent="-4381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USING BRANCHES </a:t>
            </a:r>
            <a:endParaRPr sz="3000"/>
          </a:p>
          <a:p>
            <a:pPr indent="-4381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FETCH AND PULL </a:t>
            </a:r>
            <a:endParaRPr sz="3000"/>
          </a:p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6323949" y="2016875"/>
            <a:ext cx="4281300" cy="3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411B"/>
              </a:buClr>
              <a:buSzPts val="3000"/>
              <a:buFont typeface="Noto Sans Symbols"/>
              <a:buChar char="▪"/>
            </a:pPr>
            <a:r>
              <a:rPr lang="en-US" sz="3000"/>
              <a:t>MERGE</a:t>
            </a:r>
            <a:endParaRPr sz="3000"/>
          </a:p>
          <a:p>
            <a:pPr indent="-4381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Pts val="3000"/>
              <a:buFont typeface="Noto Sans Symbols"/>
              <a:buChar char="▪"/>
            </a:pPr>
            <a:r>
              <a:rPr lang="en-US" sz="3000"/>
              <a:t>MERGE CONFLICTS </a:t>
            </a:r>
            <a:endParaRPr sz="3000"/>
          </a:p>
          <a:p>
            <a:pPr indent="-4381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Pts val="3000"/>
              <a:buFont typeface="Noto Sans Symbols"/>
              <a:buChar char="▪"/>
            </a:pPr>
            <a:r>
              <a:rPr lang="en-US" sz="3000"/>
              <a:t>REBASE</a:t>
            </a:r>
            <a:endParaRPr sz="3000"/>
          </a:p>
          <a:p>
            <a:pPr indent="-4381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Pts val="3000"/>
              <a:buFont typeface="Noto Sans Symbols"/>
              <a:buChar char="▪"/>
            </a:pPr>
            <a:r>
              <a:rPr lang="en-US" sz="3000"/>
              <a:t>CHERRY PICK </a:t>
            </a:r>
            <a:endParaRPr sz="3000"/>
          </a:p>
          <a:p>
            <a:pPr indent="-4381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PULL REQUEST </a:t>
            </a:r>
            <a:endParaRPr sz="3000"/>
          </a:p>
          <a:p>
            <a:pPr indent="-4381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EXERCISE 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EXERCISE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0" name="Google Shape;330;p30"/>
          <p:cNvSpPr txBox="1"/>
          <p:nvPr/>
        </p:nvSpPr>
        <p:spPr>
          <a:xfrm>
            <a:off x="884250" y="1476300"/>
            <a:ext cx="10512300" cy="48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already are prepared for our first exercise. It's pretty simple; we want to display a todo list for this session, you only need follow below steps: 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Clone the repo: </a:t>
            </a:r>
            <a:r>
              <a:rPr lang="en-US" sz="2000">
                <a:solidFill>
                  <a:schemeClr val="dk1"/>
                </a:solidFill>
              </a:rPr>
              <a:t>https://github.com/gabrielgiri/endava-git-training.git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Create a new branch from master with your name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git </a:t>
            </a:r>
            <a:r>
              <a:rPr b="0" i="0" lang="en-US" sz="2000" u="none" cap="none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checkout -b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&lt;firstName&gt;&lt;lastName&gt;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new text file with your personal info (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&lt;firstName&gt;&lt;lastName&gt;.txt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in the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folder with your info: </a:t>
            </a:r>
            <a:endParaRPr/>
          </a:p>
          <a:p>
            <a:pPr indent="-342900" lvl="1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n-US" sz="2000">
                <a:solidFill>
                  <a:schemeClr val="dk1"/>
                </a:solidFill>
              </a:rPr>
              <a:t>1</a:t>
            </a:r>
            <a:r>
              <a:rPr b="0" baseline="30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line: first name </a:t>
            </a:r>
            <a:endParaRPr i="1"/>
          </a:p>
          <a:p>
            <a:pPr indent="-342900" lvl="1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n-US" sz="2000">
                <a:solidFill>
                  <a:schemeClr val="dk1"/>
                </a:solidFill>
              </a:rPr>
              <a:t>2</a:t>
            </a:r>
            <a:r>
              <a:rPr b="0" baseline="30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line: last name </a:t>
            </a:r>
            <a:endParaRPr i="1"/>
          </a:p>
          <a:p>
            <a:pPr indent="-342900" lvl="1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n-US" sz="2000">
                <a:solidFill>
                  <a:schemeClr val="dk1"/>
                </a:solidFill>
              </a:rPr>
              <a:t>3</a:t>
            </a:r>
            <a:r>
              <a:rPr b="0" baseline="30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line: role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n-US" sz="2000">
                <a:solidFill>
                  <a:schemeClr val="dk1"/>
                </a:solidFill>
              </a:rPr>
              <a:t>4</a:t>
            </a:r>
            <a:r>
              <a:rPr b="0" baseline="3000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line: your 3 Main hobbies separated by a comma</a:t>
            </a:r>
            <a:endParaRPr i="1"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your file </a:t>
            </a:r>
            <a:r>
              <a:rPr lang="en-US" sz="2000">
                <a:solidFill>
                  <a:schemeClr val="dk1"/>
                </a:solidFill>
              </a:rPr>
              <a:t>on your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branch, verify with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lang="en-US" sz="20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-US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0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Request a Code Review on github</a:t>
            </a:r>
            <a:endParaRPr sz="2000"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Once </a:t>
            </a:r>
            <a:r>
              <a:rPr lang="en-US" sz="2000"/>
              <a:t>approved</a:t>
            </a:r>
            <a:r>
              <a:rPr lang="en-US" sz="2000"/>
              <a:t>, merge to master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BRANCH </a:t>
            </a:r>
            <a:endParaRPr/>
          </a:p>
        </p:txBody>
      </p:sp>
      <p:pic>
        <p:nvPicPr>
          <p:cNvPr id="336" name="Google Shape;3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3722" y="1588116"/>
            <a:ext cx="631507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1"/>
          <p:cNvSpPr txBox="1"/>
          <p:nvPr/>
        </p:nvSpPr>
        <p:spPr>
          <a:xfrm>
            <a:off x="4289288" y="4406752"/>
            <a:ext cx="36750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checkout -b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iss53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Switched to a new branch "iss53"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BRANCH</a:t>
            </a:r>
            <a:endParaRPr/>
          </a:p>
        </p:txBody>
      </p:sp>
      <p:pic>
        <p:nvPicPr>
          <p:cNvPr id="343" name="Google Shape;3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1196" y="2837809"/>
            <a:ext cx="6191250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2"/>
          <p:cNvSpPr txBox="1"/>
          <p:nvPr/>
        </p:nvSpPr>
        <p:spPr>
          <a:xfrm>
            <a:off x="4435522" y="1733266"/>
            <a:ext cx="22108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iss53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checkout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iss53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BRANCH</a:t>
            </a:r>
            <a:endParaRPr/>
          </a:p>
        </p:txBody>
      </p:sp>
      <p:sp>
        <p:nvSpPr>
          <p:cNvPr id="350" name="Google Shape;350;p33"/>
          <p:cNvSpPr/>
          <p:nvPr/>
        </p:nvSpPr>
        <p:spPr>
          <a:xfrm>
            <a:off x="3798627" y="1741058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vim index.html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add --all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commit  -m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'added a new footer [issue 53]'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503" y="2751943"/>
            <a:ext cx="7743124" cy="285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BRANCH</a:t>
            </a:r>
            <a:endParaRPr/>
          </a:p>
        </p:txBody>
      </p:sp>
      <p:pic>
        <p:nvPicPr>
          <p:cNvPr descr="Resultado de imagen para git branching" id="357" name="Google Shape;3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0911" y="2018090"/>
            <a:ext cx="6209643" cy="3236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FETCH </a:t>
            </a:r>
            <a:endParaRPr/>
          </a:p>
        </p:txBody>
      </p:sp>
      <p:pic>
        <p:nvPicPr>
          <p:cNvPr descr="Imagen relacionada" id="363" name="Google Shape;36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758" y="2019734"/>
            <a:ext cx="4220563" cy="301468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5"/>
          <p:cNvSpPr txBox="1"/>
          <p:nvPr/>
        </p:nvSpPr>
        <p:spPr>
          <a:xfrm>
            <a:off x="6651510" y="2122311"/>
            <a:ext cx="447802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$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git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fetch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&lt;remote&gt; &lt;branch&gt;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$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git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fetch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PULL</a:t>
            </a:r>
            <a:endParaRPr/>
          </a:p>
        </p:txBody>
      </p:sp>
      <p:pic>
        <p:nvPicPr>
          <p:cNvPr descr="A picture containing object&#10;&#10;Description generated with very high confidence" id="371" name="Google Shape;37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444520"/>
            <a:ext cx="7867678" cy="237706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6"/>
          <p:cNvSpPr txBox="1"/>
          <p:nvPr/>
        </p:nvSpPr>
        <p:spPr>
          <a:xfrm>
            <a:off x="7475728" y="2586034"/>
            <a:ext cx="328673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$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git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$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git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&lt;remote&gt;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PULL</a:t>
            </a:r>
            <a:endParaRPr/>
          </a:p>
        </p:txBody>
      </p:sp>
      <p:pic>
        <p:nvPicPr>
          <p:cNvPr descr="Resultado de imagen para git pull" id="379" name="Google Shape;37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7415" y="1714030"/>
            <a:ext cx="6482876" cy="4447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FETCH AND PULL</a:t>
            </a:r>
            <a:endParaRPr/>
          </a:p>
        </p:txBody>
      </p:sp>
      <p:sp>
        <p:nvSpPr>
          <p:cNvPr id="386" name="Google Shape;386;p38"/>
          <p:cNvSpPr txBox="1"/>
          <p:nvPr/>
        </p:nvSpPr>
        <p:spPr>
          <a:xfrm>
            <a:off x="1364439" y="2083727"/>
            <a:ext cx="257386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changesets from a remote repository instance to a local one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8"/>
          <p:cNvSpPr txBox="1"/>
          <p:nvPr/>
        </p:nvSpPr>
        <p:spPr>
          <a:xfrm>
            <a:off x="1364439" y="4373301"/>
            <a:ext cx="25738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fetch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the working copy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git pull" id="388" name="Google Shape;38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3444" y="2579737"/>
            <a:ext cx="5474221" cy="2393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9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MERGE</a:t>
            </a:r>
            <a:endParaRPr/>
          </a:p>
        </p:txBody>
      </p:sp>
      <p:pic>
        <p:nvPicPr>
          <p:cNvPr id="394" name="Google Shape;39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6855" y="1828506"/>
            <a:ext cx="7198137" cy="286632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9"/>
          <p:cNvSpPr/>
          <p:nvPr/>
        </p:nvSpPr>
        <p:spPr>
          <a:xfrm>
            <a:off x="3935502" y="4875783"/>
            <a:ext cx="39392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checkout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Switched to branch 'master'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iss53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WHAT IS GIT?</a:t>
            </a:r>
            <a:endParaRPr/>
          </a:p>
        </p:txBody>
      </p:sp>
      <p:sp>
        <p:nvSpPr>
          <p:cNvPr id="127" name="Google Shape;127;p13"/>
          <p:cNvSpPr txBox="1"/>
          <p:nvPr/>
        </p:nvSpPr>
        <p:spPr>
          <a:xfrm>
            <a:off x="884399" y="1779687"/>
            <a:ext cx="1051294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is a version control system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tracking changes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computer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coordinating work on those files among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people</a:t>
            </a:r>
            <a:endParaRPr/>
          </a:p>
        </p:txBody>
      </p:sp>
      <p:pic>
        <p:nvPicPr>
          <p:cNvPr descr="Image result for git" id="128" name="Google Shape;12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7129" y="3204904"/>
            <a:ext cx="4479926" cy="28906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it" id="129" name="Google Shape;12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875" y="3963357"/>
            <a:ext cx="3289754" cy="137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MERGE</a:t>
            </a:r>
            <a:endParaRPr/>
          </a:p>
        </p:txBody>
      </p:sp>
      <p:pic>
        <p:nvPicPr>
          <p:cNvPr id="401" name="Google Shape;40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997" y="2080643"/>
            <a:ext cx="7767483" cy="2859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MERGING</a:t>
            </a:r>
            <a:endParaRPr/>
          </a:p>
        </p:txBody>
      </p:sp>
      <p:sp>
        <p:nvSpPr>
          <p:cNvPr id="407" name="Google Shape;407;p41"/>
          <p:cNvSpPr txBox="1"/>
          <p:nvPr/>
        </p:nvSpPr>
        <p:spPr>
          <a:xfrm>
            <a:off x="1530602" y="3492726"/>
            <a:ext cx="32867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$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git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merge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&lt;branch&gt;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git merge" id="408" name="Google Shape;40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7510" y="1644578"/>
            <a:ext cx="3257550" cy="461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MERGE CONFLICT</a:t>
            </a:r>
            <a:endParaRPr/>
          </a:p>
        </p:txBody>
      </p:sp>
      <p:pic>
        <p:nvPicPr>
          <p:cNvPr descr="Resultado de imagen para git conflict" id="414" name="Google Shape;41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2311" y="1996480"/>
            <a:ext cx="7917957" cy="2970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MERGE CONFLICT</a:t>
            </a:r>
            <a:endParaRPr/>
          </a:p>
        </p:txBody>
      </p:sp>
      <p:sp>
        <p:nvSpPr>
          <p:cNvPr id="421" name="Google Shape;421;p43"/>
          <p:cNvSpPr txBox="1"/>
          <p:nvPr/>
        </p:nvSpPr>
        <p:spPr>
          <a:xfrm>
            <a:off x="3435832" y="4641129"/>
            <a:ext cx="53819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-14:35: Kevin push his changes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-After some time, Alice pulls the Kevin’s changes</a:t>
            </a:r>
            <a:endParaRPr sz="18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-But something goes wrong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43"/>
          <p:cNvGrpSpPr/>
          <p:nvPr/>
        </p:nvGrpSpPr>
        <p:grpSpPr>
          <a:xfrm>
            <a:off x="1210833" y="1601203"/>
            <a:ext cx="9433278" cy="2316040"/>
            <a:chOff x="1166989" y="1420581"/>
            <a:chExt cx="9433278" cy="2316040"/>
          </a:xfrm>
        </p:grpSpPr>
        <p:sp>
          <p:nvSpPr>
            <p:cNvPr id="423" name="Google Shape;423;p43"/>
            <p:cNvSpPr/>
            <p:nvPr/>
          </p:nvSpPr>
          <p:spPr>
            <a:xfrm>
              <a:off x="5362222" y="1659467"/>
              <a:ext cx="1004711" cy="1151466"/>
            </a:xfrm>
            <a:prstGeom prst="can">
              <a:avLst>
                <a:gd fmla="val 25000" name="adj"/>
              </a:avLst>
            </a:prstGeom>
            <a:solidFill>
              <a:srgbClr val="00B0F0"/>
            </a:solidFill>
            <a:ln cap="flat" cmpd="sng" w="12700">
              <a:solidFill>
                <a:srgbClr val="A22F1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Central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7715956" y="2151509"/>
              <a:ext cx="1004711" cy="1151466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A22F1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Central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3186289" y="2235200"/>
              <a:ext cx="1004711" cy="1151466"/>
            </a:xfrm>
            <a:prstGeom prst="can">
              <a:avLst>
                <a:gd fmla="val 25000" name="adj"/>
              </a:avLst>
            </a:prstGeom>
            <a:solidFill>
              <a:srgbClr val="8C8E91"/>
            </a:solidFill>
            <a:ln cap="flat" cmpd="sng" w="12700">
              <a:solidFill>
                <a:srgbClr val="A22F1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Central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1166989" y="2810932"/>
              <a:ext cx="1061155" cy="925689"/>
            </a:xfrm>
            <a:prstGeom prst="triangle">
              <a:avLst>
                <a:gd fmla="val 50000" name="adj"/>
              </a:avLst>
            </a:prstGeom>
            <a:solidFill>
              <a:srgbClr val="8C8E91"/>
            </a:solidFill>
            <a:ln cap="flat" cmpd="sng" w="12700">
              <a:solidFill>
                <a:srgbClr val="A22F1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9539112" y="2810932"/>
              <a:ext cx="1061155" cy="925689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A22F1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8" name="Google Shape;428;p43"/>
            <p:cNvCxnSpPr>
              <a:endCxn id="423" idx="2"/>
            </p:cNvCxnSpPr>
            <p:nvPr/>
          </p:nvCxnSpPr>
          <p:spPr>
            <a:xfrm flipH="1" rot="10800000">
              <a:off x="4191022" y="2235200"/>
              <a:ext cx="1171200" cy="169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429" name="Google Shape;429;p43"/>
            <p:cNvCxnSpPr>
              <a:stCxn id="423" idx="4"/>
            </p:cNvCxnSpPr>
            <p:nvPr/>
          </p:nvCxnSpPr>
          <p:spPr>
            <a:xfrm>
              <a:off x="6366933" y="2235200"/>
              <a:ext cx="1349100" cy="169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430" name="Google Shape;430;p43"/>
            <p:cNvSpPr txBox="1"/>
            <p:nvPr/>
          </p:nvSpPr>
          <p:spPr>
            <a:xfrm rot="-401925">
              <a:off x="4402667" y="2011777"/>
              <a:ext cx="70414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Push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Pull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3"/>
            <p:cNvSpPr/>
            <p:nvPr/>
          </p:nvSpPr>
          <p:spPr>
            <a:xfrm rot="490501">
              <a:off x="6537840" y="2056905"/>
              <a:ext cx="10728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Push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Pull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2" name="Google Shape;432;p43"/>
            <p:cNvCxnSpPr>
              <a:stCxn id="424" idx="4"/>
              <a:endCxn id="427" idx="0"/>
            </p:cNvCxnSpPr>
            <p:nvPr/>
          </p:nvCxnSpPr>
          <p:spPr>
            <a:xfrm>
              <a:off x="8720667" y="2727242"/>
              <a:ext cx="1349100" cy="83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433" name="Google Shape;433;p43"/>
            <p:cNvCxnSpPr>
              <a:stCxn id="425" idx="2"/>
              <a:endCxn id="426" idx="0"/>
            </p:cNvCxnSpPr>
            <p:nvPr/>
          </p:nvCxnSpPr>
          <p:spPr>
            <a:xfrm rot="10800000">
              <a:off x="1697689" y="2810933"/>
              <a:ext cx="148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434" name="Google Shape;434;p43"/>
            <p:cNvSpPr txBox="1"/>
            <p:nvPr/>
          </p:nvSpPr>
          <p:spPr>
            <a:xfrm>
              <a:off x="8819632" y="2549321"/>
              <a:ext cx="107225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Commit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Update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3"/>
            <p:cNvSpPr txBox="1"/>
            <p:nvPr/>
          </p:nvSpPr>
          <p:spPr>
            <a:xfrm>
              <a:off x="1869723" y="2549321"/>
              <a:ext cx="107225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Commit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Update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3"/>
            <p:cNvSpPr txBox="1"/>
            <p:nvPr/>
          </p:nvSpPr>
          <p:spPr>
            <a:xfrm>
              <a:off x="2339622" y="1425878"/>
              <a:ext cx="8466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Kevin</a:t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3"/>
            <p:cNvSpPr txBox="1"/>
            <p:nvPr/>
          </p:nvSpPr>
          <p:spPr>
            <a:xfrm>
              <a:off x="8819632" y="1420581"/>
              <a:ext cx="8466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Alice</a:t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MERGE CONFLICT</a:t>
            </a:r>
            <a:endParaRPr/>
          </a:p>
        </p:txBody>
      </p:sp>
      <p:sp>
        <p:nvSpPr>
          <p:cNvPr id="444" name="Google Shape;444;p44"/>
          <p:cNvSpPr/>
          <p:nvPr/>
        </p:nvSpPr>
        <p:spPr>
          <a:xfrm>
            <a:off x="2375507" y="1997569"/>
            <a:ext cx="7318024" cy="1679557"/>
          </a:xfrm>
          <a:prstGeom prst="roundRect">
            <a:avLst>
              <a:gd fmla="val 16667" name="adj"/>
            </a:avLst>
          </a:prstGeom>
          <a:solidFill>
            <a:srgbClr val="F5C7BD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http://centralserver.com/myprojectb19f36cb77378f  master-&gt;origin/master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Auto-merging main.rb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CONFLICT (content): Merge conflicto in main.rb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merge failed; fixconflicts and then commit the result.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4"/>
          <p:cNvSpPr/>
          <p:nvPr/>
        </p:nvSpPr>
        <p:spPr>
          <a:xfrm>
            <a:off x="1210833" y="1498974"/>
            <a:ext cx="2557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¡Merge with conflicts!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4"/>
          <p:cNvSpPr/>
          <p:nvPr/>
        </p:nvSpPr>
        <p:spPr>
          <a:xfrm>
            <a:off x="1096952" y="3931730"/>
            <a:ext cx="6190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includes both Kevin’s code and Alice’s Code like below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4"/>
          <p:cNvSpPr/>
          <p:nvPr/>
        </p:nvSpPr>
        <p:spPr>
          <a:xfrm>
            <a:off x="2375507" y="4555666"/>
            <a:ext cx="7318024" cy="1679557"/>
          </a:xfrm>
          <a:prstGeom prst="roundRect">
            <a:avLst>
              <a:gd fmla="val 16667" name="adj"/>
            </a:avLst>
          </a:prstGeom>
          <a:solidFill>
            <a:srgbClr val="C0D4F4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&lt;&lt;&lt;&lt;&lt;&lt;HEAD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Kevin’s code here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=========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Alice’s code here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&gt;&gt;&gt;&gt;&gt;&gt;&gt;19f36cb77378f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5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MERGE CONFLICT</a:t>
            </a:r>
            <a:endParaRPr/>
          </a:p>
        </p:txBody>
      </p:sp>
      <p:sp>
        <p:nvSpPr>
          <p:cNvPr id="454" name="Google Shape;454;p45"/>
          <p:cNvSpPr txBox="1"/>
          <p:nvPr/>
        </p:nvSpPr>
        <p:spPr>
          <a:xfrm>
            <a:off x="3435832" y="4181451"/>
            <a:ext cx="538197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(manually) resolving these conflicts, Alice is able to push the changes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git push</a:t>
            </a:r>
            <a:endParaRPr sz="24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5" name="Google Shape;455;p45"/>
          <p:cNvGrpSpPr/>
          <p:nvPr/>
        </p:nvGrpSpPr>
        <p:grpSpPr>
          <a:xfrm>
            <a:off x="1210833" y="1601203"/>
            <a:ext cx="9433278" cy="2316040"/>
            <a:chOff x="1166989" y="1420581"/>
            <a:chExt cx="9433278" cy="2316040"/>
          </a:xfrm>
        </p:grpSpPr>
        <p:sp>
          <p:nvSpPr>
            <p:cNvPr id="456" name="Google Shape;456;p45"/>
            <p:cNvSpPr/>
            <p:nvPr/>
          </p:nvSpPr>
          <p:spPr>
            <a:xfrm>
              <a:off x="5362222" y="1659467"/>
              <a:ext cx="1004711" cy="1151466"/>
            </a:xfrm>
            <a:prstGeom prst="can">
              <a:avLst>
                <a:gd fmla="val 25000" name="adj"/>
              </a:avLst>
            </a:prstGeom>
            <a:solidFill>
              <a:srgbClr val="00B0F0"/>
            </a:solidFill>
            <a:ln cap="flat" cmpd="sng" w="12700">
              <a:solidFill>
                <a:srgbClr val="A22F1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Central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5"/>
            <p:cNvSpPr/>
            <p:nvPr/>
          </p:nvSpPr>
          <p:spPr>
            <a:xfrm>
              <a:off x="7715956" y="2151509"/>
              <a:ext cx="1004711" cy="1151466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A22F1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Central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3186289" y="2235200"/>
              <a:ext cx="1004711" cy="1151466"/>
            </a:xfrm>
            <a:prstGeom prst="can">
              <a:avLst>
                <a:gd fmla="val 25000" name="adj"/>
              </a:avLst>
            </a:prstGeom>
            <a:solidFill>
              <a:srgbClr val="8C8E91"/>
            </a:solidFill>
            <a:ln cap="flat" cmpd="sng" w="12700">
              <a:solidFill>
                <a:srgbClr val="A22F1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Central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5"/>
            <p:cNvSpPr/>
            <p:nvPr/>
          </p:nvSpPr>
          <p:spPr>
            <a:xfrm>
              <a:off x="1166989" y="2810932"/>
              <a:ext cx="1061155" cy="925689"/>
            </a:xfrm>
            <a:prstGeom prst="triangle">
              <a:avLst>
                <a:gd fmla="val 50000" name="adj"/>
              </a:avLst>
            </a:prstGeom>
            <a:solidFill>
              <a:srgbClr val="8C8E91"/>
            </a:solidFill>
            <a:ln cap="flat" cmpd="sng" w="12700">
              <a:solidFill>
                <a:srgbClr val="A22F1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9539112" y="2810932"/>
              <a:ext cx="1061155" cy="925689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A22F1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45"/>
            <p:cNvCxnSpPr>
              <a:endCxn id="456" idx="2"/>
            </p:cNvCxnSpPr>
            <p:nvPr/>
          </p:nvCxnSpPr>
          <p:spPr>
            <a:xfrm flipH="1" rot="10800000">
              <a:off x="4191022" y="2235200"/>
              <a:ext cx="1171200" cy="169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462" name="Google Shape;462;p45"/>
            <p:cNvCxnSpPr>
              <a:stCxn id="456" idx="4"/>
            </p:cNvCxnSpPr>
            <p:nvPr/>
          </p:nvCxnSpPr>
          <p:spPr>
            <a:xfrm>
              <a:off x="6366933" y="2235200"/>
              <a:ext cx="1349100" cy="169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463" name="Google Shape;463;p45"/>
            <p:cNvSpPr txBox="1"/>
            <p:nvPr/>
          </p:nvSpPr>
          <p:spPr>
            <a:xfrm rot="-401925">
              <a:off x="4402667" y="2011777"/>
              <a:ext cx="70414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Push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Pull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5"/>
            <p:cNvSpPr/>
            <p:nvPr/>
          </p:nvSpPr>
          <p:spPr>
            <a:xfrm rot="490501">
              <a:off x="6537840" y="2056905"/>
              <a:ext cx="10728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Push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Pull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5" name="Google Shape;465;p45"/>
            <p:cNvCxnSpPr>
              <a:stCxn id="457" idx="4"/>
              <a:endCxn id="460" idx="0"/>
            </p:cNvCxnSpPr>
            <p:nvPr/>
          </p:nvCxnSpPr>
          <p:spPr>
            <a:xfrm>
              <a:off x="8720667" y="2727242"/>
              <a:ext cx="1349100" cy="83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466" name="Google Shape;466;p45"/>
            <p:cNvCxnSpPr>
              <a:stCxn id="458" idx="2"/>
              <a:endCxn id="459" idx="0"/>
            </p:cNvCxnSpPr>
            <p:nvPr/>
          </p:nvCxnSpPr>
          <p:spPr>
            <a:xfrm rot="10800000">
              <a:off x="1697689" y="2810933"/>
              <a:ext cx="1488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467" name="Google Shape;467;p45"/>
            <p:cNvSpPr txBox="1"/>
            <p:nvPr/>
          </p:nvSpPr>
          <p:spPr>
            <a:xfrm>
              <a:off x="8819632" y="2549321"/>
              <a:ext cx="107225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Commit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Update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5"/>
            <p:cNvSpPr txBox="1"/>
            <p:nvPr/>
          </p:nvSpPr>
          <p:spPr>
            <a:xfrm>
              <a:off x="1869723" y="2549321"/>
              <a:ext cx="107225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Commit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Update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5"/>
            <p:cNvSpPr txBox="1"/>
            <p:nvPr/>
          </p:nvSpPr>
          <p:spPr>
            <a:xfrm>
              <a:off x="2339622" y="1425878"/>
              <a:ext cx="8466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Kevin</a:t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5"/>
            <p:cNvSpPr txBox="1"/>
            <p:nvPr/>
          </p:nvSpPr>
          <p:spPr>
            <a:xfrm>
              <a:off x="8819632" y="1420581"/>
              <a:ext cx="8466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Alice</a:t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6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REBASING</a:t>
            </a:r>
            <a:endParaRPr/>
          </a:p>
        </p:txBody>
      </p:sp>
      <p:pic>
        <p:nvPicPr>
          <p:cNvPr id="476" name="Google Shape;47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0155" y="1580013"/>
            <a:ext cx="6633026" cy="318716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6"/>
          <p:cNvSpPr/>
          <p:nvPr/>
        </p:nvSpPr>
        <p:spPr>
          <a:xfrm>
            <a:off x="4136522" y="5400628"/>
            <a:ext cx="39805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checkout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experiment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rebase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7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REBASING</a:t>
            </a:r>
            <a:endParaRPr/>
          </a:p>
        </p:txBody>
      </p:sp>
      <p:pic>
        <p:nvPicPr>
          <p:cNvPr id="483" name="Google Shape;48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9265" y="2068702"/>
            <a:ext cx="8355111" cy="214845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7"/>
          <p:cNvSpPr/>
          <p:nvPr/>
        </p:nvSpPr>
        <p:spPr>
          <a:xfrm>
            <a:off x="4371833" y="5099973"/>
            <a:ext cx="32436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checkout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experiment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REBASING</a:t>
            </a:r>
            <a:endParaRPr/>
          </a:p>
        </p:txBody>
      </p:sp>
      <p:pic>
        <p:nvPicPr>
          <p:cNvPr id="490" name="Google Shape;49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7811" y="2455885"/>
            <a:ext cx="7798019" cy="229353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8"/>
          <p:cNvSpPr txBox="1"/>
          <p:nvPr/>
        </p:nvSpPr>
        <p:spPr>
          <a:xfrm>
            <a:off x="5527343" y="5104263"/>
            <a:ext cx="3944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history is lost !!!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9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INTERACTIVE REBASING</a:t>
            </a:r>
            <a:endParaRPr/>
          </a:p>
        </p:txBody>
      </p:sp>
      <p:sp>
        <p:nvSpPr>
          <p:cNvPr id="497" name="Google Shape;497;p49"/>
          <p:cNvSpPr/>
          <p:nvPr/>
        </p:nvSpPr>
        <p:spPr>
          <a:xfrm>
            <a:off x="1087342" y="2650311"/>
            <a:ext cx="6096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6B6B6E"/>
                </a:solidFill>
                <a:latin typeface="Arial"/>
                <a:ea typeface="Arial"/>
                <a:cs typeface="Arial"/>
                <a:sym typeface="Arial"/>
              </a:rPr>
              <a:t>“Please rebase on top of master and we’ll merge your pull request”.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6B6B6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6B6B6E"/>
                </a:solidFill>
                <a:latin typeface="Arial"/>
                <a:ea typeface="Arial"/>
                <a:cs typeface="Arial"/>
                <a:sym typeface="Arial"/>
              </a:rPr>
              <a:t>“Can you please squash your commits together so we get a clean, reversible git history?”.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6B6B6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6B6B6E"/>
                </a:solidFill>
                <a:latin typeface="Arial"/>
                <a:ea typeface="Arial"/>
                <a:cs typeface="Arial"/>
                <a:sym typeface="Arial"/>
              </a:rPr>
              <a:t>“Can you rewrite your commit’s message to describe better the problem it solves, and how it solves it?”.</a:t>
            </a:r>
            <a:endParaRPr b="0" i="1" sz="1800">
              <a:solidFill>
                <a:srgbClr val="6B6B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842" y="2156516"/>
            <a:ext cx="1848206" cy="2802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FUNDAMENTALS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825" y="1382277"/>
            <a:ext cx="5395975" cy="49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0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INTERACTIVE REBASING</a:t>
            </a:r>
            <a:endParaRPr/>
          </a:p>
        </p:txBody>
      </p:sp>
      <p:pic>
        <p:nvPicPr>
          <p:cNvPr descr="Resultado de imagen para git rebase interactive" id="504" name="Google Shape;50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7556" y="1691796"/>
            <a:ext cx="4430493" cy="3832377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0"/>
          <p:cNvSpPr/>
          <p:nvPr/>
        </p:nvSpPr>
        <p:spPr>
          <a:xfrm>
            <a:off x="858059" y="3007819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--interactive (-i for short), which will open an editor with a list of the commits which are about to be changed. This list accepts commands, allowing the user to edit the list before initiating the rebase action.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1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INTERACTIVE REBASING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2" name="Google Shape;512;p51"/>
          <p:cNvSpPr/>
          <p:nvPr/>
        </p:nvSpPr>
        <p:spPr>
          <a:xfrm>
            <a:off x="1584251" y="2913321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1"/>
          <p:cNvSpPr/>
          <p:nvPr/>
        </p:nvSpPr>
        <p:spPr>
          <a:xfrm>
            <a:off x="2980660" y="2913320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1"/>
          <p:cNvSpPr/>
          <p:nvPr/>
        </p:nvSpPr>
        <p:spPr>
          <a:xfrm>
            <a:off x="4564911" y="2913319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1"/>
          <p:cNvSpPr/>
          <p:nvPr/>
        </p:nvSpPr>
        <p:spPr>
          <a:xfrm>
            <a:off x="6126821" y="2913318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1"/>
          <p:cNvSpPr/>
          <p:nvPr/>
        </p:nvSpPr>
        <p:spPr>
          <a:xfrm>
            <a:off x="5431464" y="4033277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1"/>
          <p:cNvSpPr/>
          <p:nvPr/>
        </p:nvSpPr>
        <p:spPr>
          <a:xfrm>
            <a:off x="6885467" y="4033277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1"/>
          <p:cNvSpPr/>
          <p:nvPr/>
        </p:nvSpPr>
        <p:spPr>
          <a:xfrm>
            <a:off x="8339470" y="4033277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51"/>
          <p:cNvSpPr/>
          <p:nvPr/>
        </p:nvSpPr>
        <p:spPr>
          <a:xfrm>
            <a:off x="7545571" y="2913317"/>
            <a:ext cx="871869" cy="818707"/>
          </a:xfrm>
          <a:prstGeom prst="ellipse">
            <a:avLst/>
          </a:prstGeom>
          <a:solidFill>
            <a:srgbClr val="A73014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1"/>
          <p:cNvSpPr/>
          <p:nvPr/>
        </p:nvSpPr>
        <p:spPr>
          <a:xfrm>
            <a:off x="9793473" y="4033277"/>
            <a:ext cx="871869" cy="818707"/>
          </a:xfrm>
          <a:prstGeom prst="ellipse">
            <a:avLst/>
          </a:prstGeom>
          <a:solidFill>
            <a:srgbClr val="4F6B4B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1" name="Google Shape;521;p51"/>
          <p:cNvCxnSpPr>
            <a:stCxn id="512" idx="6"/>
            <a:endCxn id="513" idx="2"/>
          </p:cNvCxnSpPr>
          <p:nvPr/>
        </p:nvCxnSpPr>
        <p:spPr>
          <a:xfrm>
            <a:off x="2456120" y="3322675"/>
            <a:ext cx="52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2" name="Google Shape;522;p51"/>
          <p:cNvCxnSpPr>
            <a:stCxn id="513" idx="6"/>
            <a:endCxn id="514" idx="2"/>
          </p:cNvCxnSpPr>
          <p:nvPr/>
        </p:nvCxnSpPr>
        <p:spPr>
          <a:xfrm>
            <a:off x="3852529" y="3322673"/>
            <a:ext cx="712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3" name="Google Shape;523;p51"/>
          <p:cNvCxnSpPr>
            <a:stCxn id="514" idx="6"/>
            <a:endCxn id="515" idx="2"/>
          </p:cNvCxnSpPr>
          <p:nvPr/>
        </p:nvCxnSpPr>
        <p:spPr>
          <a:xfrm>
            <a:off x="5436780" y="3322672"/>
            <a:ext cx="69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4" name="Google Shape;524;p51"/>
          <p:cNvCxnSpPr>
            <a:stCxn id="515" idx="6"/>
            <a:endCxn id="519" idx="2"/>
          </p:cNvCxnSpPr>
          <p:nvPr/>
        </p:nvCxnSpPr>
        <p:spPr>
          <a:xfrm>
            <a:off x="6998690" y="3322671"/>
            <a:ext cx="54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5" name="Google Shape;525;p51"/>
          <p:cNvCxnSpPr/>
          <p:nvPr/>
        </p:nvCxnSpPr>
        <p:spPr>
          <a:xfrm>
            <a:off x="6303333" y="4421365"/>
            <a:ext cx="58213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6" name="Google Shape;526;p51"/>
          <p:cNvCxnSpPr/>
          <p:nvPr/>
        </p:nvCxnSpPr>
        <p:spPr>
          <a:xfrm>
            <a:off x="7757336" y="4421365"/>
            <a:ext cx="58213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7" name="Google Shape;527;p51"/>
          <p:cNvCxnSpPr/>
          <p:nvPr/>
        </p:nvCxnSpPr>
        <p:spPr>
          <a:xfrm>
            <a:off x="9211339" y="4421365"/>
            <a:ext cx="58213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8" name="Google Shape;528;p51"/>
          <p:cNvCxnSpPr>
            <a:stCxn id="514" idx="4"/>
            <a:endCxn id="516" idx="2"/>
          </p:cNvCxnSpPr>
          <p:nvPr/>
        </p:nvCxnSpPr>
        <p:spPr>
          <a:xfrm flipH="1" rot="-5400000">
            <a:off x="4860745" y="3872126"/>
            <a:ext cx="710700" cy="4305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9" name="Google Shape;529;p51"/>
          <p:cNvSpPr/>
          <p:nvPr/>
        </p:nvSpPr>
        <p:spPr>
          <a:xfrm>
            <a:off x="9471659" y="5752208"/>
            <a:ext cx="1571151" cy="595423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/>
          </a:p>
        </p:txBody>
      </p:sp>
      <p:sp>
        <p:nvSpPr>
          <p:cNvPr id="530" name="Google Shape;530;p51"/>
          <p:cNvSpPr/>
          <p:nvPr/>
        </p:nvSpPr>
        <p:spPr>
          <a:xfrm>
            <a:off x="1584251" y="2304607"/>
            <a:ext cx="959241" cy="398721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a1b8gte</a:t>
            </a:r>
            <a:endParaRPr/>
          </a:p>
        </p:txBody>
      </p:sp>
      <p:sp>
        <p:nvSpPr>
          <p:cNvPr id="531" name="Google Shape;531;p51"/>
          <p:cNvSpPr/>
          <p:nvPr/>
        </p:nvSpPr>
        <p:spPr>
          <a:xfrm>
            <a:off x="2935817" y="2304606"/>
            <a:ext cx="959241" cy="398721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b1b8la9</a:t>
            </a:r>
            <a:endParaRPr/>
          </a:p>
        </p:txBody>
      </p:sp>
      <p:sp>
        <p:nvSpPr>
          <p:cNvPr id="532" name="Google Shape;532;p51"/>
          <p:cNvSpPr/>
          <p:nvPr/>
        </p:nvSpPr>
        <p:spPr>
          <a:xfrm>
            <a:off x="4472223" y="2304605"/>
            <a:ext cx="959241" cy="398721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e30213</a:t>
            </a:r>
            <a:endParaRPr/>
          </a:p>
        </p:txBody>
      </p:sp>
      <p:sp>
        <p:nvSpPr>
          <p:cNvPr id="533" name="Google Shape;533;p51"/>
          <p:cNvSpPr/>
          <p:nvPr/>
        </p:nvSpPr>
        <p:spPr>
          <a:xfrm>
            <a:off x="6008629" y="2304605"/>
            <a:ext cx="959241" cy="398721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c38762</a:t>
            </a:r>
            <a:endParaRPr/>
          </a:p>
        </p:txBody>
      </p:sp>
      <p:sp>
        <p:nvSpPr>
          <p:cNvPr id="534" name="Google Shape;534;p51"/>
          <p:cNvSpPr/>
          <p:nvPr/>
        </p:nvSpPr>
        <p:spPr>
          <a:xfrm>
            <a:off x="7416823" y="2284401"/>
            <a:ext cx="959241" cy="398721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d60c81</a:t>
            </a:r>
            <a:endParaRPr/>
          </a:p>
        </p:txBody>
      </p:sp>
      <p:sp>
        <p:nvSpPr>
          <p:cNvPr id="535" name="Google Shape;535;p51"/>
          <p:cNvSpPr/>
          <p:nvPr/>
        </p:nvSpPr>
        <p:spPr>
          <a:xfrm>
            <a:off x="5387777" y="5040711"/>
            <a:ext cx="959241" cy="398721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d70c40</a:t>
            </a:r>
            <a:endParaRPr/>
          </a:p>
        </p:txBody>
      </p:sp>
      <p:sp>
        <p:nvSpPr>
          <p:cNvPr id="536" name="Google Shape;536;p51"/>
          <p:cNvSpPr/>
          <p:nvPr/>
        </p:nvSpPr>
        <p:spPr>
          <a:xfrm>
            <a:off x="6792509" y="5004822"/>
            <a:ext cx="959241" cy="398721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db51f4</a:t>
            </a:r>
            <a:endParaRPr/>
          </a:p>
        </p:txBody>
      </p:sp>
      <p:sp>
        <p:nvSpPr>
          <p:cNvPr id="537" name="Google Shape;537;p51"/>
          <p:cNvSpPr/>
          <p:nvPr/>
        </p:nvSpPr>
        <p:spPr>
          <a:xfrm>
            <a:off x="8317050" y="5040710"/>
            <a:ext cx="959241" cy="398721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f43402</a:t>
            </a:r>
            <a:endParaRPr/>
          </a:p>
        </p:txBody>
      </p:sp>
      <p:sp>
        <p:nvSpPr>
          <p:cNvPr id="538" name="Google Shape;538;p51"/>
          <p:cNvSpPr/>
          <p:nvPr/>
        </p:nvSpPr>
        <p:spPr>
          <a:xfrm>
            <a:off x="9777613" y="5040709"/>
            <a:ext cx="959241" cy="398721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a53904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2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INTERACTIVE REBASING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4" name="Google Shape;544;p52"/>
          <p:cNvSpPr txBox="1"/>
          <p:nvPr/>
        </p:nvSpPr>
        <p:spPr>
          <a:xfrm>
            <a:off x="1027870" y="1960837"/>
            <a:ext cx="5117750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Pick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d70c40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for commit #1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Pick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db51f4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for commit #2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Pick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f43402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for commit #3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52"/>
          <p:cNvSpPr/>
          <p:nvPr/>
        </p:nvSpPr>
        <p:spPr>
          <a:xfrm>
            <a:off x="1210833" y="3487479"/>
            <a:ext cx="1447307" cy="1828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52"/>
          <p:cNvSpPr txBox="1"/>
          <p:nvPr/>
        </p:nvSpPr>
        <p:spPr>
          <a:xfrm>
            <a:off x="2841103" y="4540102"/>
            <a:ext cx="20378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Reword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Squash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fixup</a:t>
            </a:r>
            <a:endParaRPr/>
          </a:p>
        </p:txBody>
      </p:sp>
      <p:sp>
        <p:nvSpPr>
          <p:cNvPr id="547" name="Google Shape;547;p52"/>
          <p:cNvSpPr/>
          <p:nvPr/>
        </p:nvSpPr>
        <p:spPr>
          <a:xfrm>
            <a:off x="8431619" y="2892056"/>
            <a:ext cx="1254641" cy="213714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8B72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2"/>
          <p:cNvSpPr txBox="1"/>
          <p:nvPr/>
        </p:nvSpPr>
        <p:spPr>
          <a:xfrm>
            <a:off x="8644270" y="2275367"/>
            <a:ext cx="935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Oldest</a:t>
            </a:r>
            <a:endParaRPr/>
          </a:p>
        </p:txBody>
      </p:sp>
      <p:sp>
        <p:nvSpPr>
          <p:cNvPr id="549" name="Google Shape;549;p52"/>
          <p:cNvSpPr txBox="1"/>
          <p:nvPr/>
        </p:nvSpPr>
        <p:spPr>
          <a:xfrm>
            <a:off x="8537944" y="5276557"/>
            <a:ext cx="1041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Newest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3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INTERACTIVE REBASING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5" name="Google Shape;555;p53"/>
          <p:cNvSpPr/>
          <p:nvPr/>
        </p:nvSpPr>
        <p:spPr>
          <a:xfrm>
            <a:off x="1584251" y="2913321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3"/>
          <p:cNvSpPr/>
          <p:nvPr/>
        </p:nvSpPr>
        <p:spPr>
          <a:xfrm>
            <a:off x="2980660" y="2913320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3"/>
          <p:cNvSpPr/>
          <p:nvPr/>
        </p:nvSpPr>
        <p:spPr>
          <a:xfrm>
            <a:off x="4564911" y="2913319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3"/>
          <p:cNvSpPr/>
          <p:nvPr/>
        </p:nvSpPr>
        <p:spPr>
          <a:xfrm>
            <a:off x="6126821" y="2913318"/>
            <a:ext cx="871869" cy="818707"/>
          </a:xfrm>
          <a:prstGeom prst="ellipse">
            <a:avLst/>
          </a:prstGeom>
          <a:solidFill>
            <a:srgbClr val="F9D6CF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53"/>
          <p:cNvSpPr/>
          <p:nvPr/>
        </p:nvSpPr>
        <p:spPr>
          <a:xfrm>
            <a:off x="7545571" y="2913317"/>
            <a:ext cx="871869" cy="818707"/>
          </a:xfrm>
          <a:prstGeom prst="ellipse">
            <a:avLst/>
          </a:prstGeom>
          <a:solidFill>
            <a:srgbClr val="A73014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53"/>
          <p:cNvSpPr/>
          <p:nvPr/>
        </p:nvSpPr>
        <p:spPr>
          <a:xfrm>
            <a:off x="9793473" y="4033277"/>
            <a:ext cx="871869" cy="818707"/>
          </a:xfrm>
          <a:prstGeom prst="ellipse">
            <a:avLst/>
          </a:prstGeom>
          <a:solidFill>
            <a:srgbClr val="4F6B4B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1" name="Google Shape;561;p53"/>
          <p:cNvCxnSpPr>
            <a:stCxn id="555" idx="6"/>
            <a:endCxn id="556" idx="2"/>
          </p:cNvCxnSpPr>
          <p:nvPr/>
        </p:nvCxnSpPr>
        <p:spPr>
          <a:xfrm>
            <a:off x="2456120" y="3322675"/>
            <a:ext cx="52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2" name="Google Shape;562;p53"/>
          <p:cNvCxnSpPr>
            <a:stCxn id="556" idx="6"/>
            <a:endCxn id="557" idx="2"/>
          </p:cNvCxnSpPr>
          <p:nvPr/>
        </p:nvCxnSpPr>
        <p:spPr>
          <a:xfrm>
            <a:off x="3852529" y="3322673"/>
            <a:ext cx="712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3" name="Google Shape;563;p53"/>
          <p:cNvCxnSpPr>
            <a:stCxn id="557" idx="6"/>
            <a:endCxn id="558" idx="2"/>
          </p:cNvCxnSpPr>
          <p:nvPr/>
        </p:nvCxnSpPr>
        <p:spPr>
          <a:xfrm>
            <a:off x="5436780" y="3322672"/>
            <a:ext cx="69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4" name="Google Shape;564;p53"/>
          <p:cNvCxnSpPr>
            <a:stCxn id="558" idx="6"/>
            <a:endCxn id="559" idx="2"/>
          </p:cNvCxnSpPr>
          <p:nvPr/>
        </p:nvCxnSpPr>
        <p:spPr>
          <a:xfrm>
            <a:off x="6998690" y="3322671"/>
            <a:ext cx="54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5" name="Google Shape;565;p53"/>
          <p:cNvCxnSpPr>
            <a:stCxn id="559" idx="4"/>
            <a:endCxn id="560" idx="2"/>
          </p:cNvCxnSpPr>
          <p:nvPr/>
        </p:nvCxnSpPr>
        <p:spPr>
          <a:xfrm flipH="1" rot="-5400000">
            <a:off x="8532156" y="3181374"/>
            <a:ext cx="710700" cy="18120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6" name="Google Shape;566;p53"/>
          <p:cNvSpPr/>
          <p:nvPr/>
        </p:nvSpPr>
        <p:spPr>
          <a:xfrm>
            <a:off x="7110869" y="1387726"/>
            <a:ext cx="1571151" cy="595423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/>
          </a:p>
        </p:txBody>
      </p:sp>
      <p:sp>
        <p:nvSpPr>
          <p:cNvPr id="567" name="Google Shape;567;p53"/>
          <p:cNvSpPr/>
          <p:nvPr/>
        </p:nvSpPr>
        <p:spPr>
          <a:xfrm>
            <a:off x="9471659" y="5752208"/>
            <a:ext cx="1571151" cy="595423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/>
          </a:p>
        </p:txBody>
      </p:sp>
      <p:sp>
        <p:nvSpPr>
          <p:cNvPr id="568" name="Google Shape;568;p53"/>
          <p:cNvSpPr/>
          <p:nvPr/>
        </p:nvSpPr>
        <p:spPr>
          <a:xfrm>
            <a:off x="1584251" y="2304607"/>
            <a:ext cx="959241" cy="398721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a1b8gte</a:t>
            </a:r>
            <a:endParaRPr/>
          </a:p>
        </p:txBody>
      </p:sp>
      <p:sp>
        <p:nvSpPr>
          <p:cNvPr id="569" name="Google Shape;569;p53"/>
          <p:cNvSpPr/>
          <p:nvPr/>
        </p:nvSpPr>
        <p:spPr>
          <a:xfrm>
            <a:off x="2935817" y="2304606"/>
            <a:ext cx="959241" cy="398721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b1b8la9</a:t>
            </a:r>
            <a:endParaRPr/>
          </a:p>
        </p:txBody>
      </p:sp>
      <p:sp>
        <p:nvSpPr>
          <p:cNvPr id="570" name="Google Shape;570;p53"/>
          <p:cNvSpPr/>
          <p:nvPr/>
        </p:nvSpPr>
        <p:spPr>
          <a:xfrm>
            <a:off x="4472223" y="2304605"/>
            <a:ext cx="959241" cy="398721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e30213</a:t>
            </a:r>
            <a:endParaRPr/>
          </a:p>
        </p:txBody>
      </p:sp>
      <p:sp>
        <p:nvSpPr>
          <p:cNvPr id="571" name="Google Shape;571;p53"/>
          <p:cNvSpPr/>
          <p:nvPr/>
        </p:nvSpPr>
        <p:spPr>
          <a:xfrm>
            <a:off x="6008629" y="2304605"/>
            <a:ext cx="959241" cy="398721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c38762</a:t>
            </a:r>
            <a:endParaRPr/>
          </a:p>
        </p:txBody>
      </p:sp>
      <p:sp>
        <p:nvSpPr>
          <p:cNvPr id="572" name="Google Shape;572;p53"/>
          <p:cNvSpPr/>
          <p:nvPr/>
        </p:nvSpPr>
        <p:spPr>
          <a:xfrm>
            <a:off x="7416823" y="2284401"/>
            <a:ext cx="959241" cy="398721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d60c81</a:t>
            </a:r>
            <a:endParaRPr/>
          </a:p>
        </p:txBody>
      </p:sp>
      <p:sp>
        <p:nvSpPr>
          <p:cNvPr id="573" name="Google Shape;573;p53"/>
          <p:cNvSpPr/>
          <p:nvPr/>
        </p:nvSpPr>
        <p:spPr>
          <a:xfrm>
            <a:off x="9793473" y="4989313"/>
            <a:ext cx="959241" cy="398721"/>
          </a:xfrm>
          <a:prstGeom prst="rect">
            <a:avLst/>
          </a:prstGeom>
          <a:noFill/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d70c40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4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MERGE VS REBASE</a:t>
            </a:r>
            <a:endParaRPr/>
          </a:p>
        </p:txBody>
      </p:sp>
      <p:sp>
        <p:nvSpPr>
          <p:cNvPr descr="Resultado de imagen para git merge vs rebase" id="580" name="Google Shape;580;p5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merge vs rebase" id="581" name="Google Shape;581;p54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54"/>
          <p:cNvSpPr txBox="1"/>
          <p:nvPr/>
        </p:nvSpPr>
        <p:spPr>
          <a:xfrm>
            <a:off x="8918222" y="1943453"/>
            <a:ext cx="29689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pulling changes from origin/develop onto your local develop </a:t>
            </a:r>
            <a:endParaRPr/>
          </a:p>
        </p:txBody>
      </p:sp>
      <p:sp>
        <p:nvSpPr>
          <p:cNvPr id="583" name="Google Shape;583;p54"/>
          <p:cNvSpPr txBox="1"/>
          <p:nvPr/>
        </p:nvSpPr>
        <p:spPr>
          <a:xfrm>
            <a:off x="307975" y="1930400"/>
            <a:ext cx="25368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finishing a feature branch merge the changes back to develop</a:t>
            </a:r>
            <a:endParaRPr/>
          </a:p>
        </p:txBody>
      </p:sp>
      <p:sp>
        <p:nvSpPr>
          <p:cNvPr id="584" name="Google Shape;584;p54"/>
          <p:cNvSpPr txBox="1"/>
          <p:nvPr/>
        </p:nvSpPr>
        <p:spPr>
          <a:xfrm>
            <a:off x="307974" y="3552075"/>
            <a:ext cx="25368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new commit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54"/>
          <p:cNvSpPr txBox="1"/>
          <p:nvPr/>
        </p:nvSpPr>
        <p:spPr>
          <a:xfrm>
            <a:off x="8918222" y="3266912"/>
            <a:ext cx="29689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create a new commit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54"/>
          <p:cNvSpPr txBox="1"/>
          <p:nvPr/>
        </p:nvSpPr>
        <p:spPr>
          <a:xfrm>
            <a:off x="8918219" y="4425225"/>
            <a:ext cx="24835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Lost the history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54"/>
          <p:cNvSpPr txBox="1"/>
          <p:nvPr/>
        </p:nvSpPr>
        <p:spPr>
          <a:xfrm>
            <a:off x="307974" y="4425225"/>
            <a:ext cx="24835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the history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8" name="Google Shape;588;p54"/>
          <p:cNvGrpSpPr/>
          <p:nvPr/>
        </p:nvGrpSpPr>
        <p:grpSpPr>
          <a:xfrm>
            <a:off x="7157524" y="1658055"/>
            <a:ext cx="1444977" cy="3272014"/>
            <a:chOff x="6666090" y="1657187"/>
            <a:chExt cx="1444977" cy="3272014"/>
          </a:xfrm>
        </p:grpSpPr>
        <p:sp>
          <p:nvSpPr>
            <p:cNvPr id="589" name="Google Shape;589;p54"/>
            <p:cNvSpPr/>
            <p:nvPr/>
          </p:nvSpPr>
          <p:spPr>
            <a:xfrm>
              <a:off x="6666090" y="1657187"/>
              <a:ext cx="1444977" cy="3272014"/>
            </a:xfrm>
            <a:prstGeom prst="ellipse">
              <a:avLst/>
            </a:prstGeom>
            <a:solidFill>
              <a:srgbClr val="F1F1F1"/>
            </a:solidFill>
            <a:ln cap="flat" cmpd="sng" w="12700">
              <a:solidFill>
                <a:srgbClr val="A22F1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0" name="Google Shape;590;p54"/>
            <p:cNvGrpSpPr/>
            <p:nvPr/>
          </p:nvGrpSpPr>
          <p:grpSpPr>
            <a:xfrm>
              <a:off x="7214481" y="1774157"/>
              <a:ext cx="303595" cy="3038073"/>
              <a:chOff x="7226094" y="1724659"/>
              <a:chExt cx="303595" cy="3038073"/>
            </a:xfrm>
          </p:grpSpPr>
          <p:sp>
            <p:nvSpPr>
              <p:cNvPr id="591" name="Google Shape;591;p54"/>
              <p:cNvSpPr/>
              <p:nvPr/>
            </p:nvSpPr>
            <p:spPr>
              <a:xfrm>
                <a:off x="7226094" y="1724659"/>
                <a:ext cx="282222" cy="248356"/>
              </a:xfrm>
              <a:prstGeom prst="rect">
                <a:avLst/>
              </a:prstGeom>
              <a:solidFill>
                <a:srgbClr val="F890E2"/>
              </a:solidFill>
              <a:ln cap="flat" cmpd="sng" w="12700">
                <a:solidFill>
                  <a:srgbClr val="A22F1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54"/>
              <p:cNvSpPr/>
              <p:nvPr/>
            </p:nvSpPr>
            <p:spPr>
              <a:xfrm>
                <a:off x="7228933" y="2384076"/>
                <a:ext cx="282222" cy="248356"/>
              </a:xfrm>
              <a:prstGeom prst="rect">
                <a:avLst/>
              </a:prstGeom>
              <a:solidFill>
                <a:srgbClr val="F890E2"/>
              </a:solidFill>
              <a:ln cap="flat" cmpd="sng" w="12700">
                <a:solidFill>
                  <a:srgbClr val="A22F1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54"/>
              <p:cNvSpPr/>
              <p:nvPr/>
            </p:nvSpPr>
            <p:spPr>
              <a:xfrm>
                <a:off x="7233697" y="3093714"/>
                <a:ext cx="282222" cy="248356"/>
              </a:xfrm>
              <a:prstGeom prst="rect">
                <a:avLst/>
              </a:prstGeom>
              <a:solidFill>
                <a:srgbClr val="92D050"/>
              </a:solidFill>
              <a:ln cap="flat" cmpd="sng" w="12700">
                <a:solidFill>
                  <a:srgbClr val="A22F1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54"/>
              <p:cNvSpPr/>
              <p:nvPr/>
            </p:nvSpPr>
            <p:spPr>
              <a:xfrm>
                <a:off x="7226094" y="2065366"/>
                <a:ext cx="282222" cy="248356"/>
              </a:xfrm>
              <a:prstGeom prst="rect">
                <a:avLst/>
              </a:prstGeom>
              <a:solidFill>
                <a:srgbClr val="F890E2"/>
              </a:solidFill>
              <a:ln cap="flat" cmpd="sng" w="12700">
                <a:solidFill>
                  <a:srgbClr val="A22F1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54"/>
              <p:cNvSpPr/>
              <p:nvPr/>
            </p:nvSpPr>
            <p:spPr>
              <a:xfrm>
                <a:off x="7229912" y="2749826"/>
                <a:ext cx="282222" cy="248356"/>
              </a:xfrm>
              <a:prstGeom prst="rect">
                <a:avLst/>
              </a:prstGeom>
              <a:solidFill>
                <a:srgbClr val="92D050"/>
              </a:solidFill>
              <a:ln cap="flat" cmpd="sng" w="12700">
                <a:solidFill>
                  <a:srgbClr val="A22F1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54"/>
              <p:cNvSpPr/>
              <p:nvPr/>
            </p:nvSpPr>
            <p:spPr>
              <a:xfrm>
                <a:off x="7235822" y="3448310"/>
                <a:ext cx="282222" cy="248356"/>
              </a:xfrm>
              <a:prstGeom prst="rect">
                <a:avLst/>
              </a:prstGeom>
              <a:solidFill>
                <a:schemeClr val="lt2"/>
              </a:solidFill>
              <a:ln cap="flat" cmpd="sng" w="12700">
                <a:solidFill>
                  <a:srgbClr val="A22F1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54"/>
              <p:cNvSpPr/>
              <p:nvPr/>
            </p:nvSpPr>
            <p:spPr>
              <a:xfrm>
                <a:off x="7236861" y="3809727"/>
                <a:ext cx="282222" cy="248356"/>
              </a:xfrm>
              <a:prstGeom prst="rect">
                <a:avLst/>
              </a:prstGeom>
              <a:solidFill>
                <a:schemeClr val="lt2"/>
              </a:solidFill>
              <a:ln cap="flat" cmpd="sng" w="12700">
                <a:solidFill>
                  <a:srgbClr val="A22F1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54"/>
              <p:cNvSpPr/>
              <p:nvPr/>
            </p:nvSpPr>
            <p:spPr>
              <a:xfrm>
                <a:off x="7247467" y="4164323"/>
                <a:ext cx="282222" cy="248356"/>
              </a:xfrm>
              <a:prstGeom prst="rect">
                <a:avLst/>
              </a:prstGeom>
              <a:solidFill>
                <a:schemeClr val="lt2"/>
              </a:solidFill>
              <a:ln cap="flat" cmpd="sng" w="12700">
                <a:solidFill>
                  <a:srgbClr val="A22F1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54"/>
              <p:cNvSpPr/>
              <p:nvPr/>
            </p:nvSpPr>
            <p:spPr>
              <a:xfrm>
                <a:off x="7247456" y="4514376"/>
                <a:ext cx="282222" cy="248356"/>
              </a:xfrm>
              <a:prstGeom prst="rect">
                <a:avLst/>
              </a:prstGeom>
              <a:solidFill>
                <a:schemeClr val="lt2"/>
              </a:solidFill>
              <a:ln cap="flat" cmpd="sng" w="12700">
                <a:solidFill>
                  <a:srgbClr val="A22F1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0" name="Google Shape;600;p54"/>
              <p:cNvCxnSpPr>
                <a:stCxn id="591" idx="2"/>
              </p:cNvCxnSpPr>
              <p:nvPr/>
            </p:nvCxnSpPr>
            <p:spPr>
              <a:xfrm>
                <a:off x="7367205" y="1973015"/>
                <a:ext cx="0" cy="9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1" name="Google Shape;601;p54"/>
              <p:cNvCxnSpPr>
                <a:stCxn id="594" idx="2"/>
                <a:endCxn id="592" idx="0"/>
              </p:cNvCxnSpPr>
              <p:nvPr/>
            </p:nvCxnSpPr>
            <p:spPr>
              <a:xfrm>
                <a:off x="7367205" y="2313722"/>
                <a:ext cx="2700" cy="7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2" name="Google Shape;602;p54"/>
              <p:cNvCxnSpPr>
                <a:stCxn id="592" idx="2"/>
                <a:endCxn id="595" idx="0"/>
              </p:cNvCxnSpPr>
              <p:nvPr/>
            </p:nvCxnSpPr>
            <p:spPr>
              <a:xfrm>
                <a:off x="7370044" y="2632432"/>
                <a:ext cx="900" cy="11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3" name="Google Shape;603;p54"/>
              <p:cNvCxnSpPr>
                <a:stCxn id="595" idx="2"/>
                <a:endCxn id="593" idx="0"/>
              </p:cNvCxnSpPr>
              <p:nvPr/>
            </p:nvCxnSpPr>
            <p:spPr>
              <a:xfrm>
                <a:off x="7371023" y="2998182"/>
                <a:ext cx="3900" cy="9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4" name="Google Shape;604;p54"/>
              <p:cNvCxnSpPr>
                <a:stCxn id="593" idx="2"/>
                <a:endCxn id="596" idx="0"/>
              </p:cNvCxnSpPr>
              <p:nvPr/>
            </p:nvCxnSpPr>
            <p:spPr>
              <a:xfrm>
                <a:off x="7374808" y="3342070"/>
                <a:ext cx="2100" cy="10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5" name="Google Shape;605;p54"/>
              <p:cNvCxnSpPr>
                <a:stCxn id="596" idx="2"/>
                <a:endCxn id="597" idx="0"/>
              </p:cNvCxnSpPr>
              <p:nvPr/>
            </p:nvCxnSpPr>
            <p:spPr>
              <a:xfrm>
                <a:off x="7376933" y="3696666"/>
                <a:ext cx="900" cy="11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6" name="Google Shape;606;p54"/>
              <p:cNvCxnSpPr>
                <a:stCxn id="597" idx="2"/>
                <a:endCxn id="598" idx="0"/>
              </p:cNvCxnSpPr>
              <p:nvPr/>
            </p:nvCxnSpPr>
            <p:spPr>
              <a:xfrm>
                <a:off x="7377972" y="4058083"/>
                <a:ext cx="10500" cy="10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7" name="Google Shape;607;p54"/>
              <p:cNvCxnSpPr>
                <a:stCxn id="598" idx="2"/>
                <a:endCxn id="599" idx="0"/>
              </p:cNvCxnSpPr>
              <p:nvPr/>
            </p:nvCxnSpPr>
            <p:spPr>
              <a:xfrm>
                <a:off x="7388578" y="4412679"/>
                <a:ext cx="0" cy="10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608" name="Google Shape;608;p54"/>
          <p:cNvGrpSpPr/>
          <p:nvPr/>
        </p:nvGrpSpPr>
        <p:grpSpPr>
          <a:xfrm>
            <a:off x="4373007" y="1657187"/>
            <a:ext cx="1444977" cy="3272014"/>
            <a:chOff x="4332374" y="1630905"/>
            <a:chExt cx="1444977" cy="3272014"/>
          </a:xfrm>
        </p:grpSpPr>
        <p:sp>
          <p:nvSpPr>
            <p:cNvPr id="609" name="Google Shape;609;p54"/>
            <p:cNvSpPr/>
            <p:nvPr/>
          </p:nvSpPr>
          <p:spPr>
            <a:xfrm>
              <a:off x="4332374" y="1630905"/>
              <a:ext cx="1444977" cy="3272014"/>
            </a:xfrm>
            <a:prstGeom prst="ellipse">
              <a:avLst/>
            </a:prstGeom>
            <a:solidFill>
              <a:srgbClr val="F1F1F1"/>
            </a:solidFill>
            <a:ln cap="flat" cmpd="sng" w="12700">
              <a:solidFill>
                <a:srgbClr val="A22F1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0" name="Google Shape;610;p54"/>
            <p:cNvGrpSpPr/>
            <p:nvPr/>
          </p:nvGrpSpPr>
          <p:grpSpPr>
            <a:xfrm>
              <a:off x="4611562" y="1812061"/>
              <a:ext cx="863600" cy="2830455"/>
              <a:chOff x="4776607" y="1853866"/>
              <a:chExt cx="863600" cy="2830455"/>
            </a:xfrm>
          </p:grpSpPr>
          <p:sp>
            <p:nvSpPr>
              <p:cNvPr id="611" name="Google Shape;611;p54"/>
              <p:cNvSpPr/>
              <p:nvPr/>
            </p:nvSpPr>
            <p:spPr>
              <a:xfrm>
                <a:off x="5075763" y="1853866"/>
                <a:ext cx="282222" cy="248356"/>
              </a:xfrm>
              <a:prstGeom prst="rect">
                <a:avLst/>
              </a:prstGeom>
              <a:solidFill>
                <a:srgbClr val="F890E2"/>
              </a:solidFill>
              <a:ln cap="flat" cmpd="sng" w="12700">
                <a:solidFill>
                  <a:srgbClr val="A22F1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54"/>
              <p:cNvSpPr/>
              <p:nvPr/>
            </p:nvSpPr>
            <p:spPr>
              <a:xfrm>
                <a:off x="5357985" y="2282208"/>
                <a:ext cx="282222" cy="248356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A22F1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54"/>
              <p:cNvSpPr/>
              <p:nvPr/>
            </p:nvSpPr>
            <p:spPr>
              <a:xfrm>
                <a:off x="5357985" y="2700958"/>
                <a:ext cx="282222" cy="248356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A22F1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54"/>
              <p:cNvSpPr/>
              <p:nvPr/>
            </p:nvSpPr>
            <p:spPr>
              <a:xfrm>
                <a:off x="5357985" y="3142734"/>
                <a:ext cx="282222" cy="248356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A22F1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54"/>
              <p:cNvSpPr/>
              <p:nvPr/>
            </p:nvSpPr>
            <p:spPr>
              <a:xfrm>
                <a:off x="4785075" y="2521127"/>
                <a:ext cx="282222" cy="248356"/>
              </a:xfrm>
              <a:prstGeom prst="rect">
                <a:avLst/>
              </a:prstGeom>
              <a:solidFill>
                <a:srgbClr val="92D050"/>
              </a:solidFill>
              <a:ln cap="flat" cmpd="sng" w="12700">
                <a:solidFill>
                  <a:srgbClr val="A22F1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54"/>
              <p:cNvSpPr/>
              <p:nvPr/>
            </p:nvSpPr>
            <p:spPr>
              <a:xfrm>
                <a:off x="4776607" y="2989185"/>
                <a:ext cx="282222" cy="248356"/>
              </a:xfrm>
              <a:prstGeom prst="rect">
                <a:avLst/>
              </a:prstGeom>
              <a:solidFill>
                <a:srgbClr val="92D050"/>
              </a:solidFill>
              <a:ln cap="flat" cmpd="sng" w="12700">
                <a:solidFill>
                  <a:srgbClr val="A22F1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54"/>
              <p:cNvSpPr/>
              <p:nvPr/>
            </p:nvSpPr>
            <p:spPr>
              <a:xfrm>
                <a:off x="5058829" y="3589408"/>
                <a:ext cx="282222" cy="248356"/>
              </a:xfrm>
              <a:prstGeom prst="rect">
                <a:avLst/>
              </a:prstGeom>
              <a:solidFill>
                <a:schemeClr val="lt2"/>
              </a:solidFill>
              <a:ln cap="flat" cmpd="sng" w="12700">
                <a:solidFill>
                  <a:srgbClr val="A22F1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54"/>
              <p:cNvSpPr/>
              <p:nvPr/>
            </p:nvSpPr>
            <p:spPr>
              <a:xfrm>
                <a:off x="5058829" y="4024838"/>
                <a:ext cx="282222" cy="248356"/>
              </a:xfrm>
              <a:prstGeom prst="rect">
                <a:avLst/>
              </a:prstGeom>
              <a:solidFill>
                <a:schemeClr val="lt2"/>
              </a:solidFill>
              <a:ln cap="flat" cmpd="sng" w="12700">
                <a:solidFill>
                  <a:srgbClr val="A22F1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54"/>
              <p:cNvSpPr/>
              <p:nvPr/>
            </p:nvSpPr>
            <p:spPr>
              <a:xfrm>
                <a:off x="5054863" y="4435965"/>
                <a:ext cx="282222" cy="248356"/>
              </a:xfrm>
              <a:prstGeom prst="rect">
                <a:avLst/>
              </a:prstGeom>
              <a:solidFill>
                <a:schemeClr val="lt2"/>
              </a:solidFill>
              <a:ln cap="flat" cmpd="sng" w="12700">
                <a:solidFill>
                  <a:srgbClr val="A22F1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0" name="Google Shape;620;p54"/>
              <p:cNvCxnSpPr>
                <a:stCxn id="611" idx="2"/>
                <a:endCxn id="615" idx="0"/>
              </p:cNvCxnSpPr>
              <p:nvPr/>
            </p:nvCxnSpPr>
            <p:spPr>
              <a:xfrm flipH="1">
                <a:off x="4926174" y="2102222"/>
                <a:ext cx="290700" cy="41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1" name="Google Shape;621;p54"/>
              <p:cNvCxnSpPr>
                <a:stCxn id="611" idx="2"/>
              </p:cNvCxnSpPr>
              <p:nvPr/>
            </p:nvCxnSpPr>
            <p:spPr>
              <a:xfrm>
                <a:off x="5216874" y="2102222"/>
                <a:ext cx="301500" cy="17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2" name="Google Shape;622;p54"/>
              <p:cNvCxnSpPr>
                <a:stCxn id="615" idx="2"/>
                <a:endCxn id="616" idx="0"/>
              </p:cNvCxnSpPr>
              <p:nvPr/>
            </p:nvCxnSpPr>
            <p:spPr>
              <a:xfrm flipH="1">
                <a:off x="4917786" y="2769483"/>
                <a:ext cx="8400" cy="21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3" name="Google Shape;623;p54"/>
              <p:cNvCxnSpPr>
                <a:stCxn id="612" idx="2"/>
                <a:endCxn id="613" idx="0"/>
              </p:cNvCxnSpPr>
              <p:nvPr/>
            </p:nvCxnSpPr>
            <p:spPr>
              <a:xfrm>
                <a:off x="5499096" y="2530564"/>
                <a:ext cx="0" cy="17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4" name="Google Shape;624;p54"/>
              <p:cNvCxnSpPr>
                <a:endCxn id="614" idx="0"/>
              </p:cNvCxnSpPr>
              <p:nvPr/>
            </p:nvCxnSpPr>
            <p:spPr>
              <a:xfrm>
                <a:off x="5499096" y="2949234"/>
                <a:ext cx="0" cy="19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5" name="Google Shape;625;p54"/>
              <p:cNvCxnSpPr>
                <a:stCxn id="616" idx="2"/>
                <a:endCxn id="617" idx="0"/>
              </p:cNvCxnSpPr>
              <p:nvPr/>
            </p:nvCxnSpPr>
            <p:spPr>
              <a:xfrm>
                <a:off x="4917718" y="3237541"/>
                <a:ext cx="282300" cy="3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6" name="Google Shape;626;p54"/>
              <p:cNvCxnSpPr>
                <a:stCxn id="614" idx="2"/>
                <a:endCxn id="617" idx="0"/>
              </p:cNvCxnSpPr>
              <p:nvPr/>
            </p:nvCxnSpPr>
            <p:spPr>
              <a:xfrm flipH="1">
                <a:off x="5199996" y="3391090"/>
                <a:ext cx="299100" cy="19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7" name="Google Shape;627;p54"/>
              <p:cNvCxnSpPr>
                <a:stCxn id="617" idx="2"/>
                <a:endCxn id="618" idx="0"/>
              </p:cNvCxnSpPr>
              <p:nvPr/>
            </p:nvCxnSpPr>
            <p:spPr>
              <a:xfrm>
                <a:off x="5199940" y="3837764"/>
                <a:ext cx="0" cy="18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8" name="Google Shape;628;p54"/>
              <p:cNvCxnSpPr>
                <a:stCxn id="618" idx="2"/>
                <a:endCxn id="619" idx="0"/>
              </p:cNvCxnSpPr>
              <p:nvPr/>
            </p:nvCxnSpPr>
            <p:spPr>
              <a:xfrm flipH="1">
                <a:off x="5196040" y="4273194"/>
                <a:ext cx="3900" cy="16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29" name="Google Shape;629;p54"/>
          <p:cNvSpPr/>
          <p:nvPr/>
        </p:nvSpPr>
        <p:spPr>
          <a:xfrm>
            <a:off x="3421730" y="3883468"/>
            <a:ext cx="532263" cy="101432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4"/>
          <p:cNvSpPr/>
          <p:nvPr/>
        </p:nvSpPr>
        <p:spPr>
          <a:xfrm>
            <a:off x="3444033" y="1930400"/>
            <a:ext cx="456665" cy="89473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22F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54"/>
          <p:cNvSpPr txBox="1"/>
          <p:nvPr/>
        </p:nvSpPr>
        <p:spPr>
          <a:xfrm>
            <a:off x="3072789" y="2866783"/>
            <a:ext cx="11876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54"/>
          <p:cNvSpPr txBox="1"/>
          <p:nvPr/>
        </p:nvSpPr>
        <p:spPr>
          <a:xfrm>
            <a:off x="3063975" y="3489893"/>
            <a:ext cx="11876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54"/>
          <p:cNvSpPr txBox="1"/>
          <p:nvPr/>
        </p:nvSpPr>
        <p:spPr>
          <a:xfrm>
            <a:off x="5543447" y="1758787"/>
            <a:ext cx="1031051" cy="369332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4"/>
          <p:cNvSpPr txBox="1"/>
          <p:nvPr/>
        </p:nvSpPr>
        <p:spPr>
          <a:xfrm>
            <a:off x="6289296" y="4349388"/>
            <a:ext cx="1146468" cy="369332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REBASE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5"/>
          <p:cNvSpPr txBox="1"/>
          <p:nvPr>
            <p:ph type="title"/>
          </p:nvPr>
        </p:nvSpPr>
        <p:spPr>
          <a:xfrm>
            <a:off x="1210833" y="159908"/>
            <a:ext cx="9831900" cy="10260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CHERRY PICK</a:t>
            </a:r>
            <a:endParaRPr/>
          </a:p>
        </p:txBody>
      </p:sp>
      <p:sp>
        <p:nvSpPr>
          <p:cNvPr id="640" name="Google Shape;640;p55"/>
          <p:cNvSpPr/>
          <p:nvPr/>
        </p:nvSpPr>
        <p:spPr>
          <a:xfrm>
            <a:off x="762000" y="1707350"/>
            <a:ext cx="10902300" cy="4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42729"/>
                </a:solidFill>
              </a:rPr>
              <a:t>Cherry picking in Git means to choose a commit from one branch and apply it onto another.</a:t>
            </a:r>
            <a:endParaRPr sz="1800">
              <a:solidFill>
                <a:srgbClr val="2427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42729"/>
                </a:solidFill>
              </a:rPr>
              <a:t>This is in contrast with other ways such as </a:t>
            </a:r>
            <a:r>
              <a:rPr lang="en-US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lang="en-US" sz="1800">
                <a:solidFill>
                  <a:srgbClr val="242729"/>
                </a:solidFill>
              </a:rPr>
              <a:t> and </a:t>
            </a:r>
            <a:r>
              <a:rPr lang="en-US" sz="18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rebase</a:t>
            </a:r>
            <a:r>
              <a:rPr lang="en-US" sz="1800">
                <a:solidFill>
                  <a:srgbClr val="242729"/>
                </a:solidFill>
              </a:rPr>
              <a:t> which normally apply many commits into another branch.</a:t>
            </a:r>
            <a:endParaRPr sz="1800">
              <a:solidFill>
                <a:srgbClr val="242729"/>
              </a:solidFill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1800"/>
              <a:buAutoNum type="arabicPeriod"/>
            </a:pPr>
            <a:r>
              <a:rPr lang="en-US" sz="1800">
                <a:solidFill>
                  <a:srgbClr val="242729"/>
                </a:solidFill>
              </a:rPr>
              <a:t>Make sure you are on the branch you want to apply the commit to.</a:t>
            </a:r>
            <a:endParaRPr sz="1800">
              <a:solidFill>
                <a:srgbClr val="242729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checkout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master</a:t>
            </a:r>
            <a:endParaRPr sz="1800">
              <a:solidFill>
                <a:srgbClr val="242729"/>
              </a:solidFill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242729"/>
              </a:buClr>
              <a:buSzPts val="1800"/>
              <a:buAutoNum type="arabicPeriod"/>
            </a:pPr>
            <a:r>
              <a:rPr lang="en-US" sz="1800">
                <a:solidFill>
                  <a:srgbClr val="242729"/>
                </a:solidFill>
              </a:rPr>
              <a:t>Execute the following:</a:t>
            </a:r>
            <a:endParaRPr sz="1800">
              <a:solidFill>
                <a:srgbClr val="242729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cherry-pick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m&lt;commit-hash&gt;</a:t>
            </a:r>
            <a:endParaRPr sz="18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7142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443C"/>
              </a:solidFill>
            </a:endParaRPr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6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PULL REQUEST</a:t>
            </a:r>
            <a:endParaRPr/>
          </a:p>
        </p:txBody>
      </p:sp>
      <p:sp>
        <p:nvSpPr>
          <p:cNvPr id="646" name="Google Shape;646;p56"/>
          <p:cNvSpPr txBox="1"/>
          <p:nvPr>
            <p:ph idx="4" type="body"/>
          </p:nvPr>
        </p:nvSpPr>
        <p:spPr>
          <a:xfrm>
            <a:off x="2789947" y="1778080"/>
            <a:ext cx="69668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Pull requests let you tell others about changes you've pushed to a repository</a:t>
            </a:r>
            <a:endParaRPr/>
          </a:p>
        </p:txBody>
      </p:sp>
      <p:pic>
        <p:nvPicPr>
          <p:cNvPr id="647" name="Google Shape;64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6586" y="2416249"/>
            <a:ext cx="5447491" cy="329610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7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PULL REQUEST</a:t>
            </a:r>
            <a:endParaRPr/>
          </a:p>
        </p:txBody>
      </p:sp>
      <p:sp>
        <p:nvSpPr>
          <p:cNvPr id="653" name="Google Shape;653;p57"/>
          <p:cNvSpPr txBox="1"/>
          <p:nvPr>
            <p:ph idx="5" type="body"/>
          </p:nvPr>
        </p:nvSpPr>
        <p:spPr>
          <a:xfrm>
            <a:off x="2392431" y="1589265"/>
            <a:ext cx="851227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Once a pull request is opened, you can discuss and review the potential changes with collaborators</a:t>
            </a:r>
            <a:endParaRPr/>
          </a:p>
        </p:txBody>
      </p:sp>
      <p:pic>
        <p:nvPicPr>
          <p:cNvPr id="654" name="Google Shape;65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6196" y="2425205"/>
            <a:ext cx="7428274" cy="32460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8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PULL REQUEST</a:t>
            </a:r>
            <a:endParaRPr/>
          </a:p>
        </p:txBody>
      </p:sp>
      <p:sp>
        <p:nvSpPr>
          <p:cNvPr id="660" name="Google Shape;660;p58"/>
          <p:cNvSpPr txBox="1"/>
          <p:nvPr>
            <p:ph idx="6" type="body"/>
          </p:nvPr>
        </p:nvSpPr>
        <p:spPr>
          <a:xfrm>
            <a:off x="3365196" y="1834136"/>
            <a:ext cx="64402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 Add follow-up commits before the changes are merged into the repository.</a:t>
            </a:r>
            <a:endParaRPr/>
          </a:p>
        </p:txBody>
      </p:sp>
      <p:pic>
        <p:nvPicPr>
          <p:cNvPr id="661" name="Google Shape;66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615" y="3012531"/>
            <a:ext cx="8225556" cy="15497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9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PREGUNTAS </a:t>
            </a:r>
            <a:endParaRPr/>
          </a:p>
        </p:txBody>
      </p:sp>
      <p:pic>
        <p:nvPicPr>
          <p:cNvPr id="667" name="Google Shape;66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8653" y="1964746"/>
            <a:ext cx="3657602" cy="3371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CLONE REPOSITORY </a:t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2094009" y="2165843"/>
            <a:ext cx="407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clone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url_repository</a:t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3282513" y="3359952"/>
            <a:ext cx="335540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/path/repository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:///path/repository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2792432" y="3540566"/>
            <a:ext cx="312518" cy="62992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2170209" y="3716133"/>
            <a:ext cx="7060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endParaRPr sz="24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145" name="Google Shape;1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9505" y="2435696"/>
            <a:ext cx="2949375" cy="2212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0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MUCHAS GRACIAS!  </a:t>
            </a:r>
            <a:endParaRPr/>
          </a:p>
        </p:txBody>
      </p:sp>
      <p:sp>
        <p:nvSpPr>
          <p:cNvPr id="673" name="Google Shape;673;p60"/>
          <p:cNvSpPr/>
          <p:nvPr/>
        </p:nvSpPr>
        <p:spPr>
          <a:xfrm>
            <a:off x="3048000" y="2921169"/>
            <a:ext cx="6096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F411C"/>
                </a:solidFill>
                <a:latin typeface="Arial"/>
                <a:ea typeface="Arial"/>
                <a:cs typeface="Arial"/>
                <a:sym typeface="Arial"/>
              </a:rPr>
              <a:t>GABRIEL GIRI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gabriel.giri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@endava.com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SAVE CHANGES</a:t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1152731" y="2647693"/>
            <a:ext cx="2041451" cy="1446028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4025921" y="2609850"/>
            <a:ext cx="2041451" cy="1446028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4F6B4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6821116" y="2616817"/>
            <a:ext cx="2041451" cy="1446028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1152731" y="3185685"/>
            <a:ext cx="2041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copy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6821118" y="3185685"/>
            <a:ext cx="20478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repo</a:t>
            </a:r>
            <a:endParaRPr/>
          </a:p>
        </p:txBody>
      </p:sp>
      <p:cxnSp>
        <p:nvCxnSpPr>
          <p:cNvPr id="156" name="Google Shape;156;p16"/>
          <p:cNvCxnSpPr>
            <a:stCxn id="153" idx="2"/>
            <a:endCxn id="152" idx="2"/>
          </p:cNvCxnSpPr>
          <p:nvPr/>
        </p:nvCxnSpPr>
        <p:spPr>
          <a:xfrm flipH="1" rot="5400000">
            <a:off x="6440841" y="2661845"/>
            <a:ext cx="6900" cy="2795100"/>
          </a:xfrm>
          <a:prstGeom prst="bentConnector3">
            <a:avLst>
              <a:gd fmla="val -3313058" name="adj1"/>
            </a:avLst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7" name="Google Shape;157;p16"/>
          <p:cNvSpPr txBox="1"/>
          <p:nvPr/>
        </p:nvSpPr>
        <p:spPr>
          <a:xfrm>
            <a:off x="4025921" y="3185685"/>
            <a:ext cx="2041451" cy="366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</a:t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2791323" y="2000250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5589321" y="4295775"/>
            <a:ext cx="17011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commit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9602912" y="2603055"/>
            <a:ext cx="2041451" cy="1446028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9545752" y="3136333"/>
            <a:ext cx="20478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8594887" y="2000250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6"/>
          <p:cNvCxnSpPr/>
          <p:nvPr/>
        </p:nvCxnSpPr>
        <p:spPr>
          <a:xfrm flipH="1">
            <a:off x="2270026" y="2478463"/>
            <a:ext cx="2771400" cy="37800"/>
          </a:xfrm>
          <a:prstGeom prst="bentConnector3">
            <a:avLst>
              <a:gd fmla="val 0" name="adj1"/>
            </a:avLst>
          </a:prstGeom>
          <a:noFill/>
          <a:ln cap="flat" cmpd="sng" w="28575">
            <a:solidFill>
              <a:srgbClr val="4F6B4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" name="Google Shape;164;p16"/>
          <p:cNvCxnSpPr/>
          <p:nvPr/>
        </p:nvCxnSpPr>
        <p:spPr>
          <a:xfrm flipH="1">
            <a:off x="7856524" y="2467925"/>
            <a:ext cx="2771400" cy="37800"/>
          </a:xfrm>
          <a:prstGeom prst="bentConnector3">
            <a:avLst>
              <a:gd fmla="val 0" name="adj1"/>
            </a:avLst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rPr lang="en-US"/>
              <a:t>SAVE CHANGES</a:t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1603049" y="2494757"/>
            <a:ext cx="407043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&lt;file-name&gt;</a:t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&lt;directory-name&gt;</a:t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add 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6570517" y="2494757"/>
            <a:ext cx="40704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commit – m 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"comment"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3734466" y="4295775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git 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push </a:t>
            </a:r>
            <a:endParaRPr sz="18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 git 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&lt;remote&gt; &lt;branch&gt;​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REPOSITORY INSPECT</a:t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2139728" y="1693403"/>
            <a:ext cx="8640545" cy="467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endParaRPr sz="1800">
              <a:solidFill>
                <a:srgbClr val="FFC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On branch TEST-123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Changes to be committed: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  (use "git reset HEAD &lt;file&gt;..." to unstage)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 file:   cucumber/src/test/features/sendprices.feature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Changes not staged for commit: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  (use "git add &lt;file&gt;..." to update what will be committed)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  (use "git checkout -- &lt;file&gt;..." to discard changes in working directory)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modified:   java/src/main/model/prices/Price.java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log –-oneline</a:t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210833" y="159908"/>
            <a:ext cx="9831977" cy="10259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REPOSITORY INSPECT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1810825" y="1444200"/>
            <a:ext cx="8033700" cy="47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git </a:t>
            </a: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commit e4c7d109ce97c28e1063157d394362672678cc5f</a:t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Merge: 7ea5032 6d335bf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Author: Gabriel Giri &lt;31039049+gabrielgiri@users.noreply.github.com&gt;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Date:   Thu Jan 31 10:18:13 2019 -0300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Merge pull request #2 from gabrielgiri/menutranslate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Menutranslate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commit 6d335bfdfd00109fc81c05582974b56e0f97ae02</a:t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Author: Gabriel Giri &lt;gabrielgiri@gmail.com&gt;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Date:   Thu Jan 31 10:14:19 2019 -0300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removed extra ooo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71BABA186A6B4DA026B019DBD226EE" ma:contentTypeVersion="6" ma:contentTypeDescription="Create a new document." ma:contentTypeScope="" ma:versionID="99172559eee407a297c16df835779cbc">
  <xsd:schema xmlns:xsd="http://www.w3.org/2001/XMLSchema" xmlns:xs="http://www.w3.org/2001/XMLSchema" xmlns:p="http://schemas.microsoft.com/office/2006/metadata/properties" xmlns:ns2="c4723838-a556-4a32-99b5-7575da5c4941" targetNamespace="http://schemas.microsoft.com/office/2006/metadata/properties" ma:root="true" ma:fieldsID="f836f5d289b9b1079001c32614ea5e81" ns2:_="">
    <xsd:import namespace="c4723838-a556-4a32-99b5-7575da5c49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723838-a556-4a32-99b5-7575da5c49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8FBBFE-6D32-48C5-8BE6-D3EB89451E6E}"/>
</file>

<file path=customXml/itemProps2.xml><?xml version="1.0" encoding="utf-8"?>
<ds:datastoreItem xmlns:ds="http://schemas.openxmlformats.org/officeDocument/2006/customXml" ds:itemID="{E7621419-CAF8-4177-8043-49B014C30E43}"/>
</file>

<file path=customXml/itemProps3.xml><?xml version="1.0" encoding="utf-8"?>
<ds:datastoreItem xmlns:ds="http://schemas.openxmlformats.org/officeDocument/2006/customXml" ds:itemID="{C9B072DE-B974-4354-B5C8-157108DCD730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0x0101001E71BABA186A6B4DA026B019DBD226EE</vt:lpwstr>
  </property>
</Properties>
</file>