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663" r:id="rId6"/>
  </p:sldMasterIdLst>
  <p:notesMasterIdLst>
    <p:notesMasterId r:id="rId22"/>
  </p:notesMasterIdLst>
  <p:sldIdLst>
    <p:sldId id="271" r:id="rId7"/>
    <p:sldId id="272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182" autoAdjust="0"/>
  </p:normalViewPr>
  <p:slideViewPr>
    <p:cSldViewPr snapToGrid="0">
      <p:cViewPr varScale="1">
        <p:scale>
          <a:sx n="69" d="100"/>
          <a:sy n="69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D076C-D03C-4E75-8E21-F80EAFD3C7C6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7DA29-B42E-43AC-8248-E784991C0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10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962A-B04B-4E32-865D-AAB3187A4686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887B-BCB4-457C-828D-40135F1E7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6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962A-B04B-4E32-865D-AAB3187A4686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887B-BCB4-457C-828D-40135F1E7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5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962A-B04B-4E32-865D-AAB3187A4686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887B-BCB4-457C-828D-40135F1E7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25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_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838201" y="6454945"/>
            <a:ext cx="337457" cy="395122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306" y="233268"/>
            <a:ext cx="8513311" cy="1091681"/>
          </a:xfrm>
        </p:spPr>
        <p:txBody>
          <a:bodyPr lIns="0" anchor="t" anchorCtr="0">
            <a:normAutofit/>
          </a:bodyPr>
          <a:lstStyle>
            <a:lvl1pPr>
              <a:defRPr sz="32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0305" y="1617968"/>
            <a:ext cx="10543495" cy="4399111"/>
          </a:xfrm>
        </p:spPr>
        <p:txBody>
          <a:bodyPr lIns="0"/>
          <a:lstStyle>
            <a:lvl1pPr marL="0" indent="0">
              <a:buNone/>
              <a:defRPr sz="1500" b="1">
                <a:solidFill>
                  <a:srgbClr val="AA0B19"/>
                </a:solidFill>
              </a:defRPr>
            </a:lvl1pPr>
            <a:lvl2pPr marL="0" indent="0" algn="l">
              <a:buNone/>
              <a:defRPr sz="1500">
                <a:solidFill>
                  <a:srgbClr val="4A4E52"/>
                </a:solidFill>
              </a:defRPr>
            </a:lvl2pPr>
            <a:lvl3pPr marL="942975" indent="-257175">
              <a:buClr>
                <a:srgbClr val="81ADB5"/>
              </a:buClr>
              <a:buFont typeface="Arial" panose="020B0604020202020204" pitchFamily="34" charset="0"/>
              <a:buChar char="•"/>
              <a:defRPr sz="1350">
                <a:solidFill>
                  <a:srgbClr val="4A4E52"/>
                </a:solidFill>
              </a:defRPr>
            </a:lvl3pPr>
            <a:lvl4pPr marL="1200150" indent="-171450">
              <a:buFont typeface="Calibri" panose="020F0502020204030204" pitchFamily="34" charset="0"/>
              <a:buChar char="-"/>
              <a:defRPr sz="12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8" name="TextBox 19"/>
          <p:cNvSpPr txBox="1"/>
          <p:nvPr userDrawn="1"/>
        </p:nvSpPr>
        <p:spPr>
          <a:xfrm>
            <a:off x="5876733" y="3275112"/>
            <a:ext cx="438537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500" smtClean="0">
                <a:solidFill>
                  <a:schemeClr val="bg1"/>
                </a:solidFill>
              </a:rPr>
              <a:pPr algn="ctr"/>
              <a:t>‹#›</a:t>
            </a:fld>
            <a:endParaRPr lang="en-GB" sz="1500" dirty="0">
              <a:solidFill>
                <a:schemeClr val="bg1"/>
              </a:solidFill>
            </a:endParaRPr>
          </a:p>
        </p:txBody>
      </p:sp>
      <p:sp>
        <p:nvSpPr>
          <p:cNvPr id="11" name="TextBox 19"/>
          <p:cNvSpPr txBox="1"/>
          <p:nvPr userDrawn="1"/>
        </p:nvSpPr>
        <p:spPr>
          <a:xfrm>
            <a:off x="781921" y="6473505"/>
            <a:ext cx="438537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500" smtClean="0">
                <a:solidFill>
                  <a:schemeClr val="bg1"/>
                </a:solidFill>
              </a:rPr>
              <a:pPr algn="ctr"/>
              <a:t>‹#›</a:t>
            </a:fld>
            <a:endParaRPr lang="en-GB" sz="15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305" y="193909"/>
            <a:ext cx="1623495" cy="403977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2" y="6399831"/>
            <a:ext cx="3721359" cy="365125"/>
          </a:xfrm>
        </p:spPr>
        <p:txBody>
          <a:bodyPr lIns="0" tIns="0" rIns="0" bIns="0"/>
          <a:lstStyle>
            <a:lvl1pPr>
              <a:defRPr sz="1200" b="0">
                <a:solidFill>
                  <a:srgbClr val="DC5D2A"/>
                </a:solidFill>
              </a:defRPr>
            </a:lvl1pPr>
          </a:lstStyle>
          <a:p>
            <a:r>
              <a:rPr lang="en-GB" dirty="0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4871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5016"/>
            <a:ext cx="12104915" cy="44915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27221" y="2212523"/>
            <a:ext cx="5798683" cy="1387249"/>
          </a:xfrm>
        </p:spPr>
        <p:txBody>
          <a:bodyPr rIns="0" anchor="b">
            <a:no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600" b="1" kern="1200" dirty="0">
                <a:solidFill>
                  <a:srgbClr val="AA0B1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ro-RO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558" y="3626534"/>
            <a:ext cx="581779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2700" b="1">
                <a:solidFill>
                  <a:srgbClr val="4A4E5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0" y="6256603"/>
            <a:ext cx="12192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610600" y="6342683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 smtClean="0"/>
              <a:t>endava.com</a:t>
            </a:r>
            <a:endParaRPr lang="en-GB" sz="140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944" y="293398"/>
            <a:ext cx="2717800" cy="67627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" y="1314490"/>
            <a:ext cx="4798287" cy="12188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440267" y="969673"/>
            <a:ext cx="4436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4A4E52"/>
                </a:solidFill>
              </a:rPr>
              <a:t>QUALITY. PRODUCTIVITY. INNOVATION.</a:t>
            </a:r>
            <a:endParaRPr lang="en-GB" sz="14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477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Ag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86001"/>
            <a:ext cx="10847695" cy="39706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7221" y="2212523"/>
            <a:ext cx="5798683" cy="1387249"/>
          </a:xfrm>
        </p:spPr>
        <p:txBody>
          <a:bodyPr rIns="0" anchor="b">
            <a:noAutofit/>
          </a:bodyPr>
          <a:lstStyle>
            <a:lvl1pPr algn="r">
              <a:defRPr sz="36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558" y="3626534"/>
            <a:ext cx="581779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2850" b="1">
                <a:solidFill>
                  <a:srgbClr val="4A4E5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6256603"/>
            <a:ext cx="12192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944" y="293398"/>
            <a:ext cx="2717800" cy="676275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1" y="1314490"/>
            <a:ext cx="4798287" cy="12188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40267" y="969673"/>
            <a:ext cx="4436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4A4E52"/>
                </a:solidFill>
              </a:rPr>
              <a:t>QUALITY. PRODUCTIVITY. INNOVATION.</a:t>
            </a:r>
            <a:endParaRPr lang="en-GB" sz="1400" dirty="0">
              <a:solidFill>
                <a:srgbClr val="4A4E52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8610600" y="6342683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 smtClean="0"/>
              <a:t>endava.com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1243032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Qu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1893"/>
            <a:ext cx="11132560" cy="41747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7221" y="2212523"/>
            <a:ext cx="5798683" cy="1387249"/>
          </a:xfrm>
        </p:spPr>
        <p:txBody>
          <a:bodyPr rIns="0" anchor="b">
            <a:noAutofit/>
          </a:bodyPr>
          <a:lstStyle>
            <a:lvl1pPr algn="r">
              <a:defRPr sz="36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558" y="3626534"/>
            <a:ext cx="581779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2850" b="1">
                <a:solidFill>
                  <a:srgbClr val="4A4E5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6256603"/>
            <a:ext cx="12192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944" y="293398"/>
            <a:ext cx="2717800" cy="67627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1" y="1314490"/>
            <a:ext cx="4798287" cy="12188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440267" y="969673"/>
            <a:ext cx="4436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4A4E52"/>
                </a:solidFill>
              </a:rPr>
              <a:t>QUALITY. PRODUCTIVITY. INNOVATION.</a:t>
            </a:r>
            <a:endParaRPr lang="en-GB" sz="1400" dirty="0">
              <a:solidFill>
                <a:srgbClr val="4A4E52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8610600" y="6342683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 smtClean="0"/>
              <a:t>endava.com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25881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40509" y="1825625"/>
            <a:ext cx="4710548" cy="1158010"/>
          </a:xfrm>
        </p:spPr>
        <p:txBody>
          <a:bodyPr anchor="b">
            <a:noAutofit/>
          </a:bodyPr>
          <a:lstStyle>
            <a:lvl1pPr algn="r">
              <a:defRPr sz="285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4609" y="3010399"/>
            <a:ext cx="4716449" cy="1655762"/>
          </a:xfrm>
        </p:spPr>
        <p:txBody>
          <a:bodyPr>
            <a:normAutofit/>
          </a:bodyPr>
          <a:lstStyle>
            <a:lvl1pPr marL="0" indent="0" algn="r">
              <a:buNone/>
              <a:defRPr sz="1800" b="1">
                <a:solidFill>
                  <a:srgbClr val="4A4E5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Presentation subtitle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976" y="4073979"/>
            <a:ext cx="3621161" cy="27840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305" y="193909"/>
            <a:ext cx="1623495" cy="403977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780315" y="1825627"/>
            <a:ext cx="5573484" cy="4230689"/>
          </a:xfrm>
        </p:spPr>
        <p:txBody>
          <a:bodyPr/>
          <a:lstStyle>
            <a:lvl1pPr marL="342900" indent="-342900">
              <a:buClr>
                <a:srgbClr val="81ADB5"/>
              </a:buClr>
              <a:buFont typeface="Symbol" panose="05050102010706020507" pitchFamily="18" charset="2"/>
              <a:buChar char=""/>
              <a:defRPr sz="1950" b="1" baseline="0">
                <a:solidFill>
                  <a:srgbClr val="4A4E52"/>
                </a:solidFill>
              </a:defRPr>
            </a:lvl1pPr>
            <a:lvl2pPr marL="0" indent="0" algn="l">
              <a:buNone/>
              <a:defRPr sz="1950">
                <a:solidFill>
                  <a:srgbClr val="4A4E52"/>
                </a:solidFill>
              </a:defRPr>
            </a:lvl2pPr>
            <a:lvl3pPr marL="942975" indent="-257175">
              <a:buClr>
                <a:srgbClr val="81ADB5"/>
              </a:buClr>
              <a:buFont typeface="Arial" panose="020B0604020202020204" pitchFamily="34" charset="0"/>
              <a:buChar char="•"/>
              <a:defRPr sz="2250">
                <a:solidFill>
                  <a:srgbClr val="4A4E52"/>
                </a:solidFill>
              </a:defRPr>
            </a:lvl3pPr>
            <a:lvl4pPr marL="1200150" indent="-171450">
              <a:buFont typeface="Calibri" panose="020F0502020204030204" pitchFamily="34" charset="0"/>
              <a:buChar char="-"/>
              <a:defRPr sz="18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Section name</a:t>
            </a:r>
          </a:p>
          <a:p>
            <a:pPr lvl="1"/>
            <a:endParaRPr lang="en-US" dirty="0" smtClean="0"/>
          </a:p>
        </p:txBody>
      </p:sp>
      <p:sp>
        <p:nvSpPr>
          <p:cNvPr id="19" name="Rectangle 18"/>
          <p:cNvSpPr/>
          <p:nvPr userDrawn="1"/>
        </p:nvSpPr>
        <p:spPr>
          <a:xfrm>
            <a:off x="838201" y="6454945"/>
            <a:ext cx="337457" cy="395122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2" y="6399831"/>
            <a:ext cx="3721359" cy="365125"/>
          </a:xfrm>
        </p:spPr>
        <p:txBody>
          <a:bodyPr lIns="0" tIns="0" rIns="0" bIns="0"/>
          <a:lstStyle>
            <a:lvl1pPr>
              <a:defRPr sz="1200" b="0">
                <a:solidFill>
                  <a:srgbClr val="DC5D2A"/>
                </a:solidFill>
              </a:defRPr>
            </a:lvl1pPr>
          </a:lstStyle>
          <a:p>
            <a:r>
              <a:rPr lang="en-GB" dirty="0" smtClean="0"/>
              <a:t>QUALITY. PRODUCTIVITY.  INNOVATION.</a:t>
            </a:r>
            <a:endParaRPr lang="en-GB" dirty="0"/>
          </a:p>
        </p:txBody>
      </p:sp>
      <p:sp>
        <p:nvSpPr>
          <p:cNvPr id="21" name="TextBox 19"/>
          <p:cNvSpPr txBox="1"/>
          <p:nvPr userDrawn="1"/>
        </p:nvSpPr>
        <p:spPr>
          <a:xfrm>
            <a:off x="781921" y="6473505"/>
            <a:ext cx="438537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500" smtClean="0">
                <a:solidFill>
                  <a:prstClr val="white"/>
                </a:solidFill>
              </a:rPr>
              <a:pPr algn="ctr"/>
              <a:t>‹#›</a:t>
            </a:fld>
            <a:endParaRPr lang="en-GB" sz="15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837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40509" y="1825625"/>
            <a:ext cx="4710548" cy="1158010"/>
          </a:xfrm>
        </p:spPr>
        <p:txBody>
          <a:bodyPr anchor="b">
            <a:noAutofit/>
          </a:bodyPr>
          <a:lstStyle>
            <a:lvl1pPr algn="r">
              <a:defRPr sz="285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4609" y="3010399"/>
            <a:ext cx="4716449" cy="1655762"/>
          </a:xfrm>
        </p:spPr>
        <p:txBody>
          <a:bodyPr>
            <a:normAutofit/>
          </a:bodyPr>
          <a:lstStyle>
            <a:lvl1pPr marL="0" indent="0" algn="r">
              <a:buNone/>
              <a:defRPr sz="1800" b="1">
                <a:solidFill>
                  <a:srgbClr val="4A4E5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Presentation subtitle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780315" y="1825627"/>
            <a:ext cx="5573484" cy="4230689"/>
          </a:xfrm>
        </p:spPr>
        <p:txBody>
          <a:bodyPr/>
          <a:lstStyle>
            <a:lvl1pPr marL="342900" indent="-342900">
              <a:buClr>
                <a:srgbClr val="81ADB5"/>
              </a:buClr>
              <a:buFont typeface="Symbol" panose="05050102010706020507" pitchFamily="18" charset="2"/>
              <a:buChar char=""/>
              <a:defRPr sz="1950" b="1" baseline="0">
                <a:solidFill>
                  <a:srgbClr val="4A4E52"/>
                </a:solidFill>
              </a:defRPr>
            </a:lvl1pPr>
            <a:lvl2pPr marL="0" indent="0" algn="l">
              <a:buNone/>
              <a:defRPr sz="1950">
                <a:solidFill>
                  <a:srgbClr val="4A4E52"/>
                </a:solidFill>
              </a:defRPr>
            </a:lvl2pPr>
            <a:lvl3pPr marL="942975" indent="-257175">
              <a:buClr>
                <a:srgbClr val="81ADB5"/>
              </a:buClr>
              <a:buFont typeface="Arial" panose="020B0604020202020204" pitchFamily="34" charset="0"/>
              <a:buChar char="•"/>
              <a:defRPr sz="2250">
                <a:solidFill>
                  <a:srgbClr val="4A4E52"/>
                </a:solidFill>
              </a:defRPr>
            </a:lvl3pPr>
            <a:lvl4pPr marL="1200150" indent="-171450">
              <a:buFont typeface="Calibri" panose="020F0502020204030204" pitchFamily="34" charset="0"/>
              <a:buChar char="-"/>
              <a:defRPr sz="18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Section name</a:t>
            </a:r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404" y="4041321"/>
            <a:ext cx="3609621" cy="28166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305" y="193909"/>
            <a:ext cx="1623495" cy="403977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838201" y="6454945"/>
            <a:ext cx="337457" cy="395122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81921" y="6473505"/>
            <a:ext cx="438537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500" smtClean="0">
                <a:solidFill>
                  <a:prstClr val="white"/>
                </a:solidFill>
              </a:rPr>
              <a:pPr algn="ctr"/>
              <a:t>‹#›</a:t>
            </a:fld>
            <a:endParaRPr lang="en-GB" sz="1500" dirty="0">
              <a:solidFill>
                <a:prstClr val="white"/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2" y="6399831"/>
            <a:ext cx="3721359" cy="365125"/>
          </a:xfrm>
        </p:spPr>
        <p:txBody>
          <a:bodyPr lIns="0" tIns="0" rIns="0" bIns="0"/>
          <a:lstStyle>
            <a:lvl1pPr>
              <a:defRPr sz="1200" b="0">
                <a:solidFill>
                  <a:srgbClr val="DC5D2A"/>
                </a:solidFill>
              </a:defRPr>
            </a:lvl1pPr>
          </a:lstStyle>
          <a:p>
            <a:r>
              <a:rPr lang="en-GB" dirty="0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710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838201" y="6454945"/>
            <a:ext cx="337457" cy="395122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306" y="233268"/>
            <a:ext cx="8513311" cy="1091681"/>
          </a:xfrm>
        </p:spPr>
        <p:txBody>
          <a:bodyPr lIns="0" anchor="t" anchorCtr="0">
            <a:normAutofit/>
          </a:bodyPr>
          <a:lstStyle>
            <a:lvl1pPr>
              <a:defRPr sz="32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0305" y="1617968"/>
            <a:ext cx="10543495" cy="4399111"/>
          </a:xfrm>
        </p:spPr>
        <p:txBody>
          <a:bodyPr lIns="0"/>
          <a:lstStyle>
            <a:lvl1pPr marL="0" indent="0">
              <a:buNone/>
              <a:defRPr sz="1500" b="1">
                <a:solidFill>
                  <a:srgbClr val="AA0B19"/>
                </a:solidFill>
              </a:defRPr>
            </a:lvl1pPr>
            <a:lvl2pPr marL="0" indent="0" algn="l">
              <a:buNone/>
              <a:defRPr sz="1500">
                <a:solidFill>
                  <a:srgbClr val="4A4E52"/>
                </a:solidFill>
              </a:defRPr>
            </a:lvl2pPr>
            <a:lvl3pPr marL="942975" indent="-257175">
              <a:buClr>
                <a:srgbClr val="81ADB5"/>
              </a:buClr>
              <a:buFont typeface="Arial" panose="020B0604020202020204" pitchFamily="34" charset="0"/>
              <a:buChar char="•"/>
              <a:defRPr sz="1350">
                <a:solidFill>
                  <a:srgbClr val="4A4E52"/>
                </a:solidFill>
              </a:defRPr>
            </a:lvl3pPr>
            <a:lvl4pPr marL="1200150" indent="-171450">
              <a:buFont typeface="Calibri" panose="020F0502020204030204" pitchFamily="34" charset="0"/>
              <a:buChar char="-"/>
              <a:defRPr sz="12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8" name="TextBox 19"/>
          <p:cNvSpPr txBox="1"/>
          <p:nvPr userDrawn="1"/>
        </p:nvSpPr>
        <p:spPr>
          <a:xfrm>
            <a:off x="5876733" y="3275112"/>
            <a:ext cx="438537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500" smtClean="0">
                <a:solidFill>
                  <a:prstClr val="white"/>
                </a:solidFill>
              </a:rPr>
              <a:pPr algn="ctr"/>
              <a:t>‹#›</a:t>
            </a:fld>
            <a:endParaRPr lang="en-GB" sz="1500" dirty="0">
              <a:solidFill>
                <a:prstClr val="white"/>
              </a:solidFill>
            </a:endParaRPr>
          </a:p>
        </p:txBody>
      </p:sp>
      <p:sp>
        <p:nvSpPr>
          <p:cNvPr id="11" name="TextBox 19"/>
          <p:cNvSpPr txBox="1"/>
          <p:nvPr userDrawn="1"/>
        </p:nvSpPr>
        <p:spPr>
          <a:xfrm>
            <a:off x="781921" y="6473505"/>
            <a:ext cx="438537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500" smtClean="0">
                <a:solidFill>
                  <a:prstClr val="white"/>
                </a:solidFill>
              </a:rPr>
              <a:pPr algn="ctr"/>
              <a:t>‹#›</a:t>
            </a:fld>
            <a:endParaRPr lang="en-GB" sz="1500" dirty="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305" y="193909"/>
            <a:ext cx="1623495" cy="403977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2" y="6399831"/>
            <a:ext cx="3721359" cy="365125"/>
          </a:xfrm>
        </p:spPr>
        <p:txBody>
          <a:bodyPr lIns="0" tIns="0" rIns="0" bIns="0"/>
          <a:lstStyle>
            <a:lvl1pPr>
              <a:defRPr sz="1200" b="0">
                <a:solidFill>
                  <a:srgbClr val="DC5D2A"/>
                </a:solidFill>
              </a:defRPr>
            </a:lvl1pPr>
          </a:lstStyle>
          <a:p>
            <a:r>
              <a:rPr lang="en-GB" dirty="0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0575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60655" y="1518559"/>
            <a:ext cx="5193144" cy="4710793"/>
          </a:xfrm>
        </p:spPr>
        <p:txBody>
          <a:bodyPr/>
          <a:lstStyle>
            <a:lvl1pPr marL="0" indent="0">
              <a:buNone/>
              <a:defRPr sz="1500" b="1">
                <a:solidFill>
                  <a:srgbClr val="AA0B19"/>
                </a:solidFill>
              </a:defRPr>
            </a:lvl1pPr>
            <a:lvl2pPr marL="0" indent="0" algn="l">
              <a:buNone/>
              <a:defRPr sz="1500">
                <a:solidFill>
                  <a:srgbClr val="4A4E52"/>
                </a:solidFill>
              </a:defRPr>
            </a:lvl2pPr>
            <a:lvl3pPr marL="625725" indent="-342900">
              <a:buClr>
                <a:srgbClr val="81ADB5"/>
              </a:buClr>
              <a:buFont typeface="Arial" panose="020B0604020202020204" pitchFamily="34" charset="0"/>
              <a:buChar char="•"/>
              <a:defRPr lang="en-US" sz="135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814725" indent="-257175">
              <a:buFont typeface="Calibri" panose="020F0502020204030204" pitchFamily="34" charset="0"/>
              <a:buChar char="-"/>
              <a:defRPr lang="en-US" sz="12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540000" lvl="2" indent="-25717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81ADB5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29000" lvl="3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alibri" panose="020F0502020204030204" pitchFamily="34" charset="0"/>
              <a:buChar char="-"/>
            </a:pPr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0304" y="1518559"/>
            <a:ext cx="5193144" cy="4710793"/>
          </a:xfrm>
        </p:spPr>
        <p:txBody>
          <a:bodyPr lIns="0"/>
          <a:lstStyle>
            <a:lvl1pPr marL="0" indent="0">
              <a:buNone/>
              <a:defRPr sz="1500" b="1">
                <a:solidFill>
                  <a:srgbClr val="AA0B19"/>
                </a:solidFill>
              </a:defRPr>
            </a:lvl1pPr>
            <a:lvl2pPr marL="0" indent="0" algn="l">
              <a:buNone/>
              <a:defRPr sz="1500">
                <a:solidFill>
                  <a:srgbClr val="4A4E52"/>
                </a:solidFill>
              </a:defRPr>
            </a:lvl2pPr>
            <a:lvl3pPr marL="540000" indent="-257175">
              <a:buClr>
                <a:srgbClr val="81ADB5"/>
              </a:buClr>
              <a:buFont typeface="Arial" panose="020B0604020202020204" pitchFamily="34" charset="0"/>
              <a:buChar char="•"/>
              <a:defRPr sz="1350">
                <a:solidFill>
                  <a:srgbClr val="4A4E52"/>
                </a:solidFill>
              </a:defRPr>
            </a:lvl3pPr>
            <a:lvl4pPr marL="729000" indent="-171450">
              <a:buFont typeface="Calibri" panose="020F0502020204030204" pitchFamily="34" charset="0"/>
              <a:buChar char="-"/>
              <a:defRPr sz="12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10306" y="233268"/>
            <a:ext cx="8513311" cy="1091681"/>
          </a:xfrm>
        </p:spPr>
        <p:txBody>
          <a:bodyPr lIns="0" anchor="t" anchorCtr="0">
            <a:normAutofit/>
          </a:bodyPr>
          <a:lstStyle>
            <a:lvl1pPr>
              <a:defRPr sz="32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305" y="193909"/>
            <a:ext cx="1623495" cy="403977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838201" y="6454945"/>
            <a:ext cx="337457" cy="395122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781921" y="6473505"/>
            <a:ext cx="438537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500" smtClean="0">
                <a:solidFill>
                  <a:prstClr val="white"/>
                </a:solidFill>
              </a:rPr>
              <a:pPr algn="ctr"/>
              <a:t>‹#›</a:t>
            </a:fld>
            <a:endParaRPr lang="en-GB" sz="1500" dirty="0">
              <a:solidFill>
                <a:prstClr val="white"/>
              </a:solidFill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2" y="6399831"/>
            <a:ext cx="3721359" cy="365125"/>
          </a:xfrm>
        </p:spPr>
        <p:txBody>
          <a:bodyPr lIns="0" tIns="0" rIns="0" bIns="0"/>
          <a:lstStyle>
            <a:lvl1pPr>
              <a:defRPr sz="1200" b="0">
                <a:solidFill>
                  <a:srgbClr val="DC5D2A"/>
                </a:solidFill>
              </a:defRPr>
            </a:lvl1pPr>
          </a:lstStyle>
          <a:p>
            <a:r>
              <a:rPr lang="en-GB" dirty="0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1686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962A-B04B-4E32-865D-AAB3187A4686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887B-BCB4-457C-828D-40135F1E7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361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_on_th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160655" y="1620348"/>
            <a:ext cx="5193144" cy="4396731"/>
          </a:xfrm>
        </p:spPr>
        <p:txBody>
          <a:bodyPr/>
          <a:lstStyle>
            <a:lvl1pPr marL="0" indent="0">
              <a:buNone/>
              <a:defRPr sz="1500" b="1">
                <a:solidFill>
                  <a:srgbClr val="AA0B19"/>
                </a:solidFill>
              </a:defRPr>
            </a:lvl1pPr>
            <a:lvl2pPr marL="0" indent="0" algn="l">
              <a:buNone/>
              <a:defRPr sz="1500">
                <a:solidFill>
                  <a:srgbClr val="4A4E52"/>
                </a:solidFill>
              </a:defRPr>
            </a:lvl2pPr>
            <a:lvl3pPr marL="942975" indent="-257175">
              <a:buClr>
                <a:srgbClr val="81ADB5"/>
              </a:buClr>
              <a:buFont typeface="Arial" panose="020B0604020202020204" pitchFamily="34" charset="0"/>
              <a:buChar char="•"/>
              <a:defRPr lang="en-US" sz="135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200150" indent="-171450">
              <a:buFont typeface="Calibri" panose="020F0502020204030204" pitchFamily="34" charset="0"/>
              <a:buChar char="-"/>
              <a:defRPr lang="en-US" sz="12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942975" lvl="2" indent="-25717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81ADB5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0304" y="1617968"/>
            <a:ext cx="5193144" cy="4399111"/>
          </a:xfrm>
        </p:spPr>
        <p:txBody>
          <a:bodyPr lIns="0"/>
          <a:lstStyle>
            <a:lvl1pPr marL="0" indent="0">
              <a:buNone/>
              <a:defRPr sz="1500" b="1">
                <a:solidFill>
                  <a:srgbClr val="4A4E52"/>
                </a:solidFill>
              </a:defRPr>
            </a:lvl1pPr>
            <a:lvl2pPr marL="0" indent="0" algn="l">
              <a:buNone/>
              <a:defRPr sz="1800">
                <a:solidFill>
                  <a:srgbClr val="4A4E52"/>
                </a:solidFill>
              </a:defRPr>
            </a:lvl2pPr>
            <a:lvl3pPr marL="942975" indent="-257175">
              <a:buClr>
                <a:srgbClr val="81ADB5"/>
              </a:buClr>
              <a:buFont typeface="Arial" panose="020B0604020202020204" pitchFamily="34" charset="0"/>
              <a:buChar char="•"/>
              <a:defRPr sz="2250">
                <a:solidFill>
                  <a:srgbClr val="4A4E52"/>
                </a:solidFill>
              </a:defRPr>
            </a:lvl3pPr>
            <a:lvl4pPr marL="1200150" indent="-171450">
              <a:buFont typeface="Calibri" panose="020F0502020204030204" pitchFamily="34" charset="0"/>
              <a:buChar char="-"/>
              <a:defRPr sz="18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Insert chart/ graphic here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10306" y="233268"/>
            <a:ext cx="8513311" cy="1091681"/>
          </a:xfrm>
        </p:spPr>
        <p:txBody>
          <a:bodyPr lIns="0" anchor="t" anchorCtr="0">
            <a:normAutofit/>
          </a:bodyPr>
          <a:lstStyle>
            <a:lvl1pPr>
              <a:defRPr sz="32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305" y="193909"/>
            <a:ext cx="1623495" cy="403977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38201" y="6454945"/>
            <a:ext cx="337457" cy="395122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8" name="TextBox 19"/>
          <p:cNvSpPr txBox="1"/>
          <p:nvPr userDrawn="1"/>
        </p:nvSpPr>
        <p:spPr>
          <a:xfrm>
            <a:off x="781921" y="6473505"/>
            <a:ext cx="438537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500" smtClean="0">
                <a:solidFill>
                  <a:prstClr val="white"/>
                </a:solidFill>
              </a:rPr>
              <a:pPr algn="ctr"/>
              <a:t>‹#›</a:t>
            </a:fld>
            <a:endParaRPr lang="en-GB" sz="1500" dirty="0">
              <a:solidFill>
                <a:prstClr val="white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2" y="6399831"/>
            <a:ext cx="3721359" cy="365125"/>
          </a:xfrm>
        </p:spPr>
        <p:txBody>
          <a:bodyPr lIns="0" tIns="0" rIns="0" bIns="0"/>
          <a:lstStyle>
            <a:lvl1pPr>
              <a:defRPr sz="1200" b="0">
                <a:solidFill>
                  <a:srgbClr val="DC5D2A"/>
                </a:solidFill>
              </a:defRPr>
            </a:lvl1pPr>
          </a:lstStyle>
          <a:p>
            <a:r>
              <a:rPr lang="en-GB" dirty="0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7793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sz="2250" b="1" baseline="0">
                <a:solidFill>
                  <a:srgbClr val="AA0B19"/>
                </a:solidFill>
              </a:defRPr>
            </a:lvl1pPr>
            <a:lvl2pPr marL="0" indent="0" algn="l">
              <a:buNone/>
              <a:defRPr sz="2250">
                <a:solidFill>
                  <a:srgbClr val="4A4E52"/>
                </a:solidFill>
              </a:defRPr>
            </a:lvl2pPr>
            <a:lvl3pPr marL="942975" indent="-257175">
              <a:buClr>
                <a:srgbClr val="81ADB5"/>
              </a:buClr>
              <a:buFont typeface="Arial" panose="020B0604020202020204" pitchFamily="34" charset="0"/>
              <a:buChar char="•"/>
              <a:defRPr sz="2250">
                <a:solidFill>
                  <a:srgbClr val="4A4E52"/>
                </a:solidFill>
              </a:defRPr>
            </a:lvl3pPr>
            <a:lvl4pPr marL="1200150" indent="-171450">
              <a:buFont typeface="Calibri" panose="020F0502020204030204" pitchFamily="34" charset="0"/>
              <a:buChar char="-"/>
              <a:defRPr sz="18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Insert picture – full slide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9263" y="4523016"/>
            <a:ext cx="5817971" cy="1428748"/>
          </a:xfrm>
          <a:solidFill>
            <a:schemeClr val="bg1">
              <a:alpha val="56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 sz="2250" b="1">
                <a:solidFill>
                  <a:srgbClr val="4A4E52"/>
                </a:solidFill>
              </a:defRPr>
            </a:lvl1pPr>
            <a:lvl2pPr marL="0" indent="0" algn="l">
              <a:buNone/>
              <a:defRPr sz="2250">
                <a:solidFill>
                  <a:srgbClr val="4A4E52"/>
                </a:solidFill>
              </a:defRPr>
            </a:lvl2pPr>
            <a:lvl3pPr marL="0" indent="0">
              <a:buClr>
                <a:srgbClr val="81ADB5"/>
              </a:buClr>
              <a:buFont typeface="Arial" panose="020B0604020202020204" pitchFamily="34" charset="0"/>
              <a:buNone/>
              <a:defRPr sz="2250" b="1" baseline="0">
                <a:solidFill>
                  <a:srgbClr val="4A4E52"/>
                </a:solidFill>
              </a:defRPr>
            </a:lvl3pPr>
            <a:lvl4pPr marL="1200150" indent="-171450">
              <a:buFont typeface="Calibri" panose="020F0502020204030204" pitchFamily="34" charset="0"/>
              <a:buChar char="-"/>
              <a:defRPr sz="18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205740" lvl="2">
              <a:buSzPct val="175000"/>
            </a:pPr>
            <a:r>
              <a:rPr lang="en-US" dirty="0" smtClean="0"/>
              <a:t>Headline here. Remember that the audience should listen to you, not read the screen. </a:t>
            </a:r>
          </a:p>
        </p:txBody>
      </p:sp>
    </p:spTree>
    <p:extLst>
      <p:ext uri="{BB962C8B-B14F-4D97-AF65-F5344CB8AC3E}">
        <p14:creationId xmlns:p14="http://schemas.microsoft.com/office/powerpoint/2010/main" val="3055565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42457" y="2555422"/>
            <a:ext cx="3456191" cy="2140417"/>
          </a:xfrm>
        </p:spPr>
        <p:txBody>
          <a:bodyPr/>
          <a:lstStyle>
            <a:lvl1pPr marL="0" indent="0">
              <a:buNone/>
              <a:defRPr sz="1500" b="1">
                <a:solidFill>
                  <a:srgbClr val="AA0B19"/>
                </a:solidFill>
              </a:defRPr>
            </a:lvl1pPr>
            <a:lvl2pPr marL="0" indent="0" algn="l">
              <a:buNone/>
              <a:defRPr sz="1800">
                <a:solidFill>
                  <a:srgbClr val="4A4E52"/>
                </a:solidFill>
              </a:defRPr>
            </a:lvl2pPr>
            <a:lvl3pPr marL="942975" indent="-257175">
              <a:buClr>
                <a:srgbClr val="81ADB5"/>
              </a:buClr>
              <a:buFont typeface="Arial" panose="020B0604020202020204" pitchFamily="34" charset="0"/>
              <a:buChar char="•"/>
              <a:defRPr sz="2250">
                <a:solidFill>
                  <a:srgbClr val="4A4E52"/>
                </a:solidFill>
              </a:defRPr>
            </a:lvl3pPr>
            <a:lvl4pPr marL="1200150" indent="-171450">
              <a:buFont typeface="Calibri" panose="020F0502020204030204" pitchFamily="34" charset="0"/>
              <a:buChar char="-"/>
              <a:defRPr sz="18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Insert your picture here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10306" y="233268"/>
            <a:ext cx="8513311" cy="1091681"/>
          </a:xfrm>
        </p:spPr>
        <p:txBody>
          <a:bodyPr lIns="0" anchor="t" anchorCtr="0">
            <a:normAutofit/>
          </a:bodyPr>
          <a:lstStyle>
            <a:lvl1pPr>
              <a:defRPr sz="32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Thank you!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305" y="193909"/>
            <a:ext cx="1623495" cy="403977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38201" y="6454945"/>
            <a:ext cx="337457" cy="395122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8" name="TextBox 19"/>
          <p:cNvSpPr txBox="1"/>
          <p:nvPr userDrawn="1"/>
        </p:nvSpPr>
        <p:spPr>
          <a:xfrm>
            <a:off x="781921" y="6473505"/>
            <a:ext cx="438537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500" smtClean="0">
                <a:solidFill>
                  <a:prstClr val="white"/>
                </a:solidFill>
              </a:rPr>
              <a:pPr algn="ctr"/>
              <a:t>‹#›</a:t>
            </a:fld>
            <a:endParaRPr lang="en-GB" sz="1500" dirty="0">
              <a:solidFill>
                <a:prstClr val="white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2" y="6399831"/>
            <a:ext cx="3721359" cy="365125"/>
          </a:xfrm>
        </p:spPr>
        <p:txBody>
          <a:bodyPr lIns="0" tIns="0" rIns="0" bIns="0"/>
          <a:lstStyle>
            <a:lvl1pPr>
              <a:defRPr sz="1200" b="0">
                <a:solidFill>
                  <a:srgbClr val="DC5D2A"/>
                </a:solidFill>
              </a:defRPr>
            </a:lvl1pPr>
          </a:lstStyle>
          <a:p>
            <a:r>
              <a:rPr lang="en-GB" dirty="0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675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962A-B04B-4E32-865D-AAB3187A4686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887B-BCB4-457C-828D-40135F1E7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4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962A-B04B-4E32-865D-AAB3187A4686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887B-BCB4-457C-828D-40135F1E7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0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962A-B04B-4E32-865D-AAB3187A4686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887B-BCB4-457C-828D-40135F1E7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6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962A-B04B-4E32-865D-AAB3187A4686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887B-BCB4-457C-828D-40135F1E7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2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962A-B04B-4E32-865D-AAB3187A4686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887B-BCB4-457C-828D-40135F1E7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97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962A-B04B-4E32-865D-AAB3187A4686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887B-BCB4-457C-828D-40135F1E7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5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962A-B04B-4E32-865D-AAB3187A4686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887B-BCB4-457C-828D-40135F1E7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9962A-B04B-4E32-865D-AAB3187A4686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6887B-BCB4-457C-828D-40135F1E7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49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4A4E52">
                    <a:tint val="75000"/>
                  </a:srgbClr>
                </a:solidFill>
              </a:rPr>
              <a:t>‹#›</a:t>
            </a:r>
            <a:endParaRPr lang="en-GB">
              <a:solidFill>
                <a:srgbClr val="4A4E52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srgbClr val="4A4E52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>
                <a:solidFill>
                  <a:srgbClr val="4A4E52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4A4E52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01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306" y="732032"/>
            <a:ext cx="8513311" cy="1091681"/>
          </a:xfrm>
        </p:spPr>
        <p:txBody>
          <a:bodyPr/>
          <a:lstStyle/>
          <a:p>
            <a:r>
              <a:rPr lang="es-AR" dirty="0">
                <a:solidFill>
                  <a:srgbClr val="AA0B19"/>
                </a:solidFill>
                <a:ea typeface="+mn-ea"/>
                <a:cs typeface="+mn-cs"/>
              </a:rPr>
              <a:t>Agenda</a:t>
            </a:r>
            <a:r>
              <a:rPr lang="es-AR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810306" y="1823713"/>
            <a:ext cx="10543495" cy="4399111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</a:rPr>
              <a:t>What is a Test Case ?</a:t>
            </a:r>
          </a:p>
          <a:p>
            <a:pPr marL="285750" indent="-285750"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es-AR" sz="2400" b="0" dirty="0" smtClean="0">
                <a:solidFill>
                  <a:schemeClr val="tx1"/>
                </a:solidFill>
              </a:rPr>
              <a:t>Definitions </a:t>
            </a:r>
            <a:endParaRPr lang="en-US" sz="2400" b="0" dirty="0" smtClean="0">
              <a:solidFill>
                <a:schemeClr val="tx1"/>
              </a:solidFill>
            </a:endParaRPr>
          </a:p>
          <a:p>
            <a:pPr marL="285750" lvl="1" indent="-285750">
              <a:spcBef>
                <a:spcPts val="1000"/>
              </a:spcBef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Why we write test cases</a:t>
            </a:r>
            <a:r>
              <a:rPr lang="en-US" sz="2400" dirty="0">
                <a:solidFill>
                  <a:schemeClr val="tx1"/>
                </a:solidFill>
              </a:rPr>
              <a:t>?</a:t>
            </a:r>
          </a:p>
          <a:p>
            <a:pPr marL="285750" lvl="1" indent="-285750">
              <a:spcBef>
                <a:spcPts val="1000"/>
              </a:spcBef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Types of test </a:t>
            </a:r>
            <a:r>
              <a:rPr lang="en-US" sz="2400" dirty="0">
                <a:solidFill>
                  <a:schemeClr val="tx1"/>
                </a:solidFill>
              </a:rPr>
              <a:t>cases</a:t>
            </a:r>
          </a:p>
          <a:p>
            <a:pPr marL="285750" indent="-285750"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</a:rPr>
              <a:t>Test </a:t>
            </a:r>
            <a:r>
              <a:rPr lang="en-US" sz="2400" b="0" dirty="0">
                <a:solidFill>
                  <a:schemeClr val="tx1"/>
                </a:solidFill>
              </a:rPr>
              <a:t>Case </a:t>
            </a:r>
            <a:r>
              <a:rPr lang="en-US" sz="2400" b="0" dirty="0">
                <a:solidFill>
                  <a:schemeClr val="tx1"/>
                </a:solidFill>
              </a:rPr>
              <a:t>attributes</a:t>
            </a:r>
            <a:endParaRPr lang="en-US" sz="2400" b="0" dirty="0">
              <a:solidFill>
                <a:schemeClr val="tx1"/>
              </a:solidFill>
            </a:endParaRPr>
          </a:p>
          <a:p>
            <a:pPr marL="285750" indent="-285750"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</a:rPr>
              <a:t>Types of test </a:t>
            </a:r>
            <a:r>
              <a:rPr lang="en-US" sz="2400" b="0" dirty="0" smtClean="0">
                <a:solidFill>
                  <a:schemeClr val="tx1"/>
                </a:solidFill>
              </a:rPr>
              <a:t>cases</a:t>
            </a:r>
          </a:p>
          <a:p>
            <a:pPr marL="285750" indent="-285750"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</a:rPr>
              <a:t>Examples </a:t>
            </a:r>
            <a:r>
              <a:rPr lang="en-US" sz="2400" b="0" dirty="0">
                <a:solidFill>
                  <a:schemeClr val="tx1"/>
                </a:solidFill>
              </a:rPr>
              <a:t>of test cases</a:t>
            </a:r>
          </a:p>
          <a:p>
            <a:pPr marL="285750" indent="-285750"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</a:rPr>
              <a:t>Best practices</a:t>
            </a:r>
          </a:p>
          <a:p>
            <a:pPr marL="285750" indent="-285750"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</a:rPr>
              <a:t>Exercise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35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124" y="676613"/>
            <a:ext cx="8513311" cy="1091681"/>
          </a:xfrm>
        </p:spPr>
        <p:txBody>
          <a:bodyPr/>
          <a:lstStyle/>
          <a:p>
            <a:r>
              <a:rPr lang="en-GB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256125" y="1330036"/>
            <a:ext cx="11097676" cy="509847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Tips and tricks</a:t>
            </a:r>
            <a:r>
              <a:rPr lang="en-US" sz="2400" dirty="0" smtClean="0"/>
              <a:t>:</a:t>
            </a:r>
          </a:p>
          <a:p>
            <a:pPr marL="342900" lvl="2" indent="-342900">
              <a:spcBef>
                <a:spcPts val="1000"/>
              </a:spcBef>
              <a:buClr>
                <a:srgbClr val="C00000"/>
              </a:buClr>
            </a:pPr>
            <a:r>
              <a:rPr lang="en-US" sz="2000" dirty="0"/>
              <a:t>Keep a good traceability between test cases and client </a:t>
            </a:r>
            <a:r>
              <a:rPr lang="en-US" sz="2000" dirty="0" smtClean="0"/>
              <a:t>requirements</a:t>
            </a:r>
          </a:p>
          <a:p>
            <a:pPr marL="342900" lvl="2" indent="-342900">
              <a:spcBef>
                <a:spcPts val="1000"/>
              </a:spcBef>
              <a:buClr>
                <a:srgbClr val="C00000"/>
              </a:buClr>
            </a:pPr>
            <a:r>
              <a:rPr lang="en-US" sz="2000" dirty="0"/>
              <a:t>Remember to cover positives and negative scenarios </a:t>
            </a:r>
            <a:endParaRPr lang="en-US" sz="2000" dirty="0" smtClean="0"/>
          </a:p>
          <a:p>
            <a:pPr marL="342900" lvl="2" indent="-342900">
              <a:spcBef>
                <a:spcPts val="1000"/>
              </a:spcBef>
              <a:buClr>
                <a:srgbClr val="C00000"/>
              </a:buClr>
            </a:pPr>
            <a:r>
              <a:rPr lang="en-US" sz="2100" dirty="0"/>
              <a:t>Order test cases according to the priority. </a:t>
            </a:r>
            <a:r>
              <a:rPr lang="en-US" sz="2100" dirty="0"/>
              <a:t>So you can execute first the one with higher </a:t>
            </a:r>
            <a:r>
              <a:rPr lang="en-US" sz="2100" dirty="0" smtClean="0"/>
              <a:t>priority</a:t>
            </a:r>
          </a:p>
          <a:p>
            <a:pPr marL="342900" lvl="2" indent="-342900">
              <a:spcBef>
                <a:spcPts val="1000"/>
              </a:spcBef>
              <a:buClr>
                <a:srgbClr val="C00000"/>
              </a:buClr>
            </a:pPr>
            <a:r>
              <a:rPr lang="en-US" sz="2100" dirty="0"/>
              <a:t>Make test cases reusable and </a:t>
            </a:r>
            <a:r>
              <a:rPr lang="en-US" sz="2100" dirty="0"/>
              <a:t>maintainable</a:t>
            </a:r>
            <a:endParaRPr lang="en-US" sz="2100" dirty="0"/>
          </a:p>
          <a:p>
            <a:pPr marL="2857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 Imagine Yourself as the End-User</a:t>
            </a:r>
          </a:p>
          <a:p>
            <a:pPr marL="1228725" lvl="2" indent="-285750"/>
            <a:r>
              <a:rPr lang="en-US" sz="2100" dirty="0"/>
              <a:t>User – friendly and intuitive flow </a:t>
            </a:r>
          </a:p>
          <a:p>
            <a:pPr marL="1228725" lvl="2" indent="-285750"/>
            <a:r>
              <a:rPr lang="en-US" sz="2000" dirty="0"/>
              <a:t>By putting yourself in the shoes of the end-user, your test cases will provide better coverage, and lead to more successful testing</a:t>
            </a:r>
            <a:r>
              <a:rPr lang="en-US" sz="2000" dirty="0" smtClean="0"/>
              <a:t>.</a:t>
            </a:r>
          </a:p>
          <a:p>
            <a:pPr marL="1228725" lvl="2" indent="-285750"/>
            <a:r>
              <a:rPr lang="en-US" sz="2100" dirty="0"/>
              <a:t>Make the steps easy to follow. Even for people that is not related with the project</a:t>
            </a:r>
          </a:p>
          <a:p>
            <a:pPr marL="1228725" lvl="2" indent="-285750"/>
            <a:endParaRPr lang="en-US" sz="1850" dirty="0"/>
          </a:p>
          <a:p>
            <a:pPr marL="2857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 Ask Questions, Contribute Feedback and Make Suggestions</a:t>
            </a:r>
          </a:p>
          <a:p>
            <a:pPr marL="1228725" lvl="2" indent="-285750"/>
            <a:r>
              <a:rPr lang="en-US" sz="2100" dirty="0" smtClean="0"/>
              <a:t>Analyze the specification, ask for contradictory or unclear requirements.</a:t>
            </a:r>
          </a:p>
          <a:p>
            <a:pPr marL="1228725" lvl="2" indent="-285750"/>
            <a:r>
              <a:rPr lang="en-US" sz="2000" dirty="0" smtClean="0"/>
              <a:t>It’s </a:t>
            </a:r>
            <a:r>
              <a:rPr lang="en-US" sz="2000" dirty="0"/>
              <a:t>often the tester who really uses the product for the first time.</a:t>
            </a:r>
            <a:r>
              <a:rPr lang="en-US" sz="1850" dirty="0"/>
              <a:t> </a:t>
            </a:r>
          </a:p>
          <a:p>
            <a:pPr marL="2857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Test Your Test Cases</a:t>
            </a:r>
          </a:p>
          <a:p>
            <a:pPr marL="1228725" lvl="2" indent="-285750"/>
            <a:r>
              <a:rPr lang="en-US" sz="2000" dirty="0"/>
              <a:t>Review all test cases with the mind of the tester.  </a:t>
            </a:r>
            <a:endParaRPr lang="en-US" sz="2000" dirty="0" smtClean="0"/>
          </a:p>
          <a:p>
            <a:pPr marL="1228725" lvl="2" indent="-285750"/>
            <a:r>
              <a:rPr lang="en-US" sz="2000" dirty="0" smtClean="0"/>
              <a:t>If </a:t>
            </a:r>
            <a:r>
              <a:rPr lang="en-US" sz="2000" dirty="0"/>
              <a:t>a test case requires logging in, have you included the login </a:t>
            </a:r>
            <a:r>
              <a:rPr lang="en-US" sz="2000" dirty="0" smtClean="0"/>
              <a:t>credentials?</a:t>
            </a:r>
            <a:endParaRPr lang="en-US" sz="1850" dirty="0"/>
          </a:p>
          <a:p>
            <a:pPr marL="1228725" lvl="2" indent="-285750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4683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360" y="526287"/>
            <a:ext cx="8513311" cy="1091681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Title:</a:t>
            </a:r>
          </a:p>
          <a:p>
            <a:pPr marL="342900" lvl="1" indent="-3429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Remove all the information provided in the form</a:t>
            </a:r>
            <a:endParaRPr lang="en-US" sz="2400" dirty="0"/>
          </a:p>
          <a:p>
            <a:r>
              <a:rPr lang="en-US" sz="2400" dirty="0"/>
              <a:t>Summary:</a:t>
            </a:r>
          </a:p>
          <a:p>
            <a:pPr marL="342900" lvl="1" indent="-3429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All the fields in the form can be cleared at once by clicking on the button "Clear". The information entered will be lost.</a:t>
            </a:r>
            <a:endParaRPr lang="en-US" sz="2400" dirty="0"/>
          </a:p>
          <a:p>
            <a:r>
              <a:rPr lang="en-US" sz="2400" dirty="0"/>
              <a:t>Assumptions/Prerequisites: </a:t>
            </a:r>
          </a:p>
          <a:p>
            <a:pPr marL="342900" lvl="1" indent="-3429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The “Risk Identification” form is opened.</a:t>
            </a:r>
          </a:p>
          <a:p>
            <a:r>
              <a:rPr lang="en-US" sz="2400" dirty="0"/>
              <a:t>Step actions:  				Expected result:</a:t>
            </a:r>
          </a:p>
          <a:p>
            <a:pPr marL="457200" lvl="1" indent="-457200">
              <a:spcBef>
                <a:spcPts val="750"/>
              </a:spcBef>
              <a:buFont typeface="+mj-lt"/>
              <a:buAutoNum type="arabicPeriod"/>
            </a:pPr>
            <a:r>
              <a:rPr lang="en-US" sz="2000" dirty="0"/>
              <a:t>Fill in some of the available fields	1. </a:t>
            </a:r>
            <a:r>
              <a:rPr lang="en-US" sz="1700" dirty="0"/>
              <a:t>The data is entered. </a:t>
            </a:r>
          </a:p>
          <a:p>
            <a:pPr marL="457200" lvl="1" indent="-457200">
              <a:spcBef>
                <a:spcPts val="750"/>
              </a:spcBef>
              <a:buFont typeface="+mj-lt"/>
              <a:buAutoNum type="arabicPeriod"/>
            </a:pPr>
            <a:r>
              <a:rPr lang="en-US" sz="2000" dirty="0"/>
              <a:t>Click on the “Clear” button.		2. </a:t>
            </a:r>
            <a:r>
              <a:rPr lang="en-US" sz="1700" dirty="0"/>
              <a:t>The data is cleared. The fields are empty.</a:t>
            </a:r>
            <a:endParaRPr lang="en-US" sz="2000" dirty="0"/>
          </a:p>
          <a:p>
            <a:pPr marL="457200" lvl="1" indent="-457200">
              <a:spcBef>
                <a:spcPts val="750"/>
              </a:spcBef>
              <a:buFont typeface="+mj-lt"/>
              <a:buAutoNum type="arabicPeriod"/>
            </a:pPr>
            <a:r>
              <a:rPr lang="en-US" sz="2000" dirty="0"/>
              <a:t>Fill in all the fields in the form.		3. </a:t>
            </a:r>
            <a:r>
              <a:rPr lang="en-US" sz="1700" dirty="0"/>
              <a:t>The data is entered.</a:t>
            </a:r>
          </a:p>
          <a:p>
            <a:pPr marL="457200" lvl="1" indent="-457200">
              <a:spcBef>
                <a:spcPts val="750"/>
              </a:spcBef>
              <a:buFont typeface="+mj-lt"/>
              <a:buAutoNum type="arabicPeriod"/>
            </a:pPr>
            <a:r>
              <a:rPr lang="en-US" sz="2000" dirty="0"/>
              <a:t>Click on the “Clear” button.		4. </a:t>
            </a:r>
            <a:r>
              <a:rPr lang="en-US" sz="1700" dirty="0"/>
              <a:t>The data is cleared. The fields are empty.</a:t>
            </a: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44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description - 1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z="1900" dirty="0">
                <a:solidFill>
                  <a:srgbClr val="C00000"/>
                </a:solidFill>
              </a:rPr>
              <a:t>Write test cases for the Risk Identification form considering the </a:t>
            </a:r>
            <a:r>
              <a:rPr lang="en-US" sz="2200" dirty="0"/>
              <a:t>following</a:t>
            </a:r>
            <a:r>
              <a:rPr lang="en-US" sz="1900" dirty="0">
                <a:solidFill>
                  <a:srgbClr val="C00000"/>
                </a:solidFill>
              </a:rPr>
              <a:t>: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4A4E52"/>
              </a:solidFill>
            </a:endParaRPr>
          </a:p>
          <a:p>
            <a:pPr lvl="2">
              <a:buClr>
                <a:srgbClr val="C00000"/>
              </a:buClr>
            </a:pPr>
            <a:r>
              <a:rPr lang="en-US" sz="1750" dirty="0" smtClean="0">
                <a:solidFill>
                  <a:srgbClr val="4A4E52"/>
                </a:solidFill>
              </a:rPr>
              <a:t>Project, Statement and Title are required fields</a:t>
            </a:r>
          </a:p>
          <a:p>
            <a:pPr lvl="2">
              <a:buClr>
                <a:srgbClr val="C00000"/>
              </a:buClr>
            </a:pPr>
            <a:r>
              <a:rPr lang="en-US" sz="1750" dirty="0" smtClean="0">
                <a:solidFill>
                  <a:srgbClr val="4A4E52"/>
                </a:solidFill>
              </a:rPr>
              <a:t>Character limit of Statement field is 2000</a:t>
            </a:r>
          </a:p>
          <a:p>
            <a:pPr lvl="2">
              <a:buClr>
                <a:srgbClr val="C00000"/>
              </a:buClr>
            </a:pPr>
            <a:r>
              <a:rPr lang="en-US" sz="1750" dirty="0" smtClean="0">
                <a:solidFill>
                  <a:srgbClr val="4A4E52"/>
                </a:solidFill>
              </a:rPr>
              <a:t>Reporter field is grey out and prefilled with reporter name and surname</a:t>
            </a:r>
          </a:p>
          <a:p>
            <a:pPr lvl="2">
              <a:buClr>
                <a:srgbClr val="C00000"/>
              </a:buClr>
            </a:pPr>
            <a:r>
              <a:rPr lang="en-US" sz="1750" dirty="0" smtClean="0">
                <a:solidFill>
                  <a:srgbClr val="4A4E52"/>
                </a:solidFill>
              </a:rPr>
              <a:t>Title field is alphanumeric</a:t>
            </a:r>
          </a:p>
          <a:p>
            <a:pPr lvl="2">
              <a:buClr>
                <a:srgbClr val="C00000"/>
              </a:buClr>
            </a:pPr>
            <a:r>
              <a:rPr lang="en-US" sz="1750" dirty="0" smtClean="0">
                <a:solidFill>
                  <a:srgbClr val="4A4E52"/>
                </a:solidFill>
              </a:rPr>
              <a:t>Maximum character of Title field is 32</a:t>
            </a:r>
          </a:p>
          <a:p>
            <a:pPr lvl="2">
              <a:buClr>
                <a:srgbClr val="C00000"/>
              </a:buClr>
            </a:pPr>
            <a:r>
              <a:rPr lang="en-US" sz="1750" dirty="0" smtClean="0">
                <a:solidFill>
                  <a:srgbClr val="4A4E52"/>
                </a:solidFill>
              </a:rPr>
              <a:t>Owner and </a:t>
            </a:r>
            <a:r>
              <a:rPr lang="en-US" sz="1750" dirty="0" err="1" smtClean="0">
                <a:solidFill>
                  <a:srgbClr val="4A4E52"/>
                </a:solidFill>
              </a:rPr>
              <a:t>Actionee</a:t>
            </a:r>
            <a:r>
              <a:rPr lang="en-US" sz="1750" dirty="0" smtClean="0">
                <a:solidFill>
                  <a:srgbClr val="4A4E52"/>
                </a:solidFill>
              </a:rPr>
              <a:t> fields are alphabetic</a:t>
            </a:r>
          </a:p>
          <a:p>
            <a:pPr lvl="2">
              <a:buClr>
                <a:srgbClr val="C00000"/>
              </a:buClr>
            </a:pPr>
            <a:r>
              <a:rPr lang="en-US" sz="1750" dirty="0" smtClean="0">
                <a:solidFill>
                  <a:srgbClr val="4A4E52"/>
                </a:solidFill>
              </a:rPr>
              <a:t>Risk level is DD list with following values: Project, Account, BU, Company</a:t>
            </a:r>
          </a:p>
          <a:p>
            <a:pPr lvl="2">
              <a:buClr>
                <a:srgbClr val="C00000"/>
              </a:buClr>
            </a:pPr>
            <a:r>
              <a:rPr lang="en-US" sz="1750" dirty="0" smtClean="0">
                <a:solidFill>
                  <a:srgbClr val="4A4E52"/>
                </a:solidFill>
              </a:rPr>
              <a:t>Risk type is DD list with following values: Risk, Issue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925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Identification form</a:t>
            </a:r>
            <a:r>
              <a:rPr lang="en-US" dirty="0"/>
              <a:t>	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891" y="1153855"/>
            <a:ext cx="7402729" cy="4835061"/>
          </a:xfrm>
        </p:spPr>
      </p:pic>
    </p:spTree>
    <p:extLst>
      <p:ext uri="{BB962C8B-B14F-4D97-AF65-F5344CB8AC3E}">
        <p14:creationId xmlns:p14="http://schemas.microsoft.com/office/powerpoint/2010/main" val="387864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description </a:t>
            </a:r>
            <a:r>
              <a:rPr lang="en-US" dirty="0" smtClean="0"/>
              <a:t>- 2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z="1900" dirty="0">
                <a:solidFill>
                  <a:srgbClr val="C00000"/>
                </a:solidFill>
              </a:rPr>
              <a:t>Write test cases for the Risk Assessment form considering the following: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750" b="0" dirty="0" smtClean="0">
                <a:solidFill>
                  <a:srgbClr val="4A4E52"/>
                </a:solidFill>
              </a:rPr>
              <a:t>Risk </a:t>
            </a:r>
            <a:r>
              <a:rPr lang="en-US" sz="1750" b="0" dirty="0">
                <a:solidFill>
                  <a:srgbClr val="4A4E52"/>
                </a:solidFill>
              </a:rPr>
              <a:t>cost fields are numeric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750" b="0" dirty="0" smtClean="0">
                <a:solidFill>
                  <a:srgbClr val="4A4E52"/>
                </a:solidFill>
              </a:rPr>
              <a:t>Risk</a:t>
            </a:r>
            <a:r>
              <a:rPr lang="en-US" b="0" dirty="0" smtClean="0"/>
              <a:t> </a:t>
            </a:r>
            <a:r>
              <a:rPr lang="en-US" sz="1750" b="0" dirty="0">
                <a:solidFill>
                  <a:srgbClr val="4A4E52"/>
                </a:solidFill>
              </a:rPr>
              <a:t>proximity, End Date and Review Date are date fields in following format DD/MM/YYYY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429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Assessment form</a:t>
            </a:r>
            <a:r>
              <a:rPr lang="en-US" dirty="0"/>
              <a:t>	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4" y="2093917"/>
            <a:ext cx="7907337" cy="3446454"/>
          </a:xfrm>
        </p:spPr>
      </p:pic>
    </p:spTree>
    <p:extLst>
      <p:ext uri="{BB962C8B-B14F-4D97-AF65-F5344CB8AC3E}">
        <p14:creationId xmlns:p14="http://schemas.microsoft.com/office/powerpoint/2010/main" val="215287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31" y="407255"/>
            <a:ext cx="8513311" cy="1091681"/>
          </a:xfrm>
        </p:spPr>
        <p:txBody>
          <a:bodyPr/>
          <a:lstStyle/>
          <a:p>
            <a:r>
              <a:rPr lang="es-AR" dirty="0" smtClean="0"/>
              <a:t>   Definitions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8267321" y="1274618"/>
            <a:ext cx="3267235" cy="448637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Test cycle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316790" y="1274618"/>
            <a:ext cx="3267235" cy="448637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T</a:t>
            </a:r>
            <a:r>
              <a:rPr lang="en-US" dirty="0" smtClean="0">
                <a:solidFill>
                  <a:srgbClr val="C00000"/>
                </a:solidFill>
              </a:rPr>
              <a:t>est </a:t>
            </a:r>
            <a:r>
              <a:rPr lang="en-US" dirty="0">
                <a:solidFill>
                  <a:srgbClr val="C00000"/>
                </a:solidFill>
              </a:rPr>
              <a:t>scenario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idx="4294967295"/>
          </p:nvPr>
        </p:nvSpPr>
        <p:spPr>
          <a:xfrm>
            <a:off x="4342647" y="1341271"/>
            <a:ext cx="3267235" cy="448637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Test Suite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3"/>
          </p:nvPr>
        </p:nvSpPr>
        <p:spPr>
          <a:xfrm>
            <a:off x="8419720" y="3899435"/>
            <a:ext cx="3267235" cy="1082348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</a:rPr>
              <a:t>Execution of the test process against a single identifiable release of the test object. </a:t>
            </a:r>
          </a:p>
          <a:p>
            <a:endParaRPr lang="en-US" sz="1800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898680" y="3885821"/>
            <a:ext cx="3267235" cy="29721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 smtClean="0"/>
              <a:t>All possible attributes, functionalities, features and aspects of the software product that needs to be tested is commonly referred as </a:t>
            </a:r>
            <a:r>
              <a:rPr lang="en-US" sz="1800" b="1" dirty="0" smtClean="0">
                <a:solidFill>
                  <a:srgbClr val="C00000"/>
                </a:solidFill>
                <a:latin typeface="+mj-lt"/>
                <a:ea typeface="Arial" charset="0"/>
                <a:cs typeface="Arial" charset="0"/>
              </a:rPr>
              <a:t>test scenario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4499871" y="3885821"/>
            <a:ext cx="3267235" cy="12003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 smtClean="0"/>
              <a:t>A set of several </a:t>
            </a:r>
            <a:r>
              <a:rPr lang="en-US" sz="1800" b="1" dirty="0" smtClean="0">
                <a:solidFill>
                  <a:srgbClr val="C00000"/>
                </a:solidFill>
                <a:latin typeface="+mj-lt"/>
                <a:ea typeface="Arial" charset="0"/>
                <a:cs typeface="Arial" charset="0"/>
              </a:rPr>
              <a:t>test cases</a:t>
            </a:r>
            <a:r>
              <a:rPr lang="en-US" sz="1800" dirty="0" smtClean="0">
                <a:solidFill>
                  <a:srgbClr val="C00000"/>
                </a:solidFill>
              </a:rPr>
              <a:t> </a:t>
            </a:r>
            <a:r>
              <a:rPr lang="en-US" sz="1800" dirty="0" smtClean="0"/>
              <a:t>for a component or system under test, where the post condition of one test is often used as the precondition for the next one.</a:t>
            </a:r>
            <a:endParaRPr lang="en-US" sz="1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473" y="1907949"/>
            <a:ext cx="2487648" cy="16111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140" y="2123779"/>
            <a:ext cx="2331720" cy="15544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152" y="2086249"/>
            <a:ext cx="1547571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5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814" y="457014"/>
            <a:ext cx="8513311" cy="1091681"/>
          </a:xfrm>
        </p:spPr>
        <p:txBody>
          <a:bodyPr/>
          <a:lstStyle/>
          <a:p>
            <a:r>
              <a:rPr lang="en-GB" dirty="0" smtClean="0"/>
              <a:t>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540327" y="1163782"/>
            <a:ext cx="10813473" cy="4853297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What is a test case</a:t>
            </a:r>
            <a:r>
              <a:rPr lang="en-US" sz="2400" dirty="0" smtClean="0"/>
              <a:t>?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A set of test input, execution conditions, actions and an expected result, to exercise if a feature of an application is working correctly.</a:t>
            </a:r>
          </a:p>
          <a:p>
            <a:pPr marL="3429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An ordered sequence of inputs with conditions and variables that determine whether a piece of an application is functioning properly.</a:t>
            </a:r>
          </a:p>
          <a:p>
            <a:pPr marL="3429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The features are defined in the requirements specification document.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2400" b="1" dirty="0">
                <a:solidFill>
                  <a:srgbClr val="AA0B19"/>
                </a:solidFill>
              </a:rPr>
              <a:t>Why we write test cases</a:t>
            </a:r>
            <a:r>
              <a:rPr lang="en-US" sz="2400" b="1" dirty="0" smtClean="0">
                <a:solidFill>
                  <a:srgbClr val="AA0B19"/>
                </a:solidFill>
              </a:rPr>
              <a:t>?</a:t>
            </a:r>
          </a:p>
          <a:p>
            <a:pPr marL="3429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AA0B19"/>
              </a:solidFill>
            </a:endParaRPr>
          </a:p>
          <a:p>
            <a:pPr marL="3429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The basic objective of writing test cases is to validate the testing coverage of the application.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2400" b="1" dirty="0">
                <a:solidFill>
                  <a:srgbClr val="AA0B19"/>
                </a:solidFill>
              </a:rPr>
              <a:t>Types of test cases</a:t>
            </a:r>
          </a:p>
          <a:p>
            <a:pPr marL="3429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Functional, nonfunctional</a:t>
            </a:r>
          </a:p>
          <a:p>
            <a:pPr marL="3429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Positive, negative</a:t>
            </a:r>
          </a:p>
          <a:p>
            <a:pPr marL="3429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User-acceptance (end-to-end)</a:t>
            </a:r>
          </a:p>
          <a:p>
            <a:pPr marL="3429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Integration</a:t>
            </a:r>
          </a:p>
          <a:p>
            <a:pPr marL="3429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And many more…</a:t>
            </a:r>
          </a:p>
        </p:txBody>
      </p:sp>
    </p:spTree>
    <p:extLst>
      <p:ext uri="{BB962C8B-B14F-4D97-AF65-F5344CB8AC3E}">
        <p14:creationId xmlns:p14="http://schemas.microsoft.com/office/powerpoint/2010/main" val="105827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360" y="526287"/>
            <a:ext cx="8513311" cy="1091681"/>
          </a:xfrm>
        </p:spPr>
        <p:txBody>
          <a:bodyPr/>
          <a:lstStyle/>
          <a:p>
            <a:r>
              <a:rPr lang="en-GB" dirty="0" smtClean="0"/>
              <a:t>Test case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Each test case has:</a:t>
            </a:r>
            <a:endParaRPr lang="en-GB" sz="2400" dirty="0"/>
          </a:p>
          <a:p>
            <a:pPr marL="2857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ID</a:t>
            </a:r>
          </a:p>
          <a:p>
            <a:pPr marL="2857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Title</a:t>
            </a:r>
          </a:p>
          <a:p>
            <a:pPr marL="2857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s-AR" sz="2000" dirty="0" smtClean="0"/>
              <a:t>Priority</a:t>
            </a:r>
            <a:endParaRPr lang="en-US" sz="2000" dirty="0" smtClean="0"/>
          </a:p>
          <a:p>
            <a:pPr marL="2857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Assumptions/Prerequisites/Preconditions</a:t>
            </a:r>
            <a:endParaRPr lang="en-US" sz="2000" dirty="0"/>
          </a:p>
          <a:p>
            <a:pPr marL="2857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Summary/Short description </a:t>
            </a:r>
          </a:p>
          <a:p>
            <a:pPr marL="2857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Steps </a:t>
            </a:r>
            <a:r>
              <a:rPr lang="en-US" sz="2000" dirty="0"/>
              <a:t>to be executed</a:t>
            </a:r>
          </a:p>
          <a:p>
            <a:pPr marL="2857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Expected result for each step</a:t>
            </a:r>
          </a:p>
          <a:p>
            <a:pPr marL="2857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Actual result for each step (filled in while execution)</a:t>
            </a:r>
          </a:p>
          <a:p>
            <a:pPr marL="2857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Execution type (manual/automation)</a:t>
            </a:r>
          </a:p>
          <a:p>
            <a:pPr marL="2857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Status</a:t>
            </a:r>
          </a:p>
          <a:p>
            <a:pPr marL="2857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50049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case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ID:</a:t>
            </a:r>
            <a:endParaRPr lang="en-GB" sz="2400" dirty="0"/>
          </a:p>
          <a:p>
            <a:pPr marL="2857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Identifier of a Test Case is assigned automatically by the Test Management Tool and cannot be changed by users. 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2400" b="1" dirty="0">
                <a:solidFill>
                  <a:srgbClr val="AA0B19"/>
                </a:solidFill>
              </a:rPr>
              <a:t>Title:</a:t>
            </a:r>
          </a:p>
          <a:p>
            <a:pPr marL="3429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Short description about the function that should be tested</a:t>
            </a:r>
          </a:p>
          <a:p>
            <a:pPr lvl="1">
              <a:buClr>
                <a:srgbClr val="C00000"/>
              </a:buClr>
            </a:pPr>
            <a:r>
              <a:rPr lang="en-US" sz="2000" dirty="0"/>
              <a:t>       (</a:t>
            </a:r>
            <a:r>
              <a:rPr lang="en-US" sz="2000" dirty="0"/>
              <a:t>ex. Verify sorting when you </a:t>
            </a:r>
            <a:r>
              <a:rPr lang="en-US" sz="2000" dirty="0"/>
              <a:t>add ite</a:t>
            </a:r>
            <a:r>
              <a:rPr lang="en-US" sz="2000" dirty="0"/>
              <a:t>m</a:t>
            </a:r>
            <a:r>
              <a:rPr lang="en-US" sz="2000" dirty="0"/>
              <a:t>; </a:t>
            </a:r>
            <a:r>
              <a:rPr lang="en-US" sz="2000" dirty="0"/>
              <a:t>Add new user as admin</a:t>
            </a:r>
            <a:r>
              <a:rPr lang="en-US" sz="2000" dirty="0"/>
              <a:t>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2400" b="1" dirty="0">
                <a:solidFill>
                  <a:srgbClr val="AA0B19"/>
                </a:solidFill>
              </a:rPr>
              <a:t>Summary:</a:t>
            </a:r>
          </a:p>
          <a:p>
            <a:pPr marL="2857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Short sentence or two about the aspect of the system is being tested. If this gets too long, break the test case in two test cases</a:t>
            </a:r>
          </a:p>
        </p:txBody>
      </p:sp>
    </p:spTree>
    <p:extLst>
      <p:ext uri="{BB962C8B-B14F-4D97-AF65-F5344CB8AC3E}">
        <p14:creationId xmlns:p14="http://schemas.microsoft.com/office/powerpoint/2010/main" val="53215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case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Assumptions/Prerequisites/Preconditions:</a:t>
            </a:r>
            <a:endParaRPr lang="en-GB" sz="2400" dirty="0"/>
          </a:p>
          <a:p>
            <a:pPr marL="2857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Assumptions that must be met before the test case can be run. </a:t>
            </a:r>
          </a:p>
          <a:p>
            <a:pPr lvl="1">
              <a:buClr>
                <a:srgbClr val="C00000"/>
              </a:buClr>
            </a:pPr>
            <a:r>
              <a:rPr lang="en-US" sz="2000" dirty="0" smtClean="0"/>
              <a:t>     (</a:t>
            </a:r>
            <a:r>
              <a:rPr lang="en-US" sz="2000" dirty="0"/>
              <a:t>ex. A test user is created, The user is logged in)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2400" b="1" dirty="0">
                <a:solidFill>
                  <a:srgbClr val="AA0B19"/>
                </a:solidFill>
              </a:rPr>
              <a:t>Steps to be executed:</a:t>
            </a:r>
          </a:p>
          <a:p>
            <a:pPr marL="3429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Input actions that describe the test scenario.</a:t>
            </a:r>
          </a:p>
          <a:p>
            <a:pPr lvl="1"/>
            <a:endParaRPr lang="en-US" sz="2000" dirty="0"/>
          </a:p>
          <a:p>
            <a:pPr lvl="1"/>
            <a:r>
              <a:rPr lang="en-US" sz="2400" b="1" dirty="0">
                <a:solidFill>
                  <a:srgbClr val="AA0B19"/>
                </a:solidFill>
              </a:rPr>
              <a:t>Expected result for each step:</a:t>
            </a:r>
          </a:p>
          <a:p>
            <a:pPr marL="2857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Describe checkpoints and expected behavior of a tested product or system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2400" b="1" dirty="0">
                <a:solidFill>
                  <a:srgbClr val="AA0B19"/>
                </a:solidFill>
              </a:rPr>
              <a:t>Actual result for each step:</a:t>
            </a:r>
          </a:p>
          <a:p>
            <a:pPr marL="3429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The field is filled in when the test case is executed.</a:t>
            </a:r>
          </a:p>
          <a:p>
            <a:pPr marL="3429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When the result differ from the expected result and there is a bug.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/>
            <a:endParaRPr lang="en-US" sz="24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124" y="526287"/>
            <a:ext cx="8513311" cy="1091681"/>
          </a:xfrm>
        </p:spPr>
        <p:txBody>
          <a:bodyPr/>
          <a:lstStyle/>
          <a:p>
            <a:r>
              <a:rPr lang="en-GB" dirty="0" smtClean="0"/>
              <a:t>Test case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Execution type:</a:t>
            </a:r>
            <a:endParaRPr lang="en-GB" sz="2400" dirty="0"/>
          </a:p>
          <a:p>
            <a:pPr marL="2857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Test designer could set automation support of the test [MANUAL/AUTOMATED]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2400" b="1" dirty="0">
                <a:solidFill>
                  <a:srgbClr val="AA0B19"/>
                </a:solidFill>
              </a:rPr>
              <a:t>Status:</a:t>
            </a:r>
          </a:p>
          <a:p>
            <a:pPr marL="2857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The status is set up when the test case is executed</a:t>
            </a:r>
          </a:p>
          <a:p>
            <a:pPr marL="2857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Not Run, </a:t>
            </a:r>
            <a:r>
              <a:rPr lang="en-US" sz="2000" dirty="0"/>
              <a:t>Passed, Failed, </a:t>
            </a:r>
            <a:r>
              <a:rPr lang="en-US" sz="2000" dirty="0" smtClean="0"/>
              <a:t>Blocked</a:t>
            </a:r>
            <a:endParaRPr lang="en-US" sz="20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2400" b="1" dirty="0">
                <a:solidFill>
                  <a:srgbClr val="AA0B19"/>
                </a:solidFill>
              </a:rPr>
              <a:t>Comments:</a:t>
            </a:r>
          </a:p>
          <a:p>
            <a:pPr marL="2857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Comments are added when the test case is executed</a:t>
            </a:r>
          </a:p>
          <a:p>
            <a:pPr marL="2857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Describes the bug/defect</a:t>
            </a:r>
          </a:p>
          <a:p>
            <a:pPr marL="2857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Links the test case with the bug/defect (depends on the Test Management System)</a:t>
            </a:r>
            <a:endParaRPr lang="en-US" sz="2400" dirty="0"/>
          </a:p>
          <a:p>
            <a:pPr lvl="1"/>
            <a:endParaRPr lang="en-US" sz="24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109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69" y="360032"/>
            <a:ext cx="8513311" cy="1091681"/>
          </a:xfrm>
        </p:spPr>
        <p:txBody>
          <a:bodyPr/>
          <a:lstStyle/>
          <a:p>
            <a:r>
              <a:rPr lang="en-GB" dirty="0" smtClean="0"/>
              <a:t>Types of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471055" y="1451713"/>
            <a:ext cx="10487890" cy="4962941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/>
              <a:t>Functional:</a:t>
            </a:r>
            <a:endParaRPr lang="en-GB" sz="2600" dirty="0"/>
          </a:p>
          <a:p>
            <a:pPr marL="2857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In functional testing, test cases are used to test the application’s interface and determine how an application and the user interact.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2600" b="1" dirty="0">
                <a:solidFill>
                  <a:srgbClr val="AA0B19"/>
                </a:solidFill>
              </a:rPr>
              <a:t>	Positive</a:t>
            </a:r>
            <a:r>
              <a:rPr lang="en-US" sz="2300" b="1" dirty="0">
                <a:solidFill>
                  <a:srgbClr val="AA0B19"/>
                </a:solidFill>
              </a:rPr>
              <a:t>:</a:t>
            </a:r>
          </a:p>
          <a:p>
            <a:pPr marL="1285875" lvl="2" indent="-342900"/>
            <a:r>
              <a:rPr lang="en-US" sz="2150" dirty="0"/>
              <a:t>Positive Testing is testing process where the system is validated with the valid input data.</a:t>
            </a:r>
          </a:p>
          <a:p>
            <a:pPr marL="1285875" lvl="2" indent="-342900"/>
            <a:r>
              <a:rPr lang="en-US" sz="2150" dirty="0"/>
              <a:t>In this testing tester always check for only valid set of values and check if a application behaves as expected.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2600" b="1" dirty="0">
                <a:solidFill>
                  <a:srgbClr val="AA0B19"/>
                </a:solidFill>
              </a:rPr>
              <a:t>	Negative</a:t>
            </a:r>
            <a:r>
              <a:rPr lang="en-US" sz="2300" b="1" dirty="0">
                <a:solidFill>
                  <a:srgbClr val="AA0B19"/>
                </a:solidFill>
              </a:rPr>
              <a:t>:</a:t>
            </a:r>
          </a:p>
          <a:p>
            <a:pPr marL="1228725" lvl="2" indent="-285750"/>
            <a:r>
              <a:rPr lang="en-US" sz="2150" dirty="0"/>
              <a:t>A negative test, checks if a application behaves as expected with its negative inputs.</a:t>
            </a:r>
          </a:p>
          <a:p>
            <a:pPr marL="1228725" lvl="2" indent="-285750"/>
            <a:r>
              <a:rPr lang="en-US" sz="2150" dirty="0"/>
              <a:t>The main intention of this testing is to check whether the software application is not showing error when supposed to &amp; showing error when not supposed to.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2600" b="1" dirty="0">
                <a:solidFill>
                  <a:srgbClr val="AA0B19"/>
                </a:solidFill>
              </a:rPr>
              <a:t>Nonfunctional: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In non-functional testing, test cases are used to demonstrate how well the product behaves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300" dirty="0" smtClean="0"/>
              <a:t>Take care </a:t>
            </a:r>
            <a:r>
              <a:rPr lang="en-US" sz="2300" dirty="0"/>
              <a:t>about the customer expectations (reliability, capacity, memory, speed, etc…)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Performance, Security and Usability Testing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AA0B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13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543" y="413377"/>
            <a:ext cx="8513311" cy="1091681"/>
          </a:xfrm>
        </p:spPr>
        <p:txBody>
          <a:bodyPr/>
          <a:lstStyle/>
          <a:p>
            <a:r>
              <a:rPr lang="en-GB" dirty="0" smtClean="0"/>
              <a:t>Examples of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580020" y="1324949"/>
            <a:ext cx="10323507" cy="4634551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800" b="1" dirty="0">
                <a:solidFill>
                  <a:srgbClr val="AA0B19"/>
                </a:solidFill>
              </a:rPr>
              <a:t>Functional </a:t>
            </a:r>
          </a:p>
          <a:p>
            <a:pPr lvl="1"/>
            <a:r>
              <a:rPr lang="en-US" sz="2600" b="1" dirty="0">
                <a:solidFill>
                  <a:srgbClr val="AA0B19"/>
                </a:solidFill>
              </a:rPr>
              <a:t>	Positive</a:t>
            </a:r>
            <a:r>
              <a:rPr lang="en-US" sz="2300" b="1" dirty="0">
                <a:solidFill>
                  <a:srgbClr val="AA0B19"/>
                </a:solidFill>
              </a:rPr>
              <a:t>:</a:t>
            </a:r>
          </a:p>
          <a:p>
            <a:pPr marL="1285875" lvl="2" indent="-342900"/>
            <a:r>
              <a:rPr lang="en-US" sz="2150" dirty="0"/>
              <a:t>Enter only integers in a field asking for user age.</a:t>
            </a:r>
          </a:p>
          <a:p>
            <a:pPr marL="1543050" lvl="3" indent="-342900"/>
            <a:r>
              <a:rPr lang="en-US" sz="2000" dirty="0"/>
              <a:t>If there is no error message and the form can be submitted successfully, this test case will have status “passed”.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2600" b="1" dirty="0">
                <a:solidFill>
                  <a:srgbClr val="AA0B19"/>
                </a:solidFill>
              </a:rPr>
              <a:t>	Negative</a:t>
            </a:r>
            <a:r>
              <a:rPr lang="en-US" sz="2300" b="1" dirty="0">
                <a:solidFill>
                  <a:srgbClr val="AA0B19"/>
                </a:solidFill>
              </a:rPr>
              <a:t>:</a:t>
            </a:r>
          </a:p>
          <a:p>
            <a:pPr marL="1228725" lvl="2" indent="-285750"/>
            <a:r>
              <a:rPr lang="en-US" sz="2150" dirty="0"/>
              <a:t>Enter different characters (both integers and letters) in a field asking for user age.	</a:t>
            </a:r>
          </a:p>
          <a:p>
            <a:pPr marL="1485900" lvl="3" indent="-285750"/>
            <a:r>
              <a:rPr lang="en-US" sz="2000" dirty="0"/>
              <a:t>If there is no error message and the form can be submitted successfully, this test case will have status “failed”.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2800" b="1" dirty="0">
                <a:solidFill>
                  <a:srgbClr val="AA0B19"/>
                </a:solidFill>
              </a:rPr>
              <a:t>Nonfunctional: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Performance, Security, Usability, Load, Compatibility</a:t>
            </a:r>
            <a:endParaRPr lang="en-US" sz="2400" b="1" dirty="0">
              <a:solidFill>
                <a:srgbClr val="AA0B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40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Endava">
      <a:dk1>
        <a:srgbClr val="4A4E52"/>
      </a:dk1>
      <a:lt1>
        <a:sysClr val="window" lastClr="FFFFFF"/>
      </a:lt1>
      <a:dk2>
        <a:srgbClr val="BDBEC0"/>
      </a:dk2>
      <a:lt2>
        <a:srgbClr val="FFFFFF"/>
      </a:lt2>
      <a:accent1>
        <a:srgbClr val="81ADB5"/>
      </a:accent1>
      <a:accent2>
        <a:srgbClr val="DC5C2B"/>
      </a:accent2>
      <a:accent3>
        <a:srgbClr val="0092DD"/>
      </a:accent3>
      <a:accent4>
        <a:srgbClr val="BDBEC0"/>
      </a:accent4>
      <a:accent5>
        <a:srgbClr val="4A4E52"/>
      </a:accent5>
      <a:accent6>
        <a:srgbClr val="81ADB5"/>
      </a:accent6>
      <a:hlink>
        <a:srgbClr val="AA0B19"/>
      </a:hlink>
      <a:folHlink>
        <a:srgbClr val="BDBEC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_standard_2013" id="{A7503AA6-F6A9-497E-BBA6-20EBC0273E99}" vid="{9E51C122-CA0A-426C-A74D-A3E609FDD41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8A6B523EE64A42A9854BCB2DD94E25" ma:contentTypeVersion="1795" ma:contentTypeDescription="Create a new document." ma:contentTypeScope="" ma:versionID="b394f9d85fe50848af83ef804f96edd1">
  <xsd:schema xmlns:xsd="http://www.w3.org/2001/XMLSchema" xmlns:xs="http://www.w3.org/2001/XMLSchema" xmlns:p="http://schemas.microsoft.com/office/2006/metadata/properties" xmlns:ns2="9a90466d-298e-42c6-9514-fada4205df45" xmlns:ns3="e573a464-e22a-423e-8d37-f1ecdf01dff2" xmlns:ns4="a013c6fb-b9b1-4f0f-a931-b36594e08590" targetNamespace="http://schemas.microsoft.com/office/2006/metadata/properties" ma:root="true" ma:fieldsID="9649b89b83c71c7726f16f4ad6e2f471" ns2:_="" ns3:_="" ns4:_="">
    <xsd:import namespace="9a90466d-298e-42c6-9514-fada4205df45"/>
    <xsd:import namespace="e573a464-e22a-423e-8d37-f1ecdf01dff2"/>
    <xsd:import namespace="a013c6fb-b9b1-4f0f-a931-b36594e0859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90466d-298e-42c6-9514-fada4205df4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73a464-e22a-423e-8d37-f1ecdf01df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13c6fb-b9b1-4f0f-a931-b36594e08590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9a90466d-298e-42c6-9514-fada4205df45">27SRNQJM56W6-80986197-67</_dlc_DocId>
    <_dlc_DocIdUrl xmlns="9a90466d-298e-42c6-9514-fada4205df45">
      <Url>https://endava.sharepoint.com/Disciplines/Testing/_layouts/15/DocIdRedir.aspx?ID=27SRNQJM56W6-80986197-67</Url>
      <Description>27SRNQJM56W6-80986197-67</Description>
    </_dlc_DocIdUrl>
  </documentManagement>
</p:properties>
</file>

<file path=customXml/itemProps1.xml><?xml version="1.0" encoding="utf-8"?>
<ds:datastoreItem xmlns:ds="http://schemas.openxmlformats.org/officeDocument/2006/customXml" ds:itemID="{53D06F56-A458-4BDE-8195-F1A98FB1872E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43885A81-6396-4A30-8C82-E577C0E531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90466d-298e-42c6-9514-fada4205df45"/>
    <ds:schemaRef ds:uri="e573a464-e22a-423e-8d37-f1ecdf01dff2"/>
    <ds:schemaRef ds:uri="a013c6fb-b9b1-4f0f-a931-b36594e085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F8E83F-CFEF-4EC7-B83E-C35EA5823387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3E6A9318-01F5-4A27-B4B0-D4CB5C6D2B05}">
  <ds:schemaRefs>
    <ds:schemaRef ds:uri="http://schemas.microsoft.com/office/2006/metadata/properties"/>
    <ds:schemaRef ds:uri="http://schemas.microsoft.com/office/infopath/2007/PartnerControls"/>
    <ds:schemaRef ds:uri="9a90466d-298e-42c6-9514-fada4205df4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16247</TotalTime>
  <Words>686</Words>
  <Application>Microsoft Office PowerPoint</Application>
  <PresentationFormat>Widescreen</PresentationFormat>
  <Paragraphs>161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Office Theme</vt:lpstr>
      <vt:lpstr>1_Office Theme</vt:lpstr>
      <vt:lpstr>Agenda </vt:lpstr>
      <vt:lpstr>   Definitions </vt:lpstr>
      <vt:lpstr>Test cases</vt:lpstr>
      <vt:lpstr>Test case attributes</vt:lpstr>
      <vt:lpstr>Test case attributes</vt:lpstr>
      <vt:lpstr>Test case attributes</vt:lpstr>
      <vt:lpstr>Test case attributes</vt:lpstr>
      <vt:lpstr>Types of test cases</vt:lpstr>
      <vt:lpstr>Examples of test cases</vt:lpstr>
      <vt:lpstr>Best practices</vt:lpstr>
      <vt:lpstr>Example</vt:lpstr>
      <vt:lpstr>Exercise description - 1 </vt:lpstr>
      <vt:lpstr>Risk Identification form </vt:lpstr>
      <vt:lpstr>Exercise description - 2 </vt:lpstr>
      <vt:lpstr>Risk Assessment form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Case Design</dc:title>
  <dc:creator>Dragan Jovanovski</dc:creator>
  <cp:lastModifiedBy>Gisela Vivas</cp:lastModifiedBy>
  <cp:revision>22</cp:revision>
  <dcterms:created xsi:type="dcterms:W3CDTF">2017-09-19T13:14:33Z</dcterms:created>
  <dcterms:modified xsi:type="dcterms:W3CDTF">2019-01-16T19:04:01Z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0x010100218A6B523EE64A42A9854BCB2DD94E25</vt:lpwstr>
  </property>
  <property fmtid="{D5CDD505-2E9C-101B-9397-08002B2CF9AE}" pid="3" name="_dlc_DocIdItemGuid">
    <vt:lpwstr>80a36131-d783-4d6f-b43f-33ab86668b7b</vt:lpwstr>
  </property>
</Properties>
</file>