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5"/>
  </p:notesMasterIdLst>
  <p:sldIdLst>
    <p:sldId id="256" r:id="rId2"/>
    <p:sldId id="258" r:id="rId3"/>
    <p:sldId id="259" r:id="rId4"/>
    <p:sldId id="260" r:id="rId10"/>
    <p:sldId id="261"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2" autoAdjust="0"/>
    <p:restoredTop sz="94640"/>
  </p:normalViewPr>
  <p:slideViewPr>
    <p:cSldViewPr snapToGrid="0">
      <p:cViewPr>
        <p:scale>
          <a:sx n="140" d="100"/>
          <a:sy n="140" d="100"/>
        </p:scale>
        <p:origin x="55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17/07/2025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557598170"/>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3467270457"/>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3,436.45
EBITDA: 1,305.15
Market Cap: 1,377.90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182.98
EBITDA: -6.56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5,806.85
EBITDA: 1,578.53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11,415.67
EBITDA: -653.22
Market Cap: 366.34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bionexo.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merative.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cerner.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conexasaude.png"/>
          <p:cNvPicPr>
            <a:picLocks noChangeAspect="1"/>
          </p:cNvPicPr>
          <p:nvPr/>
        </p:nvPicPr>
        <p:blipFill>
          <a:blip r:embed="rId6"/>
          <a:stretch>
            <a:fillRect/>
          </a:stretch>
        </p:blipFill>
        <p:spPr>
          <a:xfrm>
            <a:off x="585274" y="4400216"/>
            <a:ext cx="1030918" cy="377736"/>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5,411.15
EBITDA: 1,137.76
Market Cap: nan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2,779.22
EBITDA: nan
Market Cap: 5,059.03
Total Debt: XXX
FTE: nan</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998.37
EBITDA: 16.34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11</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(NYS:ADT)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4,976.27
EBITDA: 2,610.50
Market Cap: 6,970.54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ADT Inc is a provider of security, interactive, and smart home solutions serving consumer and small business customers in the United States (U.S.). The Company conducts business under the ADT brand name. The company segments include Consumer and Small Business (CSB).</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26 
Companies: IOTAS, Key-Rite Security, Sunpro Solar</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nan
EBITDA: nan
Market Cap: nan
Total Debt: XXX
FTE: nan</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and distributor of food products. The company's food products include crackers, cookies, biscuits, and pasta products, enabling customers to enjoy quality food products at affordable prices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che.png"/>
          <p:cNvPicPr>
            <a:picLocks noChangeAspect="1"/>
          </p:cNvPicPr>
          <p:nvPr/>
        </p:nvPicPr>
        <p:blipFill>
          <a:blip r:embed="rId3"/>
          <a:stretch>
            <a:fillRect/>
          </a:stretch>
        </p:blipFill>
        <p:spPr>
          <a:xfrm>
            <a:off x="585274" y="2133797"/>
            <a:ext cx="1030918" cy="377736"/>
          </a:xfrm>
          <a:prstGeom prst="rect">
            <a:avLst/>
          </a:prstGeom>
        </p:spPr>
      </p:pic>
      <p:pic>
        <p:nvPicPr>
          <p:cNvPr id="6" name="Picture 5" descr="abcbrasil.png"/>
          <p:cNvPicPr>
            <a:picLocks noChangeAspect="1"/>
          </p:cNvPicPr>
          <p:nvPr/>
        </p:nvPicPr>
        <p:blipFill>
          <a:blip r:embed="rId4"/>
          <a:stretch>
            <a:fillRect/>
          </a:stretch>
        </p:blipFill>
        <p:spPr>
          <a:xfrm>
            <a:off x="585274" y="2889270"/>
            <a:ext cx="1030918" cy="377736"/>
          </a:xfrm>
          <a:prstGeom prst="rect">
            <a:avLst/>
          </a:prstGeom>
        </p:spPr>
      </p:pic>
      <p:pic>
        <p:nvPicPr>
          <p:cNvPr id="7" name="Picture 6" descr="4bio.png"/>
          <p:cNvPicPr>
            <a:picLocks noChangeAspect="1"/>
          </p:cNvPicPr>
          <p:nvPr/>
        </p:nvPicPr>
        <p:blipFill>
          <a:blip r:embed="rId5"/>
          <a:stretch>
            <a:fillRect/>
          </a:stretch>
        </p:blipFill>
        <p:spPr>
          <a:xfrm>
            <a:off x="585274" y="3644743"/>
            <a:ext cx="1030918" cy="377736"/>
          </a:xfrm>
          <a:prstGeom prst="rect">
            <a:avLst/>
          </a:prstGeom>
        </p:spPr>
      </p:pic>
      <p:pic>
        <p:nvPicPr>
          <p:cNvPr id="8" name="Picture 7" descr="adt.png"/>
          <p:cNvPicPr>
            <a:picLocks noChangeAspect="1"/>
          </p:cNvPicPr>
          <p:nvPr/>
        </p:nvPicPr>
        <p:blipFill>
          <a:blip r:embed="rId6"/>
          <a:stretch>
            <a:fillRect/>
          </a:stretch>
        </p:blipFill>
        <p:spPr>
          <a:xfrm>
            <a:off x="585274" y="4400216"/>
            <a:ext cx="1030918" cy="377736"/>
          </a:xfrm>
          <a:prstGeom prst="rect">
            <a:avLst/>
          </a:prstGeom>
        </p:spPr>
      </p:pic>
      <p:pic>
        <p:nvPicPr>
          <p:cNvPr id="9" name="Picture 8" descr="adria.png"/>
          <p:cNvPicPr>
            <a:picLocks noChangeAspect="1"/>
          </p:cNvPicPr>
          <p:nvPr/>
        </p:nvPicPr>
        <p:blipFill>
          <a:blip r:embed="rId7"/>
          <a:stretch>
            <a:fillRect/>
          </a:stretch>
        </p:blipFill>
        <p:spPr>
          <a:xfrm>
            <a:off x="585274" y="5155689"/>
            <a:ext cx="1030918" cy="37773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3128434163"/>
              </p:ext>
            </p:extLst>
          </p:nvPr>
        </p:nvGraphicFramePr>
        <p:xfrm>
          <a:off x="211012" y="984856"/>
          <a:ext cx="8711118" cy="4790321"/>
        </p:xfrm>
        <a:graphic>
          <a:graphicData uri="http://schemas.openxmlformats.org/drawingml/2006/table">
            <a:tbl>
              <a:tblPr/>
              <a:tblGrid>
                <a:gridCol w="341707">
                  <a:extLst>
                    <a:ext uri="{9D8B030D-6E8A-4147-A177-3AD203B41FA5}">
                      <a16:colId xmlns:a16="http://schemas.microsoft.com/office/drawing/2014/main" val="1470184085"/>
                    </a:ext>
                  </a:extLst>
                </a:gridCol>
                <a:gridCol w="1085177">
                  <a:extLst>
                    <a:ext uri="{9D8B030D-6E8A-4147-A177-3AD203B41FA5}">
                      <a16:colId xmlns:a16="http://schemas.microsoft.com/office/drawing/2014/main" val="20000"/>
                    </a:ext>
                  </a:extLst>
                </a:gridCol>
                <a:gridCol w="1041296">
                  <a:extLst>
                    <a:ext uri="{9D8B030D-6E8A-4147-A177-3AD203B41FA5}">
                      <a16:colId xmlns:a16="http://schemas.microsoft.com/office/drawing/2014/main" val="3721709830"/>
                    </a:ext>
                  </a:extLst>
                </a:gridCol>
                <a:gridCol w="4502658">
                  <a:extLst>
                    <a:ext uri="{9D8B030D-6E8A-4147-A177-3AD203B41FA5}">
                      <a16:colId xmlns:a16="http://schemas.microsoft.com/office/drawing/2014/main" val="20001"/>
                    </a:ext>
                  </a:extLst>
                </a:gridCol>
                <a:gridCol w="579609">
                  <a:extLst>
                    <a:ext uri="{9D8B030D-6E8A-4147-A177-3AD203B41FA5}">
                      <a16:colId xmlns:a16="http://schemas.microsoft.com/office/drawing/2014/main" val="2479190757"/>
                    </a:ext>
                  </a:extLst>
                </a:gridCol>
                <a:gridCol w="1160671">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Financials </a:t>
                      </a:r>
                    </a:p>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GB" sz="700" b="1" i="0" u="none" strike="noStrike" cap="none" normalizeH="0" baseline="0" noProof="0">
                          <a:ln>
                            <a:noFill/>
                          </a:ln>
                          <a:solidFill>
                            <a:srgbClr val="FFFFFF"/>
                          </a:solidFill>
                          <a:effectLst/>
                          <a:latin typeface="Arial" panose="020B0604020202020204" pitchFamily="34" charset="0"/>
                        </a:rPr>
                        <a:t>(</a:t>
                      </a:r>
                      <a:r>
                        <a:rPr kumimoji="0" lang="en-GB" sz="700" b="1" i="0" u="none" strike="noStrike" cap="none" normalizeH="0" baseline="0" noProof="0" dirty="0">
                          <a:ln>
                            <a:noFill/>
                          </a:ln>
                          <a:solidFill>
                            <a:srgbClr val="FFFFFF"/>
                          </a:solidFill>
                          <a:effectLst/>
                          <a:latin typeface="Arial" panose="020B0604020202020204" pitchFamily="34" charset="0"/>
                        </a:rPr>
                        <a:t>USD MM)</a:t>
                      </a: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(BVMF:AERI3)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Aeris Industria E Comercio de Equipamentos para Geracao de Energia SA operates in the renewable energy sector. The company is engaged in the manufacture of wind blades. Also, the company provides inspection, maintenance, and other after-sales services. Its factory is located in the Northeast region of Brazil, near the city of Fortaleza, Ceara.</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(OSL:ATEA)
Norway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 1,211.41
EBITDA: -651.33
Market Cap: 266.31
Total Debt: XXX
FTE: nan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Atea ASA is a Norway-based company that provides IT infrastructure and system integration services to customers. The company's product and services portfolio includes the sale of products such as third-party hardware and software, mobile device management and security software, and maintenance and operation of IT infrastructure services for companies, among others. The company operations are divided into six business segments based on geographical areas and services: Norway, Sweden, Denmark, Finland, The Baltics, and Shared Services. The firm generates the majority of its revenue in Sweden.</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C00000"/>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8 
Companies: Dropitin, KMD (Hardware and Infrastructure Software Business), Gambit (IT Services)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Revenue:</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EBITDA:</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Market Cap:</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Total Debt:</a:t>
                      </a:r>
                    </a:p>
                    <a:p>
                      <a:pPr marL="0" marR="0" lvl="0" indent="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None/>
                        <a:tabLst/>
                        <a:defRPr/>
                      </a:pPr>
                      <a:r>
                        <a:rPr kumimoji="0" lang="en-GB"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FTE:</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erisenergy.png"/>
          <p:cNvPicPr>
            <a:picLocks noChangeAspect="1"/>
          </p:cNvPicPr>
          <p:nvPr/>
        </p:nvPicPr>
        <p:blipFill>
          <a:blip r:embed="rId2"/>
          <a:stretch>
            <a:fillRect/>
          </a:stretch>
        </p:blipFill>
        <p:spPr>
          <a:xfrm>
            <a:off x="585274" y="1372337"/>
            <a:ext cx="1030918" cy="381387"/>
          </a:xfrm>
          <a:prstGeom prst="rect">
            <a:avLst/>
          </a:prstGeom>
        </p:spPr>
      </p:pic>
      <p:pic>
        <p:nvPicPr>
          <p:cNvPr id="5" name="Picture 4" descr="atea.png"/>
          <p:cNvPicPr>
            <a:picLocks noChangeAspect="1"/>
          </p:cNvPicPr>
          <p:nvPr/>
        </p:nvPicPr>
        <p:blipFill>
          <a:blip r:embed="rId3"/>
          <a:stretch>
            <a:fillRect/>
          </a:stretch>
        </p:blipFill>
        <p:spPr>
          <a:xfrm>
            <a:off x="585274" y="2133797"/>
            <a:ext cx="1030918" cy="37773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12473</TotalTime>
  <Words>229</Words>
  <Application>Microsoft Macintosh PowerPoint</Application>
  <PresentationFormat>On-screen Show (4:3)</PresentationFormat>
  <Paragraphs>186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Garamond</vt:lpstr>
      <vt:lpstr>Poppins</vt:lpstr>
      <vt:lpstr>Wingdings</vt:lpstr>
      <vt:lpstr>1_2020 Lincoln Template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23</cp:revision>
  <dcterms:created xsi:type="dcterms:W3CDTF">2025-06-09T19:49:02Z</dcterms:created>
  <dcterms:modified xsi:type="dcterms:W3CDTF">2025-07-17T20:25:50Z</dcterms:modified>
</cp:coreProperties>
</file>