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7"/>
  </p:notesMasterIdLst>
  <p:sldIdLst>
    <p:sldId id="256" r:id="rId2"/>
    <p:sldId id="258" r:id="rId3"/>
    <p:sldId id="259" r:id="rId4"/>
    <p:sldId id="261" r:id="rId5"/>
    <p:sldId id="260" r:id="rId6"/>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4CD"/>
    <a:srgbClr val="D8D1CA"/>
    <a:srgbClr val="572C5F"/>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autoAdjust="0"/>
    <p:restoredTop sz="94637"/>
  </p:normalViewPr>
  <p:slideViewPr>
    <p:cSldViewPr snapToGrid="0">
      <p:cViewPr>
        <p:scale>
          <a:sx n="140" d="100"/>
          <a:sy n="140" d="100"/>
        </p:scale>
        <p:origin x="552"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22/07/2025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20160" y="6458408"/>
            <a:ext cx="3233058" cy="277068"/>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marL="0" marR="0" lvl="0" indent="0" algn="l" defTabSz="914395" rtl="0" eaLnBrk="1" fontAlgn="t" latinLnBrk="0" hangingPunct="1">
              <a:lnSpc>
                <a:spcPct val="100000"/>
              </a:lnSpc>
              <a:spcBef>
                <a:spcPts val="0"/>
              </a:spcBef>
              <a:spcAft>
                <a:spcPts val="0"/>
              </a:spcAft>
              <a:buClrTx/>
              <a:buSzTx/>
              <a:buFontTx/>
              <a:buNone/>
              <a:tabLst/>
              <a:defRPr/>
            </a:pPr>
            <a:r>
              <a:rPr lang="en-US" sz="530" b="0" i="1" u="none" strike="noStrike" kern="1200" dirty="0">
                <a:solidFill>
                  <a:schemeClr val="bg1">
                    <a:lumMod val="65000"/>
                  </a:schemeClr>
                </a:solidFill>
                <a:effectLst/>
                <a:latin typeface="+mn-lt"/>
                <a:ea typeface="+mn-ea"/>
                <a:cs typeface="+mn-cs"/>
              </a:rPr>
              <a:t>Source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CapIQ, </a:t>
            </a:r>
            <a:r>
              <a:rPr lang="en-US" sz="530" b="0" i="1" u="none" strike="noStrike" kern="1200" dirty="0" err="1">
                <a:solidFill>
                  <a:schemeClr val="bg1">
                    <a:lumMod val="65000"/>
                  </a:schemeClr>
                </a:solidFill>
                <a:effectLst/>
                <a:latin typeface="+mn-lt"/>
                <a:ea typeface="+mn-ea"/>
                <a:cs typeface="+mn-cs"/>
              </a:rPr>
              <a:t>PitchBook</a:t>
            </a:r>
            <a:r>
              <a:rPr lang="en-US" sz="530" b="0" i="1" u="none" strike="noStrike" kern="1200" dirty="0">
                <a:solidFill>
                  <a:schemeClr val="bg1">
                    <a:lumMod val="65000"/>
                  </a:schemeClr>
                </a:solidFill>
                <a:effectLst/>
                <a:latin typeface="+mn-lt"/>
                <a:ea typeface="+mn-ea"/>
                <a:cs typeface="+mn-cs"/>
              </a:rPr>
              <a:t>, Public Information – The financial information corresponds to the most recent data available on the platform and company websites</a:t>
            </a:r>
            <a:br>
              <a:rPr lang="en-US" sz="530" i="1" dirty="0">
                <a:solidFill>
                  <a:schemeClr val="bg1">
                    <a:lumMod val="65000"/>
                  </a:schemeClr>
                </a:solidFill>
              </a:rPr>
            </a:br>
            <a:r>
              <a:rPr lang="en-US" sz="530" b="0" i="1" u="none" strike="noStrike" kern="1200" dirty="0">
                <a:solidFill>
                  <a:schemeClr val="bg1">
                    <a:lumMod val="65000"/>
                  </a:schemeClr>
                </a:solidFill>
                <a:effectLst/>
                <a:latin typeface="+mn-lt"/>
                <a:ea typeface="+mn-ea"/>
                <a:cs typeface="+mn-cs"/>
              </a:rPr>
              <a:t>Note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1. Last XX years</a:t>
            </a:r>
            <a:endParaRPr kumimoji="0" lang="pt-BR" sz="530" b="0" i="1"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extLst>
      <p:ext uri="{BB962C8B-B14F-4D97-AF65-F5344CB8AC3E}">
        <p14:creationId xmlns:p14="http://schemas.microsoft.com/office/powerpoint/2010/main" val="12100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tential Buyers Strip BR 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a:lnSpc>
                <a:spcPct val="100000"/>
              </a:lnSpc>
            </a:pPr>
            <a:r>
              <a:rPr lang="pt-BR" sz="525" noProof="0" dirty="0">
                <a:solidFill>
                  <a:schemeClr val="bg1">
                    <a:lumMod val="65000"/>
                  </a:schemeClr>
                </a:solidFill>
              </a:rPr>
              <a:t>Fonte: CapIQ , Pitchbook, Informações Públicas – A informação financeira corresponde aos dados mais recentes disponíveis na plataforma e nos sites das empresas</a:t>
            </a:r>
          </a:p>
          <a:p>
            <a:pPr>
              <a:lnSpc>
                <a:spcPct val="100000"/>
              </a:lnSpc>
            </a:pPr>
            <a:r>
              <a:rPr lang="pt-BR" sz="525" noProof="0" dirty="0">
                <a:solidFill>
                  <a:schemeClr val="bg1">
                    <a:lumMod val="65000"/>
                  </a:schemeClr>
                </a:solidFill>
              </a:rPr>
              <a:t>Nota: 1. Últimos XX anos</a:t>
            </a:r>
          </a:p>
        </p:txBody>
      </p:sp>
    </p:spTree>
    <p:extLst>
      <p:ext uri="{BB962C8B-B14F-4D97-AF65-F5344CB8AC3E}">
        <p14:creationId xmlns:p14="http://schemas.microsoft.com/office/powerpoint/2010/main" val="22401131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png"/><Relationship Id="rId7"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5"/>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595D-65C7-D35C-9915-EAB1524517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3AD842-5C46-6F60-DF06-18DED07AFE5D}"/>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58EE1899-D834-BC58-C24D-0F0E9C98BB24}"/>
              </a:ext>
            </a:extLst>
          </p:cNvPr>
          <p:cNvGraphicFramePr>
            <a:graphicFrameLocks noGrp="1"/>
          </p:cNvGraphicFramePr>
          <p:nvPr>
            <p:extLst>
              <p:ext uri="{D42A27DB-BD31-4B8C-83A1-F6EECF244321}">
                <p14:modId xmlns:p14="http://schemas.microsoft.com/office/powerpoint/2010/main" val="1813354191"/>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87392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AEE0-C5E0-EE41-DDEF-87D6EFB573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9D6370-CC4C-660D-097E-BE9B4FA869E7}"/>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8EE917C2-5CAB-C7E0-B6F5-6683F424AA9F}"/>
              </a:ext>
            </a:extLst>
          </p:cNvPr>
          <p:cNvGraphicFramePr>
            <a:graphicFrameLocks noGrp="1"/>
          </p:cNvGraphicFramePr>
          <p:nvPr>
            <p:extLst>
              <p:ext uri="{D42A27DB-BD31-4B8C-83A1-F6EECF244321}">
                <p14:modId xmlns:p14="http://schemas.microsoft.com/office/powerpoint/2010/main" val="19195448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err="1">
                          <a:ln>
                            <a:noFill/>
                          </a:ln>
                          <a:solidFill>
                            <a:srgbClr val="FFFFFF"/>
                          </a:solidFill>
                          <a:effectLst/>
                          <a:latin typeface="Arial" panose="020B0604020202020204" pitchFamily="34" charset="0"/>
                        </a:rPr>
                        <a:t>Financials</a:t>
                      </a:r>
                      <a:r>
                        <a:rPr kumimoji="0" lang="pt-BR" sz="700" b="1" i="0" u="none" strike="noStrike" cap="none" normalizeH="0" baseline="0" noProof="0" dirty="0">
                          <a:ln>
                            <a:noFill/>
                          </a:ln>
                          <a:solidFill>
                            <a:srgbClr val="FFFFFF"/>
                          </a:solidFill>
                          <a:effectLst/>
                          <a:latin typeface="Arial" panose="020B0604020202020204" pitchFamily="34" charset="0"/>
                        </a:rPr>
                        <a:t>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pt-BR"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576192749"/>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3,436.45
EBITDA: 1,305.15
Market Cap: 1,377.90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182.98
EBITDA: -6.56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11,415.67
EBITDA: -653.22
Market Cap: 366.34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5,411.15
EBITDA: 1,137.76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2,779.22
EBITDA: nan
Market Cap: 5,059.03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998.37
EBITDA: 16.34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4,976.27
EBITDA: 2,610.50
Market Cap: 6,970.54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adria.png"/>
          <p:cNvPicPr>
            <a:picLocks noChangeAspect="1"/>
          </p:cNvPicPr>
          <p:nvPr/>
        </p:nvPicPr>
        <p:blipFill>
          <a:blip r:embed="rId7"/>
          <a:stretch>
            <a:fillRect/>
          </a:stretch>
        </p:blipFill>
        <p:spPr>
          <a:xfrm>
            <a:off x="585274" y="5155689"/>
            <a:ext cx="1030918" cy="37773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tea.png"/>
          <p:cNvPicPr>
            <a:picLocks noChangeAspect="1"/>
          </p:cNvPicPr>
          <p:nvPr/>
        </p:nvPicPr>
        <p:blipFill>
          <a:blip r:embed="rId3"/>
          <a:stretch>
            <a:fillRect/>
          </a:stretch>
        </p:blipFill>
        <p:spPr>
          <a:xfrm>
            <a:off x="585274" y="2133797"/>
            <a:ext cx="1030918" cy="3777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ags/tag3.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12532</TotalTime>
  <Words>462</Words>
  <Application>Microsoft Macintosh PowerPoint</Application>
  <PresentationFormat>On-screen Show (4:3)</PresentationFormat>
  <Paragraphs>372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Garamond</vt:lpstr>
      <vt:lpstr>Poppins</vt:lpstr>
      <vt:lpstr>Wingdings</vt:lpstr>
      <vt:lpstr>1_2020 Lincoln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29</cp:revision>
  <dcterms:created xsi:type="dcterms:W3CDTF">2025-06-09T19:49:02Z</dcterms:created>
  <dcterms:modified xsi:type="dcterms:W3CDTF">2025-07-22T14:26:53Z</dcterms:modified>
</cp:coreProperties>
</file>