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7"/>
  </p:notesMasterIdLst>
  <p:sldIdLst>
    <p:sldId id="256" r:id="rId2"/>
    <p:sldId id="258" r:id="rId3"/>
    <p:sldId id="259" r:id="rId4"/>
    <p:sldId id="261" r:id="rId5"/>
    <p:sldId id="260" r:id="rId6"/>
    <p:sldId id="262"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4CD"/>
    <a:srgbClr val="D8D1CA"/>
    <a:srgbClr val="572C5F"/>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2" autoAdjust="0"/>
    <p:restoredTop sz="94637"/>
  </p:normalViewPr>
  <p:slideViewPr>
    <p:cSldViewPr snapToGrid="0">
      <p:cViewPr>
        <p:scale>
          <a:sx n="140" d="100"/>
          <a:sy n="140" d="100"/>
        </p:scale>
        <p:origin x="552" y="-1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22/07/2025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20160" y="6458408"/>
            <a:ext cx="3233058" cy="277068"/>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marL="0" marR="0" lvl="0" indent="0" algn="l" defTabSz="914395" rtl="0" eaLnBrk="1" fontAlgn="t" latinLnBrk="0" hangingPunct="1">
              <a:lnSpc>
                <a:spcPct val="100000"/>
              </a:lnSpc>
              <a:spcBef>
                <a:spcPts val="0"/>
              </a:spcBef>
              <a:spcAft>
                <a:spcPts val="0"/>
              </a:spcAft>
              <a:buClrTx/>
              <a:buSzTx/>
              <a:buFontTx/>
              <a:buNone/>
              <a:tabLst/>
              <a:defRPr/>
            </a:pPr>
            <a:r>
              <a:rPr lang="en-US" sz="530" b="0" i="1" u="none" strike="noStrike" kern="1200" dirty="0">
                <a:solidFill>
                  <a:schemeClr val="bg1">
                    <a:lumMod val="65000"/>
                  </a:schemeClr>
                </a:solidFill>
                <a:effectLst/>
                <a:latin typeface="+mn-lt"/>
                <a:ea typeface="+mn-ea"/>
                <a:cs typeface="+mn-cs"/>
              </a:rPr>
              <a:t>Source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CapIQ, </a:t>
            </a:r>
            <a:r>
              <a:rPr lang="en-US" sz="530" b="0" i="1" u="none" strike="noStrike" kern="1200" dirty="0" err="1">
                <a:solidFill>
                  <a:schemeClr val="bg1">
                    <a:lumMod val="65000"/>
                  </a:schemeClr>
                </a:solidFill>
                <a:effectLst/>
                <a:latin typeface="+mn-lt"/>
                <a:ea typeface="+mn-ea"/>
                <a:cs typeface="+mn-cs"/>
              </a:rPr>
              <a:t>PitchBook</a:t>
            </a:r>
            <a:r>
              <a:rPr lang="en-US" sz="530" b="0" i="1" u="none" strike="noStrike" kern="1200" dirty="0">
                <a:solidFill>
                  <a:schemeClr val="bg1">
                    <a:lumMod val="65000"/>
                  </a:schemeClr>
                </a:solidFill>
                <a:effectLst/>
                <a:latin typeface="+mn-lt"/>
                <a:ea typeface="+mn-ea"/>
                <a:cs typeface="+mn-cs"/>
              </a:rPr>
              <a:t>, Public Information – The financial information corresponds to the most recent data available on the platform and company websites</a:t>
            </a:r>
            <a:br>
              <a:rPr lang="en-US" sz="530" i="1" dirty="0">
                <a:solidFill>
                  <a:schemeClr val="bg1">
                    <a:lumMod val="65000"/>
                  </a:schemeClr>
                </a:solidFill>
              </a:rPr>
            </a:br>
            <a:r>
              <a:rPr lang="en-US" sz="530" b="0" i="1" u="none" strike="noStrike" kern="1200" dirty="0">
                <a:solidFill>
                  <a:schemeClr val="bg1">
                    <a:lumMod val="65000"/>
                  </a:schemeClr>
                </a:solidFill>
                <a:effectLst/>
                <a:latin typeface="+mn-lt"/>
                <a:ea typeface="+mn-ea"/>
                <a:cs typeface="+mn-cs"/>
              </a:rPr>
              <a:t>Note</a:t>
            </a:r>
            <a:r>
              <a:rPr lang="en-US" sz="530" b="1" i="1" u="none" strike="noStrike" kern="1200" dirty="0">
                <a:solidFill>
                  <a:schemeClr val="bg1">
                    <a:lumMod val="65000"/>
                  </a:schemeClr>
                </a:solidFill>
                <a:effectLst/>
                <a:latin typeface="+mn-lt"/>
                <a:ea typeface="+mn-ea"/>
                <a:cs typeface="+mn-cs"/>
              </a:rPr>
              <a:t>:</a:t>
            </a:r>
            <a:r>
              <a:rPr lang="en-US" sz="530" b="0" i="1" u="none" strike="noStrike" kern="1200" dirty="0">
                <a:solidFill>
                  <a:schemeClr val="bg1">
                    <a:lumMod val="65000"/>
                  </a:schemeClr>
                </a:solidFill>
                <a:effectLst/>
                <a:latin typeface="+mn-lt"/>
                <a:ea typeface="+mn-ea"/>
                <a:cs typeface="+mn-cs"/>
              </a:rPr>
              <a:t> 1. Last XX years</a:t>
            </a:r>
            <a:endParaRPr kumimoji="0" lang="pt-BR" sz="530" b="0" i="1"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extLst>
      <p:ext uri="{BB962C8B-B14F-4D97-AF65-F5344CB8AC3E}">
        <p14:creationId xmlns:p14="http://schemas.microsoft.com/office/powerpoint/2010/main" val="121009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tential Buyers Strip BR 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pPr>
              <a:lnSpc>
                <a:spcPct val="100000"/>
              </a:lnSpc>
            </a:pPr>
            <a:r>
              <a:rPr lang="pt-BR" sz="525" noProof="0" dirty="0">
                <a:solidFill>
                  <a:schemeClr val="bg1">
                    <a:lumMod val="65000"/>
                  </a:schemeClr>
                </a:solidFill>
              </a:rPr>
              <a:t>Fonte: CapIQ , Pitchbook, Informações Públicas – A informação financeira corresponde aos dados mais recentes disponíveis na plataforma e nos sites das empresas</a:t>
            </a:r>
          </a:p>
          <a:p>
            <a:pPr>
              <a:lnSpc>
                <a:spcPct val="100000"/>
              </a:lnSpc>
            </a:pPr>
            <a:r>
              <a:rPr lang="pt-BR" sz="525" noProof="0" dirty="0">
                <a:solidFill>
                  <a:schemeClr val="bg1">
                    <a:lumMod val="65000"/>
                  </a:schemeClr>
                </a:solidFill>
              </a:rPr>
              <a:t>Nota: 1. Últimos XX anos</a:t>
            </a:r>
          </a:p>
        </p:txBody>
      </p:sp>
    </p:spTree>
    <p:extLst>
      <p:ext uri="{BB962C8B-B14F-4D97-AF65-F5344CB8AC3E}">
        <p14:creationId xmlns:p14="http://schemas.microsoft.com/office/powerpoint/2010/main" val="22401131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png"/><Relationship Id="rId7"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5"/>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595D-65C7-D35C-9915-EAB1524517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3AD842-5C46-6F60-DF06-18DED07AFE5D}"/>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58EE1899-D834-BC58-C24D-0F0E9C98BB24}"/>
              </a:ext>
            </a:extLst>
          </p:cNvPr>
          <p:cNvGraphicFramePr>
            <a:graphicFrameLocks noGrp="1"/>
          </p:cNvGraphicFramePr>
          <p:nvPr>
            <p:extLst>
              <p:ext uri="{D42A27DB-BD31-4B8C-83A1-F6EECF244321}">
                <p14:modId xmlns:p14="http://schemas.microsoft.com/office/powerpoint/2010/main" val="1813354191"/>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87392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FAEE0-C5E0-EE41-DDEF-87D6EFB573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9D6370-CC4C-660D-097E-BE9B4FA869E7}"/>
              </a:ext>
            </a:extLst>
          </p:cNvPr>
          <p:cNvSpPr>
            <a:spLocks noGrp="1"/>
          </p:cNvSpPr>
          <p:nvPr>
            <p:ph type="title"/>
          </p:nvPr>
        </p:nvSpPr>
        <p:spPr/>
        <p:txBody>
          <a:bodyPr/>
          <a:lstStyle/>
          <a:p>
            <a:endParaRPr lang="en-US"/>
          </a:p>
        </p:txBody>
      </p:sp>
      <p:graphicFrame>
        <p:nvGraphicFramePr>
          <p:cNvPr id="3" name="Group 150">
            <a:extLst>
              <a:ext uri="{FF2B5EF4-FFF2-40B4-BE49-F238E27FC236}">
                <a16:creationId xmlns:a16="http://schemas.microsoft.com/office/drawing/2014/main" id="{8EE917C2-5CAB-C7E0-B6F5-6683F424AA9F}"/>
              </a:ext>
            </a:extLst>
          </p:cNvPr>
          <p:cNvGraphicFramePr>
            <a:graphicFrameLocks noGrp="1"/>
          </p:cNvGraphicFramePr>
          <p:nvPr>
            <p:extLst>
              <p:ext uri="{D42A27DB-BD31-4B8C-83A1-F6EECF244321}">
                <p14:modId xmlns:p14="http://schemas.microsoft.com/office/powerpoint/2010/main" val="19195448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pt-BR" sz="700" b="1" i="0" u="none" strike="noStrike" cap="none" normalizeH="0" baseline="0" noProof="0" dirty="0">
                          <a:ln>
                            <a:noFill/>
                          </a:ln>
                          <a:solidFill>
                            <a:srgbClr val="FFFFFF"/>
                          </a:solidFill>
                          <a:effectLst/>
                          <a:latin typeface="Arial" panose="020B0604020202020204" pitchFamily="34" charset="0"/>
                        </a:rPr>
                        <a:t>Potenciais Compradores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err="1">
                          <a:ln>
                            <a:noFill/>
                          </a:ln>
                          <a:solidFill>
                            <a:srgbClr val="FFFFFF"/>
                          </a:solidFill>
                          <a:effectLst/>
                          <a:latin typeface="Arial" panose="020B0604020202020204" pitchFamily="34" charset="0"/>
                        </a:rPr>
                        <a:t>Financials</a:t>
                      </a:r>
                      <a:r>
                        <a:rPr kumimoji="0" lang="pt-BR" sz="700" b="1" i="0" u="none" strike="noStrike" cap="none" normalizeH="0" baseline="0" noProof="0" dirty="0">
                          <a:ln>
                            <a:noFill/>
                          </a:ln>
                          <a:solidFill>
                            <a:srgbClr val="FFFFFF"/>
                          </a:solidFill>
                          <a:effectLst/>
                          <a:latin typeface="Arial" panose="020B0604020202020204" pitchFamily="34" charset="0"/>
                        </a:rPr>
                        <a:t>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Descrição</a:t>
                      </a:r>
                      <a:endParaRPr kumimoji="0" lang="pt-BR"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Presença no Brasil</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pt-BR" sz="700" b="1" i="0" u="none" strike="noStrike" cap="none" normalizeH="0" baseline="0" noProof="0" dirty="0">
                          <a:ln>
                            <a:noFill/>
                          </a:ln>
                          <a:solidFill>
                            <a:srgbClr val="FFFFFF"/>
                          </a:solidFill>
                          <a:effectLst/>
                          <a:latin typeface="Arial" panose="020B0604020202020204" pitchFamily="34" charset="0"/>
                        </a:rPr>
                        <a:t>Histórico de M&amp;A</a:t>
                      </a:r>
                      <a:r>
                        <a:rPr kumimoji="0" lang="pt-BR"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pt-BR"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mn-lt"/>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pt-BR"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pt-BR"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País6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Receita: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Dívida Total:</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Funcionários: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pt-BR" sz="700" b="0" i="0" u="none" strike="noStrike" kern="1200" cap="none" spc="0" normalizeH="0" baseline="0" noProof="0" dirty="0" err="1">
                          <a:ln>
                            <a:noFill/>
                          </a:ln>
                          <a:solidFill>
                            <a:srgbClr val="003B4C"/>
                          </a:solidFill>
                          <a:effectLst/>
                          <a:uLnTx/>
                          <a:uFillTx/>
                          <a:latin typeface="Arial" panose="020B0604020202020204" pitchFamily="34" charset="0"/>
                          <a:ea typeface="+mn-ea"/>
                          <a:cs typeface="+mn-cs"/>
                        </a:rPr>
                        <a:t>D</a:t>
                      </a:r>
                      <a:endParaRPr kumimoji="0" lang="pt-BR"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pt-BR"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Aquisições: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pt-BR" sz="700" b="1" i="0" u="none" strike="noStrike" kern="1200" cap="none" spc="0" normalizeH="0" baseline="0" noProof="0" dirty="0">
                          <a:ln>
                            <a:noFill/>
                          </a:ln>
                          <a:solidFill>
                            <a:srgbClr val="003B4C"/>
                          </a:solidFill>
                          <a:effectLst/>
                          <a:uLnTx/>
                          <a:uFillTx/>
                          <a:latin typeface="Arial"/>
                          <a:ea typeface="+mn-ea"/>
                          <a:cs typeface="+mn-cs"/>
                        </a:rPr>
                        <a:t>Companhias:</a:t>
                      </a:r>
                      <a:endParaRPr kumimoji="0" lang="pt-BR" sz="700" b="0" i="0" u="none" strike="noStrike" kern="1200" cap="none" spc="0" normalizeH="0" baseline="0" noProof="0" dirty="0">
                        <a:ln>
                          <a:noFill/>
                        </a:ln>
                        <a:solidFill>
                          <a:srgbClr val="003B4C"/>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576192749"/>
      </p:ext>
    </p:extLst>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3,436.45
EBITDA: 1,305.15
Market Cap: 1,377.90
Total Debt: nan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182.98
EBITDA: -6.56
Market Cap: nan
Total Debt: nan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5,806.85
EBITDA: 1,578.53
Market Cap: nan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11,415.67
EBITDA: -653.22
Market Cap: 366.34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bionexo.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merative.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cerner.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conexasaude.png"/>
          <p:cNvPicPr>
            <a:picLocks noChangeAspect="1"/>
          </p:cNvPicPr>
          <p:nvPr/>
        </p:nvPicPr>
        <p:blipFill>
          <a:blip r:embed="rId6"/>
          <a:stretch>
            <a:fillRect/>
          </a:stretch>
        </p:blipFill>
        <p:spPr>
          <a:xfrm>
            <a:off x="585274" y="4400216"/>
            <a:ext cx="1030918" cy="37773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5,411.15
EBITDA: 1,137.76
Market Cap: nan
Total Debt: nan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2,779.22
EBITDA: nan
Market Cap: 5,059.03
Total Debt: nan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998.37
EBITDA: 16.34
Market Cap: nan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4,976.27
EBITDA: 2,610.50
Market Cap: 6,970.54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nan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che.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abcbrasil.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4bio.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adt.png"/>
          <p:cNvPicPr>
            <a:picLocks noChangeAspect="1"/>
          </p:cNvPicPr>
          <p:nvPr/>
        </p:nvPicPr>
        <p:blipFill>
          <a:blip r:embed="rId6"/>
          <a:stretch>
            <a:fillRect/>
          </a:stretch>
        </p:blipFill>
        <p:spPr>
          <a:xfrm>
            <a:off x="585274" y="4400216"/>
            <a:ext cx="1030918" cy="377736"/>
          </a:xfrm>
          <a:prstGeom prst="rect">
            <a:avLst/>
          </a:prstGeom>
        </p:spPr>
      </p:pic>
      <p:pic>
        <p:nvPicPr>
          <p:cNvPr id="9" name="Picture 8" descr="adria.png"/>
          <p:cNvPicPr>
            <a:picLocks noChangeAspect="1"/>
          </p:cNvPicPr>
          <p:nvPr/>
        </p:nvPicPr>
        <p:blipFill>
          <a:blip r:embed="rId7"/>
          <a:stretch>
            <a:fillRect/>
          </a:stretch>
        </p:blipFill>
        <p:spPr>
          <a:xfrm>
            <a:off x="585274" y="5155689"/>
            <a:ext cx="1030918" cy="37773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41992840"/>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nan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(OSL:ATEA)
Norway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nan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Atea ASA is a Norway-based company that provides IT infrastructure and system integration services to customers. The company's product and services portfolio includes the sale of products such as third-party hardware and software, mobile device management and security software, and maintenance and operation of IT infrastructure services for companies, among others. The company operations are divided into six business segments based on geographical areas and services: Norway, Sweden, Denmark, Finland, The Baltics, and Shared Services. The firm generates the majority of its revenue in Sweden.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00000"/>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8 
Companies: Dropitin, KMD (Hardware and Infrastructure Software Business), Gambit (IT Services)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tea.png"/>
          <p:cNvPicPr>
            <a:picLocks noChangeAspect="1"/>
          </p:cNvPicPr>
          <p:nvPr/>
        </p:nvPicPr>
        <p:blipFill>
          <a:blip r:embed="rId3"/>
          <a:stretch>
            <a:fillRect/>
          </a:stretch>
        </p:blipFill>
        <p:spPr>
          <a:xfrm>
            <a:off x="585274" y="2133797"/>
            <a:ext cx="1030918" cy="3777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ags/tag3.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12532</TotalTime>
  <Words>462</Words>
  <Application>Microsoft Macintosh PowerPoint</Application>
  <PresentationFormat>On-screen Show (4:3)</PresentationFormat>
  <Paragraphs>372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Garamond</vt:lpstr>
      <vt:lpstr>Poppins</vt:lpstr>
      <vt:lpstr>Wingdings</vt:lpstr>
      <vt:lpstr>1_2020 Lincoln Template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29</cp:revision>
  <dcterms:created xsi:type="dcterms:W3CDTF">2025-06-09T19:49:02Z</dcterms:created>
  <dcterms:modified xsi:type="dcterms:W3CDTF">2025-07-22T14:26:53Z</dcterms:modified>
</cp:coreProperties>
</file>