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5"/>
  </p:notesMasterIdLst>
  <p:sldIdLst>
    <p:sldId id="256" r:id="rId2"/>
    <p:sldId id="258" r:id="rId3"/>
    <p:sldId id="259" r:id="rId4"/>
    <p:sldId id="260" r:id="rId10"/>
    <p:sldId id="261"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C5F"/>
    <a:srgbClr val="D8D1CA"/>
    <a:srgbClr val="DAD4CD"/>
    <a:srgbClr val="6BA4B8"/>
    <a:srgbClr val="FFFFFF"/>
    <a:srgbClr val="003B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2" autoAdjust="0"/>
    <p:restoredTop sz="94640"/>
  </p:normalViewPr>
  <p:slideViewPr>
    <p:cSldViewPr snapToGrid="0">
      <p:cViewPr>
        <p:scale>
          <a:sx n="140" d="100"/>
          <a:sy n="140" d="100"/>
        </p:scale>
        <p:origin x="55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1C9D2-9892-4E83-989F-41A869AB8A0A}" type="datetimeFigureOut">
              <a:rPr lang="pt-BR" smtClean="0"/>
              <a:t>17/07/2025</a:t>
            </a:fld>
            <a:endParaRPr lang="pt-B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DF9AA-6BD0-4E04-9976-907054EA5743}" type="slidenum">
              <a:rPr lang="pt-BR" smtClean="0"/>
              <a:t>‹#›</a:t>
            </a:fld>
            <a:endParaRPr lang="pt-BR"/>
          </a:p>
        </p:txBody>
      </p:sp>
    </p:spTree>
    <p:extLst>
      <p:ext uri="{BB962C8B-B14F-4D97-AF65-F5344CB8AC3E}">
        <p14:creationId xmlns:p14="http://schemas.microsoft.com/office/powerpoint/2010/main" val="372994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020 LI_Blank">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3C5E974-A70B-B995-A3FE-C4428FDF7D59}"/>
              </a:ext>
            </a:extLst>
          </p:cNvPr>
          <p:cNvSpPr/>
          <p:nvPr userDrawn="1">
            <p:custDataLst>
              <p:tags r:id="rId1"/>
            </p:custDataLst>
          </p:nvPr>
        </p:nvSpPr>
        <p:spPr bwMode="auto">
          <a:xfrm>
            <a:off x="0" y="0"/>
            <a:ext cx="11723" cy="12700"/>
          </a:xfrm>
          <a:prstGeom prst="octagon">
            <a:avLst/>
          </a:prstGeom>
          <a:noFill/>
          <a:ln>
            <a:noFill/>
          </a:ln>
          <a:effectLst>
            <a:outerShdw blurRad="38100" dist="50800" dir="2700000" algn="tl" rotWithShape="0">
              <a:srgbClr val="D8D1CA"/>
            </a:outerShdw>
          </a:effectLst>
          <a:extLst>
            <a:ext uri="{909E8E84-426E-40DD-AFC4-6F175D3DCCD1}">
              <a14:hiddenFill xmlns:a14="http://schemas.microsoft.com/office/drawing/2010/main">
                <a:solidFill>
                  <a:schemeClr val="bg1"/>
                </a:solidFill>
              </a14:hiddenFill>
            </a:ext>
          </a:extLst>
        </p:spPr>
        <p:txBody>
          <a:bodyPr wrap="square" lIns="84406" tIns="0" rIns="43200" bIns="43200" rtlCol="0" anchor="t" anchorCtr="0"/>
          <a:lstStyle/>
          <a:p>
            <a:pPr algn="l"/>
            <a:endParaRPr lang="en-US" sz="923" b="1" i="0" u="none" strike="noStrike" kern="1200" spc="0" baseline="0" dirty="0">
              <a:solidFill>
                <a:schemeClr val="tx2"/>
              </a:solidFill>
              <a:latin typeface="+mn-lt"/>
              <a:ea typeface="+mn-ea"/>
              <a:cs typeface="+mn-cs"/>
            </a:endParaRPr>
          </a:p>
        </p:txBody>
      </p:sp>
      <p:sp>
        <p:nvSpPr>
          <p:cNvPr id="4" name="Title Placeholder 1">
            <a:extLst>
              <a:ext uri="{FF2B5EF4-FFF2-40B4-BE49-F238E27FC236}">
                <a16:creationId xmlns:a16="http://schemas.microsoft.com/office/drawing/2014/main" id="{27466BF6-28CE-4010-89F0-4A719722E042}"/>
              </a:ext>
            </a:extLst>
          </p:cNvPr>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lvl1pPr>
              <a:lnSpc>
                <a:spcPct val="90000"/>
              </a:lnSpc>
              <a:defRPr/>
            </a:lvl1pPr>
          </a:lstStyle>
          <a:p>
            <a:pPr lvl="0">
              <a:lnSpc>
                <a:spcPct val="90000"/>
              </a:lnSpc>
            </a:pPr>
            <a:r>
              <a:rPr lang="en-US"/>
              <a:t>Click to edit Master title style</a:t>
            </a:r>
            <a:endParaRPr lang="en-US" dirty="0"/>
          </a:p>
        </p:txBody>
      </p:sp>
    </p:spTree>
    <p:extLst>
      <p:ext uri="{BB962C8B-B14F-4D97-AF65-F5344CB8AC3E}">
        <p14:creationId xmlns:p14="http://schemas.microsoft.com/office/powerpoint/2010/main" val="13334939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tential Buyers Strip BR 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11016" y="6455020"/>
            <a:ext cx="3233058" cy="228981"/>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r>
              <a:rPr lang="pt-BR" sz="525" noProof="0" dirty="0"/>
              <a:t>Fonte: CapIQ , Pitchbook, Informações Públicas – A informação financeira corresponde aos dados mais recentes disponíveis na plataforma e nos sites das empresas</a:t>
            </a:r>
          </a:p>
          <a:p>
            <a:r>
              <a:rPr lang="pt-BR" sz="525" noProof="0" dirty="0"/>
              <a:t>Nota: 1. Últimos XX anos</a:t>
            </a:r>
          </a:p>
        </p:txBody>
      </p:sp>
    </p:spTree>
    <p:extLst>
      <p:ext uri="{BB962C8B-B14F-4D97-AF65-F5344CB8AC3E}">
        <p14:creationId xmlns:p14="http://schemas.microsoft.com/office/powerpoint/2010/main" val="121009859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emf"/><Relationship Id="rId5" Type="http://schemas.openxmlformats.org/officeDocument/2006/relationships/image" Target="../media/image2.png"/><Relationship Id="rId6"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p>
            <a:pPr lvl="0">
              <a:lnSpc>
                <a:spcPct val="90000"/>
              </a:lnSpc>
            </a:pPr>
            <a:r>
              <a:rPr lang="en-US" dirty="0"/>
              <a:t>[Slide Title]</a:t>
            </a:r>
          </a:p>
        </p:txBody>
      </p:sp>
      <p:sp>
        <p:nvSpPr>
          <p:cNvPr id="3" name="Text Placeholder 2"/>
          <p:cNvSpPr>
            <a:spLocks noGrp="1"/>
          </p:cNvSpPr>
          <p:nvPr>
            <p:ph type="body" idx="1"/>
          </p:nvPr>
        </p:nvSpPr>
        <p:spPr>
          <a:xfrm>
            <a:off x="211016" y="1371608"/>
            <a:ext cx="8721969" cy="4914893"/>
          </a:xfrm>
          <a:prstGeom prst="rect">
            <a:avLst/>
          </a:prstGeom>
        </p:spPr>
        <p:txBody>
          <a:bodyPr vert="horz" lIns="0" tIns="0" rIns="0" bIns="0" rtlCol="0">
            <a:noAutofit/>
          </a:bodyPr>
          <a:lstStyle/>
          <a:p>
            <a:pPr lvl="0"/>
            <a:r>
              <a:rPr lang="en-US" dirty="0"/>
              <a:t>[Bullet Level 1]</a:t>
            </a:r>
          </a:p>
          <a:p>
            <a:pPr lvl="1"/>
            <a:r>
              <a:rPr lang="en-US" dirty="0"/>
              <a:t>[Bullet Level 2]</a:t>
            </a:r>
          </a:p>
          <a:p>
            <a:pPr lvl="2"/>
            <a:r>
              <a:rPr lang="en-US" dirty="0"/>
              <a:t>[Bullet Level 3]</a:t>
            </a:r>
          </a:p>
          <a:p>
            <a:pPr lvl="3"/>
            <a:r>
              <a:rPr lang="en-US" dirty="0"/>
              <a:t>[Bullet Level 4]</a:t>
            </a:r>
          </a:p>
          <a:p>
            <a:pPr marL="159730" lvl="0" indent="-153869" algn="l" defTabSz="844078" rtl="0" eaLnBrk="1" latinLnBrk="0" hangingPunct="1">
              <a:lnSpc>
                <a:spcPct val="90000"/>
              </a:lnSpc>
              <a:spcBef>
                <a:spcPts val="923"/>
              </a:spcBef>
              <a:buClr>
                <a:schemeClr val="accent1"/>
              </a:buClr>
              <a:buFont typeface="Wingdings" pitchFamily="2" charset="2"/>
              <a:buChar char="§"/>
              <a:tabLst/>
            </a:pPr>
            <a:endParaRPr lang="en-US" dirty="0"/>
          </a:p>
        </p:txBody>
      </p:sp>
      <p:pic>
        <p:nvPicPr>
          <p:cNvPr id="12" name="Picture 11" hidden="1">
            <a:extLst>
              <a:ext uri="{FF2B5EF4-FFF2-40B4-BE49-F238E27FC236}">
                <a16:creationId xmlns:a16="http://schemas.microsoft.com/office/drawing/2014/main" id="{97D5F93F-658F-4C0D-A655-8AD1176F4EB6}"/>
              </a:ext>
            </a:extLst>
          </p:cNvPr>
          <p:cNvPicPr>
            <a:picLocks noChangeAspect="1"/>
          </p:cNvPicPr>
          <p:nvPr userDrawn="1"/>
        </p:nvPicPr>
        <p:blipFill>
          <a:blip r:embed="rId4"/>
          <a:stretch>
            <a:fillRect/>
          </a:stretch>
        </p:blipFill>
        <p:spPr>
          <a:xfrm>
            <a:off x="459200" y="6398970"/>
            <a:ext cx="1361991" cy="234947"/>
          </a:xfrm>
          <a:prstGeom prst="rect">
            <a:avLst/>
          </a:prstGeom>
        </p:spPr>
      </p:pic>
      <p:cxnSp>
        <p:nvCxnSpPr>
          <p:cNvPr id="72" name="Straight Connector 18">
            <a:extLst>
              <a:ext uri="{FF2B5EF4-FFF2-40B4-BE49-F238E27FC236}">
                <a16:creationId xmlns:a16="http://schemas.microsoft.com/office/drawing/2014/main" id="{66004FF2-9BE8-4885-ACBE-EDD9D09A235F}"/>
              </a:ext>
            </a:extLst>
          </p:cNvPr>
          <p:cNvCxnSpPr>
            <a:cxnSpLocks/>
          </p:cNvCxnSpPr>
          <p:nvPr userDrawn="1"/>
        </p:nvCxnSpPr>
        <p:spPr bwMode="gray">
          <a:xfrm flipH="1">
            <a:off x="211016" y="92685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8">
            <a:extLst>
              <a:ext uri="{FF2B5EF4-FFF2-40B4-BE49-F238E27FC236}">
                <a16:creationId xmlns:a16="http://schemas.microsoft.com/office/drawing/2014/main" id="{478A1447-3DEE-6FF5-3500-230896317D8F}"/>
              </a:ext>
            </a:extLst>
          </p:cNvPr>
          <p:cNvCxnSpPr>
            <a:cxnSpLocks/>
          </p:cNvCxnSpPr>
          <p:nvPr userDrawn="1"/>
        </p:nvCxnSpPr>
        <p:spPr bwMode="gray">
          <a:xfrm flipH="1">
            <a:off x="211016" y="640080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34">
            <a:extLst>
              <a:ext uri="{FF2B5EF4-FFF2-40B4-BE49-F238E27FC236}">
                <a16:creationId xmlns:a16="http://schemas.microsoft.com/office/drawing/2014/main" id="{45C4217E-5904-A407-9890-24CF072208A2}"/>
              </a:ext>
            </a:extLst>
          </p:cNvPr>
          <p:cNvGrpSpPr>
            <a:grpSpLocks noChangeAspect="1"/>
          </p:cNvGrpSpPr>
          <p:nvPr userDrawn="1"/>
        </p:nvGrpSpPr>
        <p:grpSpPr bwMode="gray">
          <a:xfrm>
            <a:off x="7024397" y="6538679"/>
            <a:ext cx="865188" cy="157162"/>
            <a:chOff x="6094413" y="7239000"/>
            <a:chExt cx="865188" cy="157163"/>
          </a:xfrm>
          <a:solidFill>
            <a:schemeClr val="bg1">
              <a:lumMod val="50000"/>
            </a:schemeClr>
          </a:solidFill>
        </p:grpSpPr>
        <p:sp>
          <p:nvSpPr>
            <p:cNvPr id="8" name="Rectangle 5">
              <a:extLst>
                <a:ext uri="{FF2B5EF4-FFF2-40B4-BE49-F238E27FC236}">
                  <a16:creationId xmlns:a16="http://schemas.microsoft.com/office/drawing/2014/main" id="{1312B4CB-A17A-B313-60E1-51F3D8B439F2}"/>
                </a:ext>
              </a:extLst>
            </p:cNvPr>
            <p:cNvSpPr>
              <a:spLocks noChangeArrowheads="1"/>
            </p:cNvSpPr>
            <p:nvPr/>
          </p:nvSpPr>
          <p:spPr bwMode="gray">
            <a:xfrm>
              <a:off x="6397625" y="7240588"/>
              <a:ext cx="17463" cy="85725"/>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9" name="Freeform 6">
              <a:extLst>
                <a:ext uri="{FF2B5EF4-FFF2-40B4-BE49-F238E27FC236}">
                  <a16:creationId xmlns:a16="http://schemas.microsoft.com/office/drawing/2014/main" id="{7A73EA26-D3A3-E1B5-BC3D-5D36F34F804D}"/>
                </a:ext>
              </a:extLst>
            </p:cNvPr>
            <p:cNvSpPr>
              <a:spLocks/>
            </p:cNvSpPr>
            <p:nvPr/>
          </p:nvSpPr>
          <p:spPr bwMode="gray">
            <a:xfrm>
              <a:off x="6448425" y="7240588"/>
              <a:ext cx="84138" cy="85725"/>
            </a:xfrm>
            <a:custGeom>
              <a:avLst/>
              <a:gdLst>
                <a:gd name="T0" fmla="*/ 43 w 53"/>
                <a:gd name="T1" fmla="*/ 0 h 54"/>
                <a:gd name="T2" fmla="*/ 43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3 w 53"/>
                <a:gd name="T15" fmla="*/ 54 h 54"/>
                <a:gd name="T16" fmla="*/ 43 w 53"/>
                <a:gd name="T17" fmla="*/ 54 h 54"/>
                <a:gd name="T18" fmla="*/ 43 w 53"/>
                <a:gd name="T19" fmla="*/ 54 h 54"/>
                <a:gd name="T20" fmla="*/ 53 w 53"/>
                <a:gd name="T21" fmla="*/ 54 h 54"/>
                <a:gd name="T22" fmla="*/ 53 w 53"/>
                <a:gd name="T23" fmla="*/ 0 h 54"/>
                <a:gd name="T24" fmla="*/ 43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3" y="0"/>
                  </a:moveTo>
                  <a:lnTo>
                    <a:pt x="43" y="38"/>
                  </a:lnTo>
                  <a:lnTo>
                    <a:pt x="11" y="0"/>
                  </a:lnTo>
                  <a:lnTo>
                    <a:pt x="0" y="0"/>
                  </a:lnTo>
                  <a:lnTo>
                    <a:pt x="0" y="54"/>
                  </a:lnTo>
                  <a:lnTo>
                    <a:pt x="11" y="54"/>
                  </a:lnTo>
                  <a:lnTo>
                    <a:pt x="11" y="16"/>
                  </a:lnTo>
                  <a:lnTo>
                    <a:pt x="43" y="54"/>
                  </a:lnTo>
                  <a:lnTo>
                    <a:pt x="43" y="54"/>
                  </a:lnTo>
                  <a:lnTo>
                    <a:pt x="43" y="54"/>
                  </a:lnTo>
                  <a:lnTo>
                    <a:pt x="53" y="54"/>
                  </a:lnTo>
                  <a:lnTo>
                    <a:pt x="53" y="0"/>
                  </a:lnTo>
                  <a:lnTo>
                    <a:pt x="43"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3" name="Freeform 7">
              <a:extLst>
                <a:ext uri="{FF2B5EF4-FFF2-40B4-BE49-F238E27FC236}">
                  <a16:creationId xmlns:a16="http://schemas.microsoft.com/office/drawing/2014/main" id="{5DCF5F74-DAA0-119E-0108-8AA94C70A827}"/>
                </a:ext>
              </a:extLst>
            </p:cNvPr>
            <p:cNvSpPr>
              <a:spLocks/>
            </p:cNvSpPr>
            <p:nvPr/>
          </p:nvSpPr>
          <p:spPr bwMode="gray">
            <a:xfrm>
              <a:off x="6297613" y="7240588"/>
              <a:ext cx="66675" cy="85725"/>
            </a:xfrm>
            <a:custGeom>
              <a:avLst/>
              <a:gdLst>
                <a:gd name="T0" fmla="*/ 11 w 42"/>
                <a:gd name="T1" fmla="*/ 43 h 54"/>
                <a:gd name="T2" fmla="*/ 11 w 42"/>
                <a:gd name="T3" fmla="*/ 0 h 54"/>
                <a:gd name="T4" fmla="*/ 0 w 42"/>
                <a:gd name="T5" fmla="*/ 0 h 54"/>
                <a:gd name="T6" fmla="*/ 0 w 42"/>
                <a:gd name="T7" fmla="*/ 54 h 54"/>
                <a:gd name="T8" fmla="*/ 42 w 42"/>
                <a:gd name="T9" fmla="*/ 54 h 54"/>
                <a:gd name="T10" fmla="*/ 42 w 42"/>
                <a:gd name="T11" fmla="*/ 43 h 54"/>
                <a:gd name="T12" fmla="*/ 11 w 42"/>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2" h="54">
                  <a:moveTo>
                    <a:pt x="11" y="43"/>
                  </a:moveTo>
                  <a:lnTo>
                    <a:pt x="11" y="0"/>
                  </a:lnTo>
                  <a:lnTo>
                    <a:pt x="0" y="0"/>
                  </a:lnTo>
                  <a:lnTo>
                    <a:pt x="0" y="54"/>
                  </a:lnTo>
                  <a:lnTo>
                    <a:pt x="42" y="54"/>
                  </a:lnTo>
                  <a:lnTo>
                    <a:pt x="42"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6" name="Freeform 8">
              <a:extLst>
                <a:ext uri="{FF2B5EF4-FFF2-40B4-BE49-F238E27FC236}">
                  <a16:creationId xmlns:a16="http://schemas.microsoft.com/office/drawing/2014/main" id="{E929FC56-94D3-73D7-E85C-53D3E6273E5B}"/>
                </a:ext>
              </a:extLst>
            </p:cNvPr>
            <p:cNvSpPr>
              <a:spLocks/>
            </p:cNvSpPr>
            <p:nvPr/>
          </p:nvSpPr>
          <p:spPr bwMode="gray">
            <a:xfrm>
              <a:off x="6875463" y="7240588"/>
              <a:ext cx="84138" cy="85725"/>
            </a:xfrm>
            <a:custGeom>
              <a:avLst/>
              <a:gdLst>
                <a:gd name="T0" fmla="*/ 42 w 53"/>
                <a:gd name="T1" fmla="*/ 0 h 54"/>
                <a:gd name="T2" fmla="*/ 42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2 w 53"/>
                <a:gd name="T15" fmla="*/ 54 h 54"/>
                <a:gd name="T16" fmla="*/ 42 w 53"/>
                <a:gd name="T17" fmla="*/ 54 h 54"/>
                <a:gd name="T18" fmla="*/ 42 w 53"/>
                <a:gd name="T19" fmla="*/ 54 h 54"/>
                <a:gd name="T20" fmla="*/ 53 w 53"/>
                <a:gd name="T21" fmla="*/ 54 h 54"/>
                <a:gd name="T22" fmla="*/ 53 w 53"/>
                <a:gd name="T23" fmla="*/ 0 h 54"/>
                <a:gd name="T24" fmla="*/ 42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2" y="0"/>
                  </a:moveTo>
                  <a:lnTo>
                    <a:pt x="42" y="38"/>
                  </a:lnTo>
                  <a:lnTo>
                    <a:pt x="11" y="0"/>
                  </a:lnTo>
                  <a:lnTo>
                    <a:pt x="0" y="0"/>
                  </a:lnTo>
                  <a:lnTo>
                    <a:pt x="0" y="54"/>
                  </a:lnTo>
                  <a:lnTo>
                    <a:pt x="11" y="54"/>
                  </a:lnTo>
                  <a:lnTo>
                    <a:pt x="11" y="16"/>
                  </a:lnTo>
                  <a:lnTo>
                    <a:pt x="42" y="54"/>
                  </a:lnTo>
                  <a:lnTo>
                    <a:pt x="42" y="54"/>
                  </a:lnTo>
                  <a:lnTo>
                    <a:pt x="42" y="54"/>
                  </a:lnTo>
                  <a:lnTo>
                    <a:pt x="53" y="54"/>
                  </a:lnTo>
                  <a:lnTo>
                    <a:pt x="53" y="0"/>
                  </a:lnTo>
                  <a:lnTo>
                    <a:pt x="42"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7" name="Freeform 9">
              <a:extLst>
                <a:ext uri="{FF2B5EF4-FFF2-40B4-BE49-F238E27FC236}">
                  <a16:creationId xmlns:a16="http://schemas.microsoft.com/office/drawing/2014/main" id="{909E625A-076F-DE98-1B8C-910B8B98DE13}"/>
                </a:ext>
              </a:extLst>
            </p:cNvPr>
            <p:cNvSpPr>
              <a:spLocks/>
            </p:cNvSpPr>
            <p:nvPr/>
          </p:nvSpPr>
          <p:spPr bwMode="gray">
            <a:xfrm>
              <a:off x="6775450" y="7240588"/>
              <a:ext cx="68263" cy="85725"/>
            </a:xfrm>
            <a:custGeom>
              <a:avLst/>
              <a:gdLst>
                <a:gd name="T0" fmla="*/ 11 w 43"/>
                <a:gd name="T1" fmla="*/ 43 h 54"/>
                <a:gd name="T2" fmla="*/ 11 w 43"/>
                <a:gd name="T3" fmla="*/ 0 h 54"/>
                <a:gd name="T4" fmla="*/ 0 w 43"/>
                <a:gd name="T5" fmla="*/ 0 h 54"/>
                <a:gd name="T6" fmla="*/ 0 w 43"/>
                <a:gd name="T7" fmla="*/ 54 h 54"/>
                <a:gd name="T8" fmla="*/ 43 w 43"/>
                <a:gd name="T9" fmla="*/ 54 h 54"/>
                <a:gd name="T10" fmla="*/ 43 w 43"/>
                <a:gd name="T11" fmla="*/ 43 h 54"/>
                <a:gd name="T12" fmla="*/ 11 w 43"/>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3" h="54">
                  <a:moveTo>
                    <a:pt x="11" y="43"/>
                  </a:moveTo>
                  <a:lnTo>
                    <a:pt x="11" y="0"/>
                  </a:lnTo>
                  <a:lnTo>
                    <a:pt x="0" y="0"/>
                  </a:lnTo>
                  <a:lnTo>
                    <a:pt x="0" y="54"/>
                  </a:lnTo>
                  <a:lnTo>
                    <a:pt x="43" y="54"/>
                  </a:lnTo>
                  <a:lnTo>
                    <a:pt x="43"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8" name="Freeform 10">
              <a:extLst>
                <a:ext uri="{FF2B5EF4-FFF2-40B4-BE49-F238E27FC236}">
                  <a16:creationId xmlns:a16="http://schemas.microsoft.com/office/drawing/2014/main" id="{4E40DFF4-26DF-56B0-7085-6985BDE8E8F9}"/>
                </a:ext>
              </a:extLst>
            </p:cNvPr>
            <p:cNvSpPr>
              <a:spLocks/>
            </p:cNvSpPr>
            <p:nvPr/>
          </p:nvSpPr>
          <p:spPr bwMode="gray">
            <a:xfrm>
              <a:off x="6562725" y="7239000"/>
              <a:ext cx="74613" cy="88900"/>
            </a:xfrm>
            <a:custGeom>
              <a:avLst/>
              <a:gdLst>
                <a:gd name="T0" fmla="*/ 40 w 69"/>
                <a:gd name="T1" fmla="*/ 65 h 81"/>
                <a:gd name="T2" fmla="*/ 16 w 69"/>
                <a:gd name="T3" fmla="*/ 41 h 81"/>
                <a:gd name="T4" fmla="*/ 40 w 69"/>
                <a:gd name="T5" fmla="*/ 16 h 81"/>
                <a:gd name="T6" fmla="*/ 58 w 69"/>
                <a:gd name="T7" fmla="*/ 23 h 81"/>
                <a:gd name="T8" fmla="*/ 69 w 69"/>
                <a:gd name="T9" fmla="*/ 12 h 81"/>
                <a:gd name="T10" fmla="*/ 40 w 69"/>
                <a:gd name="T11" fmla="*/ 0 h 81"/>
                <a:gd name="T12" fmla="*/ 0 w 69"/>
                <a:gd name="T13" fmla="*/ 41 h 81"/>
                <a:gd name="T14" fmla="*/ 40 w 69"/>
                <a:gd name="T15" fmla="*/ 81 h 81"/>
                <a:gd name="T16" fmla="*/ 69 w 69"/>
                <a:gd name="T17" fmla="*/ 69 h 81"/>
                <a:gd name="T18" fmla="*/ 58 w 69"/>
                <a:gd name="T19" fmla="*/ 58 h 81"/>
                <a:gd name="T20" fmla="*/ 40 w 69"/>
                <a:gd name="T21"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81">
                  <a:moveTo>
                    <a:pt x="40" y="65"/>
                  </a:moveTo>
                  <a:cubicBezTo>
                    <a:pt x="27" y="65"/>
                    <a:pt x="16" y="54"/>
                    <a:pt x="16" y="41"/>
                  </a:cubicBezTo>
                  <a:cubicBezTo>
                    <a:pt x="16" y="27"/>
                    <a:pt x="27" y="16"/>
                    <a:pt x="40" y="16"/>
                  </a:cubicBezTo>
                  <a:cubicBezTo>
                    <a:pt x="47" y="16"/>
                    <a:pt x="53" y="19"/>
                    <a:pt x="58" y="23"/>
                  </a:cubicBezTo>
                  <a:cubicBezTo>
                    <a:pt x="69" y="12"/>
                    <a:pt x="69" y="12"/>
                    <a:pt x="69" y="12"/>
                  </a:cubicBezTo>
                  <a:cubicBezTo>
                    <a:pt x="62" y="5"/>
                    <a:pt x="52" y="0"/>
                    <a:pt x="40" y="0"/>
                  </a:cubicBezTo>
                  <a:cubicBezTo>
                    <a:pt x="18" y="0"/>
                    <a:pt x="0" y="18"/>
                    <a:pt x="0" y="41"/>
                  </a:cubicBezTo>
                  <a:cubicBezTo>
                    <a:pt x="0" y="63"/>
                    <a:pt x="18" y="81"/>
                    <a:pt x="40" y="81"/>
                  </a:cubicBezTo>
                  <a:cubicBezTo>
                    <a:pt x="52" y="81"/>
                    <a:pt x="62" y="76"/>
                    <a:pt x="69" y="69"/>
                  </a:cubicBezTo>
                  <a:cubicBezTo>
                    <a:pt x="58" y="58"/>
                    <a:pt x="58" y="58"/>
                    <a:pt x="58" y="58"/>
                  </a:cubicBezTo>
                  <a:cubicBezTo>
                    <a:pt x="53" y="63"/>
                    <a:pt x="47"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9" name="Freeform 11">
              <a:extLst>
                <a:ext uri="{FF2B5EF4-FFF2-40B4-BE49-F238E27FC236}">
                  <a16:creationId xmlns:a16="http://schemas.microsoft.com/office/drawing/2014/main" id="{5CEEEDF8-575E-E074-7875-9DE74FAE44A6}"/>
                </a:ext>
              </a:extLst>
            </p:cNvPr>
            <p:cNvSpPr>
              <a:spLocks noEditPoints="1"/>
            </p:cNvSpPr>
            <p:nvPr/>
          </p:nvSpPr>
          <p:spPr bwMode="gray">
            <a:xfrm>
              <a:off x="6659563" y="7239000"/>
              <a:ext cx="87313" cy="88900"/>
            </a:xfrm>
            <a:custGeom>
              <a:avLst/>
              <a:gdLst>
                <a:gd name="T0" fmla="*/ 40 w 81"/>
                <a:gd name="T1" fmla="*/ 0 h 81"/>
                <a:gd name="T2" fmla="*/ 0 w 81"/>
                <a:gd name="T3" fmla="*/ 41 h 81"/>
                <a:gd name="T4" fmla="*/ 40 w 81"/>
                <a:gd name="T5" fmla="*/ 81 h 81"/>
                <a:gd name="T6" fmla="*/ 81 w 81"/>
                <a:gd name="T7" fmla="*/ 41 h 81"/>
                <a:gd name="T8" fmla="*/ 40 w 81"/>
                <a:gd name="T9" fmla="*/ 0 h 81"/>
                <a:gd name="T10" fmla="*/ 40 w 81"/>
                <a:gd name="T11" fmla="*/ 65 h 81"/>
                <a:gd name="T12" fmla="*/ 16 w 81"/>
                <a:gd name="T13" fmla="*/ 41 h 81"/>
                <a:gd name="T14" fmla="*/ 40 w 81"/>
                <a:gd name="T15" fmla="*/ 16 h 81"/>
                <a:gd name="T16" fmla="*/ 65 w 81"/>
                <a:gd name="T17" fmla="*/ 41 h 81"/>
                <a:gd name="T18" fmla="*/ 40 w 81"/>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0"/>
                  </a:moveTo>
                  <a:cubicBezTo>
                    <a:pt x="18" y="0"/>
                    <a:pt x="0" y="18"/>
                    <a:pt x="0" y="41"/>
                  </a:cubicBezTo>
                  <a:cubicBezTo>
                    <a:pt x="0" y="63"/>
                    <a:pt x="18" y="81"/>
                    <a:pt x="40" y="81"/>
                  </a:cubicBezTo>
                  <a:cubicBezTo>
                    <a:pt x="62" y="81"/>
                    <a:pt x="81" y="63"/>
                    <a:pt x="81" y="41"/>
                  </a:cubicBezTo>
                  <a:cubicBezTo>
                    <a:pt x="81" y="18"/>
                    <a:pt x="62" y="0"/>
                    <a:pt x="40" y="0"/>
                  </a:cubicBezTo>
                  <a:close/>
                  <a:moveTo>
                    <a:pt x="40" y="65"/>
                  </a:moveTo>
                  <a:cubicBezTo>
                    <a:pt x="27" y="65"/>
                    <a:pt x="16" y="54"/>
                    <a:pt x="16" y="41"/>
                  </a:cubicBezTo>
                  <a:cubicBezTo>
                    <a:pt x="16" y="27"/>
                    <a:pt x="27" y="16"/>
                    <a:pt x="40" y="16"/>
                  </a:cubicBezTo>
                  <a:cubicBezTo>
                    <a:pt x="54" y="16"/>
                    <a:pt x="65" y="27"/>
                    <a:pt x="65" y="41"/>
                  </a:cubicBezTo>
                  <a:cubicBezTo>
                    <a:pt x="65" y="54"/>
                    <a:pt x="54"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0" name="Freeform 12">
              <a:extLst>
                <a:ext uri="{FF2B5EF4-FFF2-40B4-BE49-F238E27FC236}">
                  <a16:creationId xmlns:a16="http://schemas.microsoft.com/office/drawing/2014/main" id="{F68CE0B3-789F-58B9-1026-398EC2F66EA7}"/>
                </a:ext>
              </a:extLst>
            </p:cNvPr>
            <p:cNvSpPr>
              <a:spLocks/>
            </p:cNvSpPr>
            <p:nvPr/>
          </p:nvSpPr>
          <p:spPr bwMode="gray">
            <a:xfrm>
              <a:off x="6145213" y="7267575"/>
              <a:ext cx="119063" cy="60325"/>
            </a:xfrm>
            <a:custGeom>
              <a:avLst/>
              <a:gdLst>
                <a:gd name="T0" fmla="*/ 54 w 109"/>
                <a:gd name="T1" fmla="*/ 55 h 55"/>
                <a:gd name="T2" fmla="*/ 0 w 109"/>
                <a:gd name="T3" fmla="*/ 0 h 55"/>
                <a:gd name="T4" fmla="*/ 15 w 109"/>
                <a:gd name="T5" fmla="*/ 0 h 55"/>
                <a:gd name="T6" fmla="*/ 54 w 109"/>
                <a:gd name="T7" fmla="*/ 39 h 55"/>
                <a:gd name="T8" fmla="*/ 93 w 109"/>
                <a:gd name="T9" fmla="*/ 0 h 55"/>
                <a:gd name="T10" fmla="*/ 109 w 109"/>
                <a:gd name="T11" fmla="*/ 0 h 55"/>
                <a:gd name="T12" fmla="*/ 54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54" y="55"/>
                  </a:moveTo>
                  <a:cubicBezTo>
                    <a:pt x="24" y="55"/>
                    <a:pt x="0" y="30"/>
                    <a:pt x="0" y="0"/>
                  </a:cubicBezTo>
                  <a:cubicBezTo>
                    <a:pt x="15" y="0"/>
                    <a:pt x="15" y="0"/>
                    <a:pt x="15" y="0"/>
                  </a:cubicBezTo>
                  <a:cubicBezTo>
                    <a:pt x="15" y="22"/>
                    <a:pt x="33" y="39"/>
                    <a:pt x="54" y="39"/>
                  </a:cubicBezTo>
                  <a:cubicBezTo>
                    <a:pt x="76" y="39"/>
                    <a:pt x="93" y="22"/>
                    <a:pt x="93" y="0"/>
                  </a:cubicBezTo>
                  <a:cubicBezTo>
                    <a:pt x="109" y="0"/>
                    <a:pt x="109" y="0"/>
                    <a:pt x="109" y="0"/>
                  </a:cubicBezTo>
                  <a:cubicBezTo>
                    <a:pt x="109" y="30"/>
                    <a:pt x="84" y="55"/>
                    <a:pt x="54"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1" name="Freeform 13">
              <a:extLst>
                <a:ext uri="{FF2B5EF4-FFF2-40B4-BE49-F238E27FC236}">
                  <a16:creationId xmlns:a16="http://schemas.microsoft.com/office/drawing/2014/main" id="{7D729B06-14BC-B0A0-FC59-D0012E8F1791}"/>
                </a:ext>
              </a:extLst>
            </p:cNvPr>
            <p:cNvSpPr>
              <a:spLocks/>
            </p:cNvSpPr>
            <p:nvPr/>
          </p:nvSpPr>
          <p:spPr bwMode="gray">
            <a:xfrm>
              <a:off x="6094413" y="7239000"/>
              <a:ext cx="119063" cy="60325"/>
            </a:xfrm>
            <a:custGeom>
              <a:avLst/>
              <a:gdLst>
                <a:gd name="T0" fmla="*/ 109 w 109"/>
                <a:gd name="T1" fmla="*/ 55 h 55"/>
                <a:gd name="T2" fmla="*/ 93 w 109"/>
                <a:gd name="T3" fmla="*/ 55 h 55"/>
                <a:gd name="T4" fmla="*/ 55 w 109"/>
                <a:gd name="T5" fmla="*/ 16 h 55"/>
                <a:gd name="T6" fmla="*/ 16 w 109"/>
                <a:gd name="T7" fmla="*/ 55 h 55"/>
                <a:gd name="T8" fmla="*/ 0 w 109"/>
                <a:gd name="T9" fmla="*/ 55 h 55"/>
                <a:gd name="T10" fmla="*/ 55 w 109"/>
                <a:gd name="T11" fmla="*/ 0 h 55"/>
                <a:gd name="T12" fmla="*/ 109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09" y="55"/>
                  </a:moveTo>
                  <a:cubicBezTo>
                    <a:pt x="93" y="55"/>
                    <a:pt x="93" y="55"/>
                    <a:pt x="93" y="55"/>
                  </a:cubicBezTo>
                  <a:cubicBezTo>
                    <a:pt x="93" y="33"/>
                    <a:pt x="76" y="16"/>
                    <a:pt x="55" y="16"/>
                  </a:cubicBezTo>
                  <a:cubicBezTo>
                    <a:pt x="33" y="16"/>
                    <a:pt x="16" y="33"/>
                    <a:pt x="16" y="55"/>
                  </a:cubicBezTo>
                  <a:cubicBezTo>
                    <a:pt x="0" y="55"/>
                    <a:pt x="0" y="55"/>
                    <a:pt x="0" y="55"/>
                  </a:cubicBezTo>
                  <a:cubicBezTo>
                    <a:pt x="0" y="25"/>
                    <a:pt x="24" y="0"/>
                    <a:pt x="55" y="0"/>
                  </a:cubicBezTo>
                  <a:cubicBezTo>
                    <a:pt x="85" y="0"/>
                    <a:pt x="109" y="25"/>
                    <a:pt x="109"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2" name="Rectangle 14">
              <a:extLst>
                <a:ext uri="{FF2B5EF4-FFF2-40B4-BE49-F238E27FC236}">
                  <a16:creationId xmlns:a16="http://schemas.microsoft.com/office/drawing/2014/main" id="{9E0A67BB-2EE3-0FAE-F483-B6F93FD10280}"/>
                </a:ext>
              </a:extLst>
            </p:cNvPr>
            <p:cNvSpPr>
              <a:spLocks noChangeArrowheads="1"/>
            </p:cNvSpPr>
            <p:nvPr/>
          </p:nvSpPr>
          <p:spPr bwMode="gray">
            <a:xfrm>
              <a:off x="6299200" y="7362825"/>
              <a:ext cx="4763"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3" name="Freeform 15">
              <a:extLst>
                <a:ext uri="{FF2B5EF4-FFF2-40B4-BE49-F238E27FC236}">
                  <a16:creationId xmlns:a16="http://schemas.microsoft.com/office/drawing/2014/main" id="{80CAE7E5-FA9E-1E28-F568-3A15795C44F7}"/>
                </a:ext>
              </a:extLst>
            </p:cNvPr>
            <p:cNvSpPr>
              <a:spLocks/>
            </p:cNvSpPr>
            <p:nvPr/>
          </p:nvSpPr>
          <p:spPr bwMode="gray">
            <a:xfrm>
              <a:off x="6323013" y="7362825"/>
              <a:ext cx="28575" cy="33338"/>
            </a:xfrm>
            <a:custGeom>
              <a:avLst/>
              <a:gdLst>
                <a:gd name="T0" fmla="*/ 18 w 18"/>
                <a:gd name="T1" fmla="*/ 0 h 21"/>
                <a:gd name="T2" fmla="*/ 18 w 18"/>
                <a:gd name="T3" fmla="*/ 21 h 21"/>
                <a:gd name="T4" fmla="*/ 14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4 w 18"/>
                <a:gd name="T17" fmla="*/ 15 h 21"/>
                <a:gd name="T18" fmla="*/ 14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4" y="21"/>
                  </a:lnTo>
                  <a:lnTo>
                    <a:pt x="4" y="6"/>
                  </a:lnTo>
                  <a:lnTo>
                    <a:pt x="4" y="21"/>
                  </a:lnTo>
                  <a:lnTo>
                    <a:pt x="0" y="21"/>
                  </a:lnTo>
                  <a:lnTo>
                    <a:pt x="0" y="0"/>
                  </a:lnTo>
                  <a:lnTo>
                    <a:pt x="3" y="0"/>
                  </a:lnTo>
                  <a:lnTo>
                    <a:pt x="14" y="15"/>
                  </a:lnTo>
                  <a:lnTo>
                    <a:pt x="14"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4" name="Freeform 16">
              <a:extLst>
                <a:ext uri="{FF2B5EF4-FFF2-40B4-BE49-F238E27FC236}">
                  <a16:creationId xmlns:a16="http://schemas.microsoft.com/office/drawing/2014/main" id="{EBB03350-1D02-0E17-410B-692C0B3F23A8}"/>
                </a:ext>
              </a:extLst>
            </p:cNvPr>
            <p:cNvSpPr>
              <a:spLocks/>
            </p:cNvSpPr>
            <p:nvPr/>
          </p:nvSpPr>
          <p:spPr bwMode="gray">
            <a:xfrm>
              <a:off x="6365875" y="7362825"/>
              <a:ext cx="23813" cy="33338"/>
            </a:xfrm>
            <a:custGeom>
              <a:avLst/>
              <a:gdLst>
                <a:gd name="T0" fmla="*/ 15 w 15"/>
                <a:gd name="T1" fmla="*/ 0 h 21"/>
                <a:gd name="T2" fmla="*/ 15 w 15"/>
                <a:gd name="T3" fmla="*/ 3 h 21"/>
                <a:gd name="T4" fmla="*/ 9 w 15"/>
                <a:gd name="T5" fmla="*/ 3 h 21"/>
                <a:gd name="T6" fmla="*/ 9 w 15"/>
                <a:gd name="T7" fmla="*/ 21 h 21"/>
                <a:gd name="T8" fmla="*/ 7 w 15"/>
                <a:gd name="T9" fmla="*/ 21 h 21"/>
                <a:gd name="T10" fmla="*/ 7 w 15"/>
                <a:gd name="T11" fmla="*/ 3 h 21"/>
                <a:gd name="T12" fmla="*/ 0 w 15"/>
                <a:gd name="T13" fmla="*/ 3 h 21"/>
                <a:gd name="T14" fmla="*/ 0 w 15"/>
                <a:gd name="T15" fmla="*/ 0 h 21"/>
                <a:gd name="T16" fmla="*/ 15 w 1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0"/>
                  </a:moveTo>
                  <a:lnTo>
                    <a:pt x="15" y="3"/>
                  </a:lnTo>
                  <a:lnTo>
                    <a:pt x="9" y="3"/>
                  </a:lnTo>
                  <a:lnTo>
                    <a:pt x="9" y="21"/>
                  </a:lnTo>
                  <a:lnTo>
                    <a:pt x="7" y="21"/>
                  </a:lnTo>
                  <a:lnTo>
                    <a:pt x="7" y="3"/>
                  </a:lnTo>
                  <a:lnTo>
                    <a:pt x="0" y="3"/>
                  </a:lnTo>
                  <a:lnTo>
                    <a:pt x="0" y="0"/>
                  </a:lnTo>
                  <a:lnTo>
                    <a:pt x="15"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5" name="Freeform 17">
              <a:extLst>
                <a:ext uri="{FF2B5EF4-FFF2-40B4-BE49-F238E27FC236}">
                  <a16:creationId xmlns:a16="http://schemas.microsoft.com/office/drawing/2014/main" id="{950753E1-466F-BA13-83F8-36F59BF93572}"/>
                </a:ext>
              </a:extLst>
            </p:cNvPr>
            <p:cNvSpPr>
              <a:spLocks/>
            </p:cNvSpPr>
            <p:nvPr/>
          </p:nvSpPr>
          <p:spPr bwMode="gray">
            <a:xfrm>
              <a:off x="6405563" y="7362825"/>
              <a:ext cx="23813" cy="33338"/>
            </a:xfrm>
            <a:custGeom>
              <a:avLst/>
              <a:gdLst>
                <a:gd name="T0" fmla="*/ 15 w 15"/>
                <a:gd name="T1" fmla="*/ 18 h 21"/>
                <a:gd name="T2" fmla="*/ 15 w 15"/>
                <a:gd name="T3" fmla="*/ 21 h 21"/>
                <a:gd name="T4" fmla="*/ 0 w 15"/>
                <a:gd name="T5" fmla="*/ 21 h 21"/>
                <a:gd name="T6" fmla="*/ 0 w 15"/>
                <a:gd name="T7" fmla="*/ 0 h 21"/>
                <a:gd name="T8" fmla="*/ 15 w 15"/>
                <a:gd name="T9" fmla="*/ 0 h 21"/>
                <a:gd name="T10" fmla="*/ 15 w 15"/>
                <a:gd name="T11" fmla="*/ 3 h 21"/>
                <a:gd name="T12" fmla="*/ 3 w 15"/>
                <a:gd name="T13" fmla="*/ 3 h 21"/>
                <a:gd name="T14" fmla="*/ 3 w 15"/>
                <a:gd name="T15" fmla="*/ 9 h 21"/>
                <a:gd name="T16" fmla="*/ 12 w 15"/>
                <a:gd name="T17" fmla="*/ 9 h 21"/>
                <a:gd name="T18" fmla="*/ 12 w 15"/>
                <a:gd name="T19" fmla="*/ 12 h 21"/>
                <a:gd name="T20" fmla="*/ 3 w 15"/>
                <a:gd name="T21" fmla="*/ 12 h 21"/>
                <a:gd name="T22" fmla="*/ 3 w 15"/>
                <a:gd name="T23" fmla="*/ 18 h 21"/>
                <a:gd name="T24" fmla="*/ 15 w 15"/>
                <a:gd name="T2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1">
                  <a:moveTo>
                    <a:pt x="15" y="18"/>
                  </a:moveTo>
                  <a:lnTo>
                    <a:pt x="15" y="21"/>
                  </a:lnTo>
                  <a:lnTo>
                    <a:pt x="0" y="21"/>
                  </a:lnTo>
                  <a:lnTo>
                    <a:pt x="0" y="0"/>
                  </a:lnTo>
                  <a:lnTo>
                    <a:pt x="15" y="0"/>
                  </a:lnTo>
                  <a:lnTo>
                    <a:pt x="15" y="3"/>
                  </a:lnTo>
                  <a:lnTo>
                    <a:pt x="3" y="3"/>
                  </a:lnTo>
                  <a:lnTo>
                    <a:pt x="3" y="9"/>
                  </a:lnTo>
                  <a:lnTo>
                    <a:pt x="12" y="9"/>
                  </a:lnTo>
                  <a:lnTo>
                    <a:pt x="12" y="12"/>
                  </a:lnTo>
                  <a:lnTo>
                    <a:pt x="3" y="12"/>
                  </a:lnTo>
                  <a:lnTo>
                    <a:pt x="3" y="18"/>
                  </a:lnTo>
                  <a:lnTo>
                    <a:pt x="15" y="18"/>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6" name="Freeform 18">
              <a:extLst>
                <a:ext uri="{FF2B5EF4-FFF2-40B4-BE49-F238E27FC236}">
                  <a16:creationId xmlns:a16="http://schemas.microsoft.com/office/drawing/2014/main" id="{8FA3A734-7FE0-9F50-864C-6553CBA23AE3}"/>
                </a:ext>
              </a:extLst>
            </p:cNvPr>
            <p:cNvSpPr>
              <a:spLocks noEditPoints="1"/>
            </p:cNvSpPr>
            <p:nvPr/>
          </p:nvSpPr>
          <p:spPr bwMode="gray">
            <a:xfrm>
              <a:off x="6445250" y="7362825"/>
              <a:ext cx="26988" cy="33338"/>
            </a:xfrm>
            <a:custGeom>
              <a:avLst/>
              <a:gdLst>
                <a:gd name="T0" fmla="*/ 0 w 24"/>
                <a:gd name="T1" fmla="*/ 0 h 31"/>
                <a:gd name="T2" fmla="*/ 13 w 24"/>
                <a:gd name="T3" fmla="*/ 0 h 31"/>
                <a:gd name="T4" fmla="*/ 23 w 24"/>
                <a:gd name="T5" fmla="*/ 10 h 31"/>
                <a:gd name="T6" fmla="*/ 17 w 24"/>
                <a:gd name="T7" fmla="*/ 19 h 31"/>
                <a:gd name="T8" fmla="*/ 24 w 24"/>
                <a:gd name="T9" fmla="*/ 31 h 31"/>
                <a:gd name="T10" fmla="*/ 19 w 24"/>
                <a:gd name="T11" fmla="*/ 31 h 31"/>
                <a:gd name="T12" fmla="*/ 12 w 24"/>
                <a:gd name="T13" fmla="*/ 19 h 31"/>
                <a:gd name="T14" fmla="*/ 5 w 24"/>
                <a:gd name="T15" fmla="*/ 19 h 31"/>
                <a:gd name="T16" fmla="*/ 5 w 24"/>
                <a:gd name="T17" fmla="*/ 31 h 31"/>
                <a:gd name="T18" fmla="*/ 0 w 24"/>
                <a:gd name="T19" fmla="*/ 31 h 31"/>
                <a:gd name="T20" fmla="*/ 0 w 24"/>
                <a:gd name="T21" fmla="*/ 0 h 31"/>
                <a:gd name="T22" fmla="*/ 13 w 24"/>
                <a:gd name="T23" fmla="*/ 5 h 31"/>
                <a:gd name="T24" fmla="*/ 5 w 24"/>
                <a:gd name="T25" fmla="*/ 5 h 31"/>
                <a:gd name="T26" fmla="*/ 5 w 24"/>
                <a:gd name="T27" fmla="*/ 15 h 31"/>
                <a:gd name="T28" fmla="*/ 13 w 24"/>
                <a:gd name="T29" fmla="*/ 15 h 31"/>
                <a:gd name="T30" fmla="*/ 18 w 24"/>
                <a:gd name="T31" fmla="*/ 10 h 31"/>
                <a:gd name="T32" fmla="*/ 13 w 24"/>
                <a:gd name="T3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1">
                  <a:moveTo>
                    <a:pt x="0" y="0"/>
                  </a:moveTo>
                  <a:cubicBezTo>
                    <a:pt x="13" y="0"/>
                    <a:pt x="13" y="0"/>
                    <a:pt x="13" y="0"/>
                  </a:cubicBezTo>
                  <a:cubicBezTo>
                    <a:pt x="19" y="0"/>
                    <a:pt x="23" y="5"/>
                    <a:pt x="23" y="10"/>
                  </a:cubicBezTo>
                  <a:cubicBezTo>
                    <a:pt x="23" y="16"/>
                    <a:pt x="17" y="19"/>
                    <a:pt x="17" y="19"/>
                  </a:cubicBezTo>
                  <a:cubicBezTo>
                    <a:pt x="24" y="31"/>
                    <a:pt x="24" y="31"/>
                    <a:pt x="24" y="31"/>
                  </a:cubicBezTo>
                  <a:cubicBezTo>
                    <a:pt x="19" y="31"/>
                    <a:pt x="19" y="31"/>
                    <a:pt x="19" y="31"/>
                  </a:cubicBezTo>
                  <a:cubicBezTo>
                    <a:pt x="12" y="19"/>
                    <a:pt x="12" y="19"/>
                    <a:pt x="12" y="19"/>
                  </a:cubicBezTo>
                  <a:cubicBezTo>
                    <a:pt x="5" y="19"/>
                    <a:pt x="5" y="19"/>
                    <a:pt x="5" y="19"/>
                  </a:cubicBezTo>
                  <a:cubicBezTo>
                    <a:pt x="5" y="31"/>
                    <a:pt x="5" y="31"/>
                    <a:pt x="5" y="31"/>
                  </a:cubicBezTo>
                  <a:cubicBezTo>
                    <a:pt x="0" y="31"/>
                    <a:pt x="0" y="31"/>
                    <a:pt x="0" y="31"/>
                  </a:cubicBezTo>
                  <a:lnTo>
                    <a:pt x="0" y="0"/>
                  </a:lnTo>
                  <a:close/>
                  <a:moveTo>
                    <a:pt x="13" y="5"/>
                  </a:moveTo>
                  <a:cubicBezTo>
                    <a:pt x="5" y="5"/>
                    <a:pt x="5" y="5"/>
                    <a:pt x="5" y="5"/>
                  </a:cubicBezTo>
                  <a:cubicBezTo>
                    <a:pt x="5" y="15"/>
                    <a:pt x="5" y="15"/>
                    <a:pt x="5" y="15"/>
                  </a:cubicBezTo>
                  <a:cubicBezTo>
                    <a:pt x="13" y="15"/>
                    <a:pt x="13" y="15"/>
                    <a:pt x="13" y="15"/>
                  </a:cubicBezTo>
                  <a:cubicBezTo>
                    <a:pt x="16" y="15"/>
                    <a:pt x="18" y="13"/>
                    <a:pt x="18" y="10"/>
                  </a:cubicBezTo>
                  <a:cubicBezTo>
                    <a:pt x="18" y="7"/>
                    <a:pt x="16" y="5"/>
                    <a:pt x="13" y="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7" name="Freeform 19">
              <a:extLst>
                <a:ext uri="{FF2B5EF4-FFF2-40B4-BE49-F238E27FC236}">
                  <a16:creationId xmlns:a16="http://schemas.microsoft.com/office/drawing/2014/main" id="{378D0E25-1F3B-9662-5E4B-967CEBE82998}"/>
                </a:ext>
              </a:extLst>
            </p:cNvPr>
            <p:cNvSpPr>
              <a:spLocks/>
            </p:cNvSpPr>
            <p:nvPr/>
          </p:nvSpPr>
          <p:spPr bwMode="gray">
            <a:xfrm>
              <a:off x="6488113" y="7362825"/>
              <a:ext cx="26988" cy="33338"/>
            </a:xfrm>
            <a:custGeom>
              <a:avLst/>
              <a:gdLst>
                <a:gd name="T0" fmla="*/ 17 w 17"/>
                <a:gd name="T1" fmla="*/ 0 h 21"/>
                <a:gd name="T2" fmla="*/ 17 w 17"/>
                <a:gd name="T3" fmla="*/ 21 h 21"/>
                <a:gd name="T4" fmla="*/ 15 w 17"/>
                <a:gd name="T5" fmla="*/ 21 h 21"/>
                <a:gd name="T6" fmla="*/ 3 w 17"/>
                <a:gd name="T7" fmla="*/ 6 h 21"/>
                <a:gd name="T8" fmla="*/ 3 w 17"/>
                <a:gd name="T9" fmla="*/ 21 h 21"/>
                <a:gd name="T10" fmla="*/ 0 w 17"/>
                <a:gd name="T11" fmla="*/ 21 h 21"/>
                <a:gd name="T12" fmla="*/ 0 w 17"/>
                <a:gd name="T13" fmla="*/ 0 h 21"/>
                <a:gd name="T14" fmla="*/ 3 w 17"/>
                <a:gd name="T15" fmla="*/ 0 h 21"/>
                <a:gd name="T16" fmla="*/ 15 w 17"/>
                <a:gd name="T17" fmla="*/ 15 h 21"/>
                <a:gd name="T18" fmla="*/ 15 w 17"/>
                <a:gd name="T19" fmla="*/ 0 h 21"/>
                <a:gd name="T20" fmla="*/ 17 w 1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7" y="0"/>
                  </a:moveTo>
                  <a:lnTo>
                    <a:pt x="17" y="21"/>
                  </a:lnTo>
                  <a:lnTo>
                    <a:pt x="15" y="21"/>
                  </a:lnTo>
                  <a:lnTo>
                    <a:pt x="3" y="6"/>
                  </a:lnTo>
                  <a:lnTo>
                    <a:pt x="3" y="21"/>
                  </a:lnTo>
                  <a:lnTo>
                    <a:pt x="0" y="21"/>
                  </a:lnTo>
                  <a:lnTo>
                    <a:pt x="0" y="0"/>
                  </a:lnTo>
                  <a:lnTo>
                    <a:pt x="3" y="0"/>
                  </a:lnTo>
                  <a:lnTo>
                    <a:pt x="15" y="15"/>
                  </a:lnTo>
                  <a:lnTo>
                    <a:pt x="15" y="0"/>
                  </a:lnTo>
                  <a:lnTo>
                    <a:pt x="17"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8" name="Freeform 20">
              <a:extLst>
                <a:ext uri="{FF2B5EF4-FFF2-40B4-BE49-F238E27FC236}">
                  <a16:creationId xmlns:a16="http://schemas.microsoft.com/office/drawing/2014/main" id="{7022E0B4-C088-8C58-F4D1-FDD583B23FFA}"/>
                </a:ext>
              </a:extLst>
            </p:cNvPr>
            <p:cNvSpPr>
              <a:spLocks noEditPoints="1"/>
            </p:cNvSpPr>
            <p:nvPr/>
          </p:nvSpPr>
          <p:spPr bwMode="gray">
            <a:xfrm>
              <a:off x="6530975" y="7362825"/>
              <a:ext cx="31750" cy="33338"/>
            </a:xfrm>
            <a:custGeom>
              <a:avLst/>
              <a:gdLst>
                <a:gd name="T0" fmla="*/ 9 w 20"/>
                <a:gd name="T1" fmla="*/ 0 h 21"/>
                <a:gd name="T2" fmla="*/ 12 w 20"/>
                <a:gd name="T3" fmla="*/ 0 h 21"/>
                <a:gd name="T4" fmla="*/ 20 w 20"/>
                <a:gd name="T5" fmla="*/ 21 h 21"/>
                <a:gd name="T6" fmla="*/ 17 w 20"/>
                <a:gd name="T7" fmla="*/ 21 h 21"/>
                <a:gd name="T8" fmla="*/ 15 w 20"/>
                <a:gd name="T9" fmla="*/ 16 h 21"/>
                <a:gd name="T10" fmla="*/ 5 w 20"/>
                <a:gd name="T11" fmla="*/ 16 h 21"/>
                <a:gd name="T12" fmla="*/ 3 w 20"/>
                <a:gd name="T13" fmla="*/ 21 h 21"/>
                <a:gd name="T14" fmla="*/ 0 w 20"/>
                <a:gd name="T15" fmla="*/ 21 h 21"/>
                <a:gd name="T16" fmla="*/ 9 w 20"/>
                <a:gd name="T17" fmla="*/ 0 h 21"/>
                <a:gd name="T18" fmla="*/ 7 w 20"/>
                <a:gd name="T19" fmla="*/ 12 h 21"/>
                <a:gd name="T20" fmla="*/ 14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9" y="0"/>
                  </a:moveTo>
                  <a:lnTo>
                    <a:pt x="12" y="0"/>
                  </a:lnTo>
                  <a:lnTo>
                    <a:pt x="20" y="21"/>
                  </a:lnTo>
                  <a:lnTo>
                    <a:pt x="17" y="21"/>
                  </a:lnTo>
                  <a:lnTo>
                    <a:pt x="15" y="16"/>
                  </a:lnTo>
                  <a:lnTo>
                    <a:pt x="5" y="16"/>
                  </a:lnTo>
                  <a:lnTo>
                    <a:pt x="3" y="21"/>
                  </a:lnTo>
                  <a:lnTo>
                    <a:pt x="0" y="21"/>
                  </a:lnTo>
                  <a:lnTo>
                    <a:pt x="9" y="0"/>
                  </a:lnTo>
                  <a:close/>
                  <a:moveTo>
                    <a:pt x="7" y="12"/>
                  </a:moveTo>
                  <a:lnTo>
                    <a:pt x="14"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9" name="Freeform 21">
              <a:extLst>
                <a:ext uri="{FF2B5EF4-FFF2-40B4-BE49-F238E27FC236}">
                  <a16:creationId xmlns:a16="http://schemas.microsoft.com/office/drawing/2014/main" id="{B67DBF4F-CA40-8F71-F6CF-41FEC179ADBF}"/>
                </a:ext>
              </a:extLst>
            </p:cNvPr>
            <p:cNvSpPr>
              <a:spLocks/>
            </p:cNvSpPr>
            <p:nvPr/>
          </p:nvSpPr>
          <p:spPr bwMode="gray">
            <a:xfrm>
              <a:off x="6572250" y="7362825"/>
              <a:ext cx="25400" cy="33338"/>
            </a:xfrm>
            <a:custGeom>
              <a:avLst/>
              <a:gdLst>
                <a:gd name="T0" fmla="*/ 16 w 16"/>
                <a:gd name="T1" fmla="*/ 0 h 21"/>
                <a:gd name="T2" fmla="*/ 16 w 16"/>
                <a:gd name="T3" fmla="*/ 3 h 21"/>
                <a:gd name="T4" fmla="*/ 9 w 16"/>
                <a:gd name="T5" fmla="*/ 3 h 21"/>
                <a:gd name="T6" fmla="*/ 9 w 16"/>
                <a:gd name="T7" fmla="*/ 21 h 21"/>
                <a:gd name="T8" fmla="*/ 6 w 16"/>
                <a:gd name="T9" fmla="*/ 21 h 21"/>
                <a:gd name="T10" fmla="*/ 6 w 16"/>
                <a:gd name="T11" fmla="*/ 3 h 21"/>
                <a:gd name="T12" fmla="*/ 0 w 16"/>
                <a:gd name="T13" fmla="*/ 3 h 21"/>
                <a:gd name="T14" fmla="*/ 0 w 16"/>
                <a:gd name="T15" fmla="*/ 0 h 21"/>
                <a:gd name="T16" fmla="*/ 16 w 16"/>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1">
                  <a:moveTo>
                    <a:pt x="16" y="0"/>
                  </a:moveTo>
                  <a:lnTo>
                    <a:pt x="16" y="3"/>
                  </a:lnTo>
                  <a:lnTo>
                    <a:pt x="9" y="3"/>
                  </a:lnTo>
                  <a:lnTo>
                    <a:pt x="9" y="21"/>
                  </a:lnTo>
                  <a:lnTo>
                    <a:pt x="6" y="21"/>
                  </a:lnTo>
                  <a:lnTo>
                    <a:pt x="6" y="3"/>
                  </a:lnTo>
                  <a:lnTo>
                    <a:pt x="0" y="3"/>
                  </a:lnTo>
                  <a:lnTo>
                    <a:pt x="0" y="0"/>
                  </a:lnTo>
                  <a:lnTo>
                    <a:pt x="16"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0" name="Rectangle 22">
              <a:extLst>
                <a:ext uri="{FF2B5EF4-FFF2-40B4-BE49-F238E27FC236}">
                  <a16:creationId xmlns:a16="http://schemas.microsoft.com/office/drawing/2014/main" id="{5BC01E92-A0D3-9C2D-1D90-CC4BDB679CE0}"/>
                </a:ext>
              </a:extLst>
            </p:cNvPr>
            <p:cNvSpPr>
              <a:spLocks noChangeArrowheads="1"/>
            </p:cNvSpPr>
            <p:nvPr/>
          </p:nvSpPr>
          <p:spPr bwMode="gray">
            <a:xfrm>
              <a:off x="6611938" y="7362825"/>
              <a:ext cx="6350"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1" name="Freeform 23">
              <a:extLst>
                <a:ext uri="{FF2B5EF4-FFF2-40B4-BE49-F238E27FC236}">
                  <a16:creationId xmlns:a16="http://schemas.microsoft.com/office/drawing/2014/main" id="{02877B84-B9A5-478C-A570-2F0DF589A945}"/>
                </a:ext>
              </a:extLst>
            </p:cNvPr>
            <p:cNvSpPr>
              <a:spLocks noEditPoints="1"/>
            </p:cNvSpPr>
            <p:nvPr/>
          </p:nvSpPr>
          <p:spPr bwMode="gray">
            <a:xfrm>
              <a:off x="6634163" y="7362825"/>
              <a:ext cx="34925" cy="33338"/>
            </a:xfrm>
            <a:custGeom>
              <a:avLst/>
              <a:gdLst>
                <a:gd name="T0" fmla="*/ 16 w 32"/>
                <a:gd name="T1" fmla="*/ 0 h 31"/>
                <a:gd name="T2" fmla="*/ 32 w 32"/>
                <a:gd name="T3" fmla="*/ 16 h 31"/>
                <a:gd name="T4" fmla="*/ 16 w 32"/>
                <a:gd name="T5" fmla="*/ 31 h 31"/>
                <a:gd name="T6" fmla="*/ 0 w 32"/>
                <a:gd name="T7" fmla="*/ 16 h 31"/>
                <a:gd name="T8" fmla="*/ 16 w 32"/>
                <a:gd name="T9" fmla="*/ 0 h 31"/>
                <a:gd name="T10" fmla="*/ 16 w 32"/>
                <a:gd name="T11" fmla="*/ 27 h 31"/>
                <a:gd name="T12" fmla="*/ 28 w 32"/>
                <a:gd name="T13" fmla="*/ 16 h 31"/>
                <a:gd name="T14" fmla="*/ 16 w 32"/>
                <a:gd name="T15" fmla="*/ 4 h 31"/>
                <a:gd name="T16" fmla="*/ 5 w 32"/>
                <a:gd name="T17" fmla="*/ 16 h 31"/>
                <a:gd name="T18" fmla="*/ 16 w 32"/>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25" y="0"/>
                    <a:pt x="32" y="7"/>
                    <a:pt x="32" y="16"/>
                  </a:cubicBezTo>
                  <a:cubicBezTo>
                    <a:pt x="32" y="24"/>
                    <a:pt x="25" y="31"/>
                    <a:pt x="16" y="31"/>
                  </a:cubicBezTo>
                  <a:cubicBezTo>
                    <a:pt x="7" y="31"/>
                    <a:pt x="0" y="24"/>
                    <a:pt x="0" y="16"/>
                  </a:cubicBezTo>
                  <a:cubicBezTo>
                    <a:pt x="0" y="7"/>
                    <a:pt x="7" y="0"/>
                    <a:pt x="16" y="0"/>
                  </a:cubicBezTo>
                  <a:close/>
                  <a:moveTo>
                    <a:pt x="16" y="27"/>
                  </a:moveTo>
                  <a:cubicBezTo>
                    <a:pt x="23" y="27"/>
                    <a:pt x="28" y="22"/>
                    <a:pt x="28" y="16"/>
                  </a:cubicBezTo>
                  <a:cubicBezTo>
                    <a:pt x="28" y="9"/>
                    <a:pt x="23" y="4"/>
                    <a:pt x="16" y="4"/>
                  </a:cubicBezTo>
                  <a:cubicBezTo>
                    <a:pt x="10" y="4"/>
                    <a:pt x="5" y="9"/>
                    <a:pt x="5" y="16"/>
                  </a:cubicBezTo>
                  <a:cubicBezTo>
                    <a:pt x="5" y="22"/>
                    <a:pt x="10" y="27"/>
                    <a:pt x="16" y="27"/>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2" name="Freeform 24">
              <a:extLst>
                <a:ext uri="{FF2B5EF4-FFF2-40B4-BE49-F238E27FC236}">
                  <a16:creationId xmlns:a16="http://schemas.microsoft.com/office/drawing/2014/main" id="{0072BB5B-3639-D427-BE2D-DE0E53264F40}"/>
                </a:ext>
              </a:extLst>
            </p:cNvPr>
            <p:cNvSpPr>
              <a:spLocks/>
            </p:cNvSpPr>
            <p:nvPr/>
          </p:nvSpPr>
          <p:spPr bwMode="gray">
            <a:xfrm>
              <a:off x="6684963" y="7362825"/>
              <a:ext cx="28575" cy="33338"/>
            </a:xfrm>
            <a:custGeom>
              <a:avLst/>
              <a:gdLst>
                <a:gd name="T0" fmla="*/ 18 w 18"/>
                <a:gd name="T1" fmla="*/ 0 h 21"/>
                <a:gd name="T2" fmla="*/ 18 w 18"/>
                <a:gd name="T3" fmla="*/ 21 h 21"/>
                <a:gd name="T4" fmla="*/ 15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5 w 18"/>
                <a:gd name="T17" fmla="*/ 15 h 21"/>
                <a:gd name="T18" fmla="*/ 15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5" y="21"/>
                  </a:lnTo>
                  <a:lnTo>
                    <a:pt x="4" y="6"/>
                  </a:lnTo>
                  <a:lnTo>
                    <a:pt x="4" y="21"/>
                  </a:lnTo>
                  <a:lnTo>
                    <a:pt x="0" y="21"/>
                  </a:lnTo>
                  <a:lnTo>
                    <a:pt x="0" y="0"/>
                  </a:lnTo>
                  <a:lnTo>
                    <a:pt x="3" y="0"/>
                  </a:lnTo>
                  <a:lnTo>
                    <a:pt x="15" y="15"/>
                  </a:lnTo>
                  <a:lnTo>
                    <a:pt x="15"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3" name="Freeform 25">
              <a:extLst>
                <a:ext uri="{FF2B5EF4-FFF2-40B4-BE49-F238E27FC236}">
                  <a16:creationId xmlns:a16="http://schemas.microsoft.com/office/drawing/2014/main" id="{F638CBFD-4332-AC0D-72AD-AF5542EF8332}"/>
                </a:ext>
              </a:extLst>
            </p:cNvPr>
            <p:cNvSpPr>
              <a:spLocks noEditPoints="1"/>
            </p:cNvSpPr>
            <p:nvPr/>
          </p:nvSpPr>
          <p:spPr bwMode="gray">
            <a:xfrm>
              <a:off x="6729413" y="7362825"/>
              <a:ext cx="31750" cy="33338"/>
            </a:xfrm>
            <a:custGeom>
              <a:avLst/>
              <a:gdLst>
                <a:gd name="T0" fmla="*/ 8 w 20"/>
                <a:gd name="T1" fmla="*/ 0 h 21"/>
                <a:gd name="T2" fmla="*/ 11 w 20"/>
                <a:gd name="T3" fmla="*/ 0 h 21"/>
                <a:gd name="T4" fmla="*/ 20 w 20"/>
                <a:gd name="T5" fmla="*/ 21 h 21"/>
                <a:gd name="T6" fmla="*/ 17 w 20"/>
                <a:gd name="T7" fmla="*/ 21 h 21"/>
                <a:gd name="T8" fmla="*/ 14 w 20"/>
                <a:gd name="T9" fmla="*/ 16 h 21"/>
                <a:gd name="T10" fmla="*/ 5 w 20"/>
                <a:gd name="T11" fmla="*/ 16 h 21"/>
                <a:gd name="T12" fmla="*/ 3 w 20"/>
                <a:gd name="T13" fmla="*/ 21 h 21"/>
                <a:gd name="T14" fmla="*/ 0 w 20"/>
                <a:gd name="T15" fmla="*/ 21 h 21"/>
                <a:gd name="T16" fmla="*/ 8 w 20"/>
                <a:gd name="T17" fmla="*/ 0 h 21"/>
                <a:gd name="T18" fmla="*/ 7 w 20"/>
                <a:gd name="T19" fmla="*/ 12 h 21"/>
                <a:gd name="T20" fmla="*/ 13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8" y="0"/>
                  </a:moveTo>
                  <a:lnTo>
                    <a:pt x="11" y="0"/>
                  </a:lnTo>
                  <a:lnTo>
                    <a:pt x="20" y="21"/>
                  </a:lnTo>
                  <a:lnTo>
                    <a:pt x="17" y="21"/>
                  </a:lnTo>
                  <a:lnTo>
                    <a:pt x="14" y="16"/>
                  </a:lnTo>
                  <a:lnTo>
                    <a:pt x="5" y="16"/>
                  </a:lnTo>
                  <a:lnTo>
                    <a:pt x="3" y="21"/>
                  </a:lnTo>
                  <a:lnTo>
                    <a:pt x="0" y="21"/>
                  </a:lnTo>
                  <a:lnTo>
                    <a:pt x="8" y="0"/>
                  </a:lnTo>
                  <a:close/>
                  <a:moveTo>
                    <a:pt x="7" y="12"/>
                  </a:moveTo>
                  <a:lnTo>
                    <a:pt x="13"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5" name="Freeform 26">
              <a:extLst>
                <a:ext uri="{FF2B5EF4-FFF2-40B4-BE49-F238E27FC236}">
                  <a16:creationId xmlns:a16="http://schemas.microsoft.com/office/drawing/2014/main" id="{9A47D9A9-34FC-2935-DE46-FDF933AAF930}"/>
                </a:ext>
              </a:extLst>
            </p:cNvPr>
            <p:cNvSpPr>
              <a:spLocks/>
            </p:cNvSpPr>
            <p:nvPr/>
          </p:nvSpPr>
          <p:spPr bwMode="gray">
            <a:xfrm>
              <a:off x="6775450" y="7362825"/>
              <a:ext cx="22225" cy="33338"/>
            </a:xfrm>
            <a:custGeom>
              <a:avLst/>
              <a:gdLst>
                <a:gd name="T0" fmla="*/ 0 w 14"/>
                <a:gd name="T1" fmla="*/ 21 h 21"/>
                <a:gd name="T2" fmla="*/ 0 w 14"/>
                <a:gd name="T3" fmla="*/ 0 h 21"/>
                <a:gd name="T4" fmla="*/ 3 w 14"/>
                <a:gd name="T5" fmla="*/ 0 h 21"/>
                <a:gd name="T6" fmla="*/ 3 w 14"/>
                <a:gd name="T7" fmla="*/ 18 h 21"/>
                <a:gd name="T8" fmla="*/ 14 w 14"/>
                <a:gd name="T9" fmla="*/ 18 h 21"/>
                <a:gd name="T10" fmla="*/ 14 w 14"/>
                <a:gd name="T11" fmla="*/ 21 h 21"/>
                <a:gd name="T12" fmla="*/ 0 w 1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0" y="21"/>
                  </a:moveTo>
                  <a:lnTo>
                    <a:pt x="0" y="0"/>
                  </a:lnTo>
                  <a:lnTo>
                    <a:pt x="3" y="0"/>
                  </a:lnTo>
                  <a:lnTo>
                    <a:pt x="3" y="18"/>
                  </a:lnTo>
                  <a:lnTo>
                    <a:pt x="14" y="18"/>
                  </a:lnTo>
                  <a:lnTo>
                    <a:pt x="14" y="21"/>
                  </a:lnTo>
                  <a:lnTo>
                    <a:pt x="0" y="21"/>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grpSp>
      <p:cxnSp>
        <p:nvCxnSpPr>
          <p:cNvPr id="47" name="Straight Connector 64">
            <a:extLst>
              <a:ext uri="{FF2B5EF4-FFF2-40B4-BE49-F238E27FC236}">
                <a16:creationId xmlns:a16="http://schemas.microsoft.com/office/drawing/2014/main" id="{07A7E9A2-45D5-5058-3BA8-68EF24024A42}"/>
              </a:ext>
            </a:extLst>
          </p:cNvPr>
          <p:cNvCxnSpPr>
            <a:cxnSpLocks/>
          </p:cNvCxnSpPr>
          <p:nvPr userDrawn="1"/>
        </p:nvCxnSpPr>
        <p:spPr bwMode="gray">
          <a:xfrm rot="5400000">
            <a:off x="7892772" y="6617260"/>
            <a:ext cx="238726" cy="0"/>
          </a:xfrm>
          <a:prstGeom prst="line">
            <a:avLst/>
          </a:prstGeom>
          <a:ln w="9525">
            <a:solidFill>
              <a:schemeClr val="bg1">
                <a:lumMod val="50000"/>
              </a:schemeClr>
            </a:solidFill>
            <a:miter lim="400000"/>
          </a:ln>
        </p:spPr>
      </p:cxnSp>
      <p:pic>
        <p:nvPicPr>
          <p:cNvPr id="4" name="Picture 3">
            <a:extLst>
              <a:ext uri="{FF2B5EF4-FFF2-40B4-BE49-F238E27FC236}">
                <a16:creationId xmlns:a16="http://schemas.microsoft.com/office/drawing/2014/main" id="{A7F057D1-80F4-2BFA-7AFF-AC7F17C7FC93}"/>
              </a:ext>
            </a:extLst>
          </p:cNvPr>
          <p:cNvPicPr>
            <a:picLocks noChangeAspect="1"/>
          </p:cNvPicPr>
          <p:nvPr userDrawn="1"/>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8073965" y="6413238"/>
            <a:ext cx="564489" cy="432324"/>
          </a:xfrm>
          <a:prstGeom prst="rect">
            <a:avLst/>
          </a:prstGeom>
          <a:solidFill>
            <a:schemeClr val="accent6"/>
          </a:solidFill>
        </p:spPr>
      </p:pic>
    </p:spTree>
    <p:extLst>
      <p:ext uri="{BB962C8B-B14F-4D97-AF65-F5344CB8AC3E}">
        <p14:creationId xmlns:p14="http://schemas.microsoft.com/office/powerpoint/2010/main" val="4289926855"/>
      </p:ext>
    </p:extLst>
  </p:cSld>
  <p:clrMap bg1="lt1" tx1="dk1" bg2="lt2" tx2="dk2" accent1="accent1" accent2="accent2" accent3="accent3" accent4="accent4" accent5="accent5" accent6="accent6" hlink="hlink" folHlink="folHlink"/>
  <p:sldLayoutIdLst>
    <p:sldLayoutId id="2147483727" r:id="rId1"/>
    <p:sldLayoutId id="2147483728" r:id="rId2"/>
  </p:sldLayoutIdLst>
  <p:hf hdr="0" ftr="0" dt="0"/>
  <p:txStyles>
    <p:titleStyle>
      <a:lvl1pPr algn="l" defTabSz="914395" rtl="0" eaLnBrk="1" latinLnBrk="0" hangingPunct="1">
        <a:lnSpc>
          <a:spcPct val="90000"/>
        </a:lnSpc>
        <a:spcBef>
          <a:spcPct val="0"/>
        </a:spcBef>
        <a:buNone/>
        <a:defRPr lang="en-US" sz="2200" b="1" kern="1200" dirty="0">
          <a:solidFill>
            <a:schemeClr val="tx2"/>
          </a:solidFill>
          <a:latin typeface="Garamond" panose="02020404030301010803" pitchFamily="18" charset="0"/>
          <a:ea typeface="+mj-ea"/>
          <a:cs typeface="+mj-cs"/>
        </a:defRPr>
      </a:lvl1pPr>
    </p:titleStyle>
    <p:bodyStyle>
      <a:lvl1pPr marL="91440" indent="-91440" algn="l" defTabSz="914395" rtl="0" eaLnBrk="1" latinLnBrk="0" hangingPunct="1">
        <a:spcBef>
          <a:spcPts val="600"/>
        </a:spcBef>
        <a:buClrTx/>
        <a:buFont typeface="Wingdings" panose="05000000000000000000" pitchFamily="2" charset="2"/>
        <a:buChar char="§"/>
        <a:defRPr lang="en-US" sz="900" kern="1200" dirty="0" smtClean="0">
          <a:solidFill>
            <a:schemeClr val="tx2"/>
          </a:solidFill>
          <a:latin typeface="+mn-lt"/>
          <a:ea typeface="+mn-ea"/>
          <a:cs typeface="+mn-cs"/>
        </a:defRPr>
      </a:lvl1pPr>
      <a:lvl2pPr marL="182879" indent="-91440" algn="l" defTabSz="914395" rtl="0" eaLnBrk="1" latinLnBrk="0" hangingPunct="1">
        <a:spcBef>
          <a:spcPts val="400"/>
        </a:spcBef>
        <a:buClrTx/>
        <a:buFont typeface="Arial" panose="020B0604020202020204" pitchFamily="34" charset="0"/>
        <a:buChar char="‒"/>
        <a:defRPr lang="en-US" sz="900" kern="1200" dirty="0" smtClean="0">
          <a:solidFill>
            <a:schemeClr val="tx2"/>
          </a:solidFill>
          <a:latin typeface="+mn-lt"/>
          <a:ea typeface="+mn-ea"/>
          <a:cs typeface="+mn-cs"/>
        </a:defRPr>
      </a:lvl2pPr>
      <a:lvl3pPr marL="274319" indent="-91440" algn="l" defTabSz="914395" rtl="0" eaLnBrk="1" latinLnBrk="0" hangingPunct="1">
        <a:spcBef>
          <a:spcPts val="300"/>
        </a:spcBef>
        <a:buClrTx/>
        <a:buFont typeface="Arial" panose="020B0604020202020204" pitchFamily="34" charset="0"/>
        <a:buChar char="•"/>
        <a:defRPr lang="en-US" sz="900" kern="1200" dirty="0" smtClean="0">
          <a:solidFill>
            <a:schemeClr val="tx2"/>
          </a:solidFill>
          <a:latin typeface="+mn-lt"/>
          <a:ea typeface="+mn-ea"/>
          <a:cs typeface="+mn-cs"/>
        </a:defRPr>
      </a:lvl3pPr>
      <a:lvl4pPr marL="365758" indent="-91440" algn="l" defTabSz="914395" rtl="0" eaLnBrk="1" latinLnBrk="0" hangingPunct="1">
        <a:spcBef>
          <a:spcPts val="300"/>
        </a:spcBef>
        <a:buClrTx/>
        <a:buFont typeface="Wingdings" panose="05000000000000000000" pitchFamily="2" charset="2"/>
        <a:buChar char="§"/>
        <a:defRPr lang="en-US" sz="900" kern="1200" dirty="0" smtClean="0">
          <a:solidFill>
            <a:schemeClr val="tx2"/>
          </a:solidFill>
          <a:latin typeface="+mn-lt"/>
          <a:ea typeface="+mn-ea"/>
          <a:cs typeface="+mn-cs"/>
        </a:defRPr>
      </a:lvl4pPr>
      <a:lvl5pPr marL="854070" indent="-163512" algn="l" defTabSz="914395" rtl="0" eaLnBrk="1" latinLnBrk="0" hangingPunct="1">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5pPr>
      <a:lvl6pPr marL="2514585"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4032" userDrawn="1">
          <p15:clr>
            <a:srgbClr val="F26B43"/>
          </p15:clr>
        </p15:guide>
        <p15:guide id="8" orient="horz" pos="576" userDrawn="1">
          <p15:clr>
            <a:srgbClr val="F26B43"/>
          </p15:clr>
        </p15:guide>
        <p15:guide id="12" pos="133" userDrawn="1">
          <p15:clr>
            <a:srgbClr val="F26B43"/>
          </p15:clr>
        </p15:guide>
        <p15:guide id="13" pos="5627" userDrawn="1">
          <p15:clr>
            <a:srgbClr val="F26B43"/>
          </p15:clr>
        </p15:guide>
        <p15:guide id="14"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E98E-E236-EF3B-081E-174546B58C00}"/>
              </a:ext>
            </a:extLst>
          </p:cNvPr>
          <p:cNvSpPr>
            <a:spLocks noGrp="1"/>
          </p:cNvSpPr>
          <p:nvPr>
            <p:ph type="title"/>
          </p:nvPr>
        </p:nvSpPr>
        <p:spPr/>
        <p:txBody>
          <a:bodyPr/>
          <a:lstStyle/>
          <a:p>
            <a:endParaRPr lang="en-US" noProof="0" dirty="0"/>
          </a:p>
        </p:txBody>
      </p:sp>
    </p:spTree>
    <p:extLst>
      <p:ext uri="{BB962C8B-B14F-4D97-AF65-F5344CB8AC3E}">
        <p14:creationId xmlns:p14="http://schemas.microsoft.com/office/powerpoint/2010/main" val="277593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557598170"/>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18944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128434163"/>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a:t>
                      </a: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3467270457"/>
      </p:ext>
    </p:extLst>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128434163"/>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a:t>
                      </a: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(NAS:AFYA)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3,436.45
EBITDA: 1,305.15
Market Cap: 1,377.90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Afya Ltd is a medical education group based in Brazil. Its education portfolio has several courses in addition to Medicine, such as Management, Dentistry, Law, Engineering, Nursing, Psychology, and Accounting Sciences, among others. It has three segments; Undergrad provides educational services through undergraduate courses related to medical school, undergraduate health science and other ex-health undergraduate programs, Continuing Education provides medical education, specialization and graduate courses in medicine, delivered through digital and in-person content; and Medical practice solution provides clinical decision, clinical management and doctor-patient relationships for physicians and provide access, demand and efficiency for the healthcare players.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28 
Companies: Faculdade Masterclass, Unidom Participações, Lean Saúde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182.98
EBITDA: -6.56
Market Cap: nan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technology software intended to offer digital services for managing healthcare processes. The company provides an integrated suite of cloud software and marketplace technology as well as planning and inventory management solutions, helping hospitals efficiently source critical care products while empowering suppliers to extend their reach and acquire new customers.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6 
Companies: Tradimus (Sao Paulo), Síntese, BeeCare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3</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XXX
FTE: nan</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data analytics software intended for healthcare and government social services. The company's platform offers clinical decision support, data management, enterprise imaging, and healthcare analytics, thereby helping clients modernize their business operations and get more value from ever-expanding health data.</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5,806.85
EBITDA: 1,578.53
Market Cap: nan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information technology solutions and tech-enabled services to connect people and systems around the world. The company is a market leader in the electronic health record industry and provides a range of solutions, including electronic health records and population health management tools, providing technology to empower healthcare systems, clinicians and patients.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Cerner Enviza, Fibroblast, AbleVets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5</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telemedicine platform intended to promote medical networking and democratize healthcare access. The company offers an agile scheduling system, patient monitoring, integrated electronic medical records, and digital prescriptions, enabling healthcare professionals with humanized care and accurate diagnoses on a single platform.</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Lina Saúde, Zenklub, Psicologia Viva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6</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(BVMF:VVEO3)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11,415.67
EBITDA: -653.22
Market Cap: 366.34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CM Hospitalar SA is a distributor of hospital materials and medicines in the Brazilian market.</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19 
Companies: Far.me, Nutrifica Comércio de Nutrição Parenteral, Neve Indústria e Comércio de Produtos Cirúrgicos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fya.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bionexo.png"/>
          <p:cNvPicPr>
            <a:picLocks noChangeAspect="1"/>
          </p:cNvPicPr>
          <p:nvPr/>
        </p:nvPicPr>
        <p:blipFill>
          <a:blip r:embed="rId3"/>
          <a:stretch>
            <a:fillRect/>
          </a:stretch>
        </p:blipFill>
        <p:spPr>
          <a:xfrm>
            <a:off x="585274" y="2133797"/>
            <a:ext cx="1030918" cy="377736"/>
          </a:xfrm>
          <a:prstGeom prst="rect">
            <a:avLst/>
          </a:prstGeom>
        </p:spPr>
      </p:pic>
      <p:pic>
        <p:nvPicPr>
          <p:cNvPr id="6" name="Picture 5" descr="merative.png"/>
          <p:cNvPicPr>
            <a:picLocks noChangeAspect="1"/>
          </p:cNvPicPr>
          <p:nvPr/>
        </p:nvPicPr>
        <p:blipFill>
          <a:blip r:embed="rId4"/>
          <a:stretch>
            <a:fillRect/>
          </a:stretch>
        </p:blipFill>
        <p:spPr>
          <a:xfrm>
            <a:off x="585274" y="2889270"/>
            <a:ext cx="1030918" cy="377736"/>
          </a:xfrm>
          <a:prstGeom prst="rect">
            <a:avLst/>
          </a:prstGeom>
        </p:spPr>
      </p:pic>
      <p:pic>
        <p:nvPicPr>
          <p:cNvPr id="7" name="Picture 6" descr="cerner.png"/>
          <p:cNvPicPr>
            <a:picLocks noChangeAspect="1"/>
          </p:cNvPicPr>
          <p:nvPr/>
        </p:nvPicPr>
        <p:blipFill>
          <a:blip r:embed="rId5"/>
          <a:stretch>
            <a:fillRect/>
          </a:stretch>
        </p:blipFill>
        <p:spPr>
          <a:xfrm>
            <a:off x="585274" y="3644743"/>
            <a:ext cx="1030918" cy="377736"/>
          </a:xfrm>
          <a:prstGeom prst="rect">
            <a:avLst/>
          </a:prstGeom>
        </p:spPr>
      </p:pic>
      <p:pic>
        <p:nvPicPr>
          <p:cNvPr id="8" name="Picture 7" descr="conexasaude.png"/>
          <p:cNvPicPr>
            <a:picLocks noChangeAspect="1"/>
          </p:cNvPicPr>
          <p:nvPr/>
        </p:nvPicPr>
        <p:blipFill>
          <a:blip r:embed="rId6"/>
          <a:stretch>
            <a:fillRect/>
          </a:stretch>
        </p:blipFill>
        <p:spPr>
          <a:xfrm>
            <a:off x="585274" y="4400216"/>
            <a:ext cx="1030918" cy="377736"/>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128434163"/>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a:t>
                      </a: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7</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Italy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clinical and administrative software intended for hospitals and laboratories in the public and private sectors. The company's software offers healthcare information, diagnostic, radiology, cardiology and business intelligence software, enabling clients to effectively implement their strategies.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14 
Companies: Mitek, Lutech Group (Healthcare Software Division), ExpertDoc</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8</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5,411.15
EBITDA: 1,137.76
Market Cap: nan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of pharmaceuticals medicines intended to supply innovative drugs to the market with proven quality. The company offers RX drugs, OTC 
drugs, generics drugs and dermo cosmetics that can only be acquired through medical prescription only, enabling healthcare professionals to promote health and well-being by prescribing generic medicines.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 
Companies: Melcon Indústria Farmacêutica, Nortis Farmacêutica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9</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(BVMF:ABCB4)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2,779.22
EBITDA: nan
Market Cap: 5,059.03
Total Debt: XXX
FTE: nan</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Banco ABC Brasil SA operates in the banking sector of Brazil. k is engaged in asset and liability operations inherent to multiple bank activities, being authorized to operate with commercial, foreign exchange, investment, credit and financing and housing financing portfolios.</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A87E"/>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10</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998.37
EBITDA: 16.34
Market Cap: nan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Retailer and distributor of specialty medicines intended to deliver medications that require special storage and transportation care. The company offers medicines for oncology, endocrinology, neurology, ophthalmology, infertility treatments and urology.</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11</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(NYS:ADT)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4,976.27
EBITDA: 2,610.50
Market Cap: 6,970.54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ADT Inc is a provider of security, interactive, and smart home solutions serving consumer and small business customers in the United States (U.S.). The Company conducts business under the ADT brand name. The company segments include Consumer and Small Business (CSB).</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26 
Companies: IOTAS, Key-Rite Security, Sunpro Solar</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and distributor of food products. The company's food products include crackers, cookies, biscuits, and pasta products, enabling customers to enjoy quality food products at affordable prices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dedalus.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ache.png"/>
          <p:cNvPicPr>
            <a:picLocks noChangeAspect="1"/>
          </p:cNvPicPr>
          <p:nvPr/>
        </p:nvPicPr>
        <p:blipFill>
          <a:blip r:embed="rId3"/>
          <a:stretch>
            <a:fillRect/>
          </a:stretch>
        </p:blipFill>
        <p:spPr>
          <a:xfrm>
            <a:off x="585274" y="2133797"/>
            <a:ext cx="1030918" cy="377736"/>
          </a:xfrm>
          <a:prstGeom prst="rect">
            <a:avLst/>
          </a:prstGeom>
        </p:spPr>
      </p:pic>
      <p:pic>
        <p:nvPicPr>
          <p:cNvPr id="6" name="Picture 5" descr="abcbrasil.png"/>
          <p:cNvPicPr>
            <a:picLocks noChangeAspect="1"/>
          </p:cNvPicPr>
          <p:nvPr/>
        </p:nvPicPr>
        <p:blipFill>
          <a:blip r:embed="rId4"/>
          <a:stretch>
            <a:fillRect/>
          </a:stretch>
        </p:blipFill>
        <p:spPr>
          <a:xfrm>
            <a:off x="585274" y="2889270"/>
            <a:ext cx="1030918" cy="377736"/>
          </a:xfrm>
          <a:prstGeom prst="rect">
            <a:avLst/>
          </a:prstGeom>
        </p:spPr>
      </p:pic>
      <p:pic>
        <p:nvPicPr>
          <p:cNvPr id="7" name="Picture 6" descr="4bio.png"/>
          <p:cNvPicPr>
            <a:picLocks noChangeAspect="1"/>
          </p:cNvPicPr>
          <p:nvPr/>
        </p:nvPicPr>
        <p:blipFill>
          <a:blip r:embed="rId5"/>
          <a:stretch>
            <a:fillRect/>
          </a:stretch>
        </p:blipFill>
        <p:spPr>
          <a:xfrm>
            <a:off x="585274" y="3644743"/>
            <a:ext cx="1030918" cy="377736"/>
          </a:xfrm>
          <a:prstGeom prst="rect">
            <a:avLst/>
          </a:prstGeom>
        </p:spPr>
      </p:pic>
      <p:pic>
        <p:nvPicPr>
          <p:cNvPr id="8" name="Picture 7" descr="adt.png"/>
          <p:cNvPicPr>
            <a:picLocks noChangeAspect="1"/>
          </p:cNvPicPr>
          <p:nvPr/>
        </p:nvPicPr>
        <p:blipFill>
          <a:blip r:embed="rId6"/>
          <a:stretch>
            <a:fillRect/>
          </a:stretch>
        </p:blipFill>
        <p:spPr>
          <a:xfrm>
            <a:off x="585274" y="4400216"/>
            <a:ext cx="1030918" cy="377736"/>
          </a:xfrm>
          <a:prstGeom prst="rect">
            <a:avLst/>
          </a:prstGeom>
        </p:spPr>
      </p:pic>
      <p:pic>
        <p:nvPicPr>
          <p:cNvPr id="9" name="Picture 8" descr="adria.png"/>
          <p:cNvPicPr>
            <a:picLocks noChangeAspect="1"/>
          </p:cNvPicPr>
          <p:nvPr/>
        </p:nvPicPr>
        <p:blipFill>
          <a:blip r:embed="rId7"/>
          <a:stretch>
            <a:fillRect/>
          </a:stretch>
        </p:blipFill>
        <p:spPr>
          <a:xfrm>
            <a:off x="585274" y="5155689"/>
            <a:ext cx="1030918" cy="37773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128434163"/>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a:t>
                      </a: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(BVMF:AERI3)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1,211.41
EBITDA: -651.33
Market Cap: 266.31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Aeris Industria E Comercio de Equipamentos para Geracao de Energia SA operates in the renewable energy sector. The company is engaged in the manufacture of wind blades. Also, the company provides inspection, maintenance, and other after-sales services. Its factory is located in the Northeast region of Brazil, near the city of Fortaleza, Ceara.</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(NYS:MMM)
United States</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1,211.41
EBITDA: -651.33
Market Cap: 266.31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3M, a multinational conglomerate founded in 1902, sells tens of thousands of products ranging from sponges to respirators. The firm is well known for its extensive research and development capabilities, and it is a pioneer in inventing new use cases for its proprietary technologies. 3M is organized across three business segments: safety and industrial (representing around 44% of revenue), transportation and electronics (36%), and consumer (20%). The firm recently spun off its healthcare business, now known as Solventum. Nearly half of 3M's revenue comes from outside the Americas.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14 
Companies: Chemours (Fluorosurfactants Business), Klöckner Pentaplast (Healthcare Business), LeanTec (Inventory Management)</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erisenergy.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mmm.png"/>
          <p:cNvPicPr>
            <a:picLocks noChangeAspect="1"/>
          </p:cNvPicPr>
          <p:nvPr/>
        </p:nvPicPr>
        <p:blipFill>
          <a:blip r:embed="rId3"/>
          <a:stretch>
            <a:fillRect/>
          </a:stretch>
        </p:blipFill>
        <p:spPr>
          <a:xfrm>
            <a:off x="585274" y="2133797"/>
            <a:ext cx="1030918" cy="37773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heme/theme1.xml><?xml version="1.0" encoding="utf-8"?>
<a:theme xmlns:a="http://schemas.openxmlformats.org/drawingml/2006/main" name="1_2020 Lincoln Template">
  <a:themeElements>
    <a:clrScheme name="Lincon 2018">
      <a:dk1>
        <a:srgbClr val="000000"/>
      </a:dk1>
      <a:lt1>
        <a:srgbClr val="FFFFFF"/>
      </a:lt1>
      <a:dk2>
        <a:srgbClr val="003B4C"/>
      </a:dk2>
      <a:lt2>
        <a:srgbClr val="DBD5CD"/>
      </a:lt2>
      <a:accent1>
        <a:srgbClr val="00A87E"/>
      </a:accent1>
      <a:accent2>
        <a:srgbClr val="003B4C"/>
      </a:accent2>
      <a:accent3>
        <a:srgbClr val="68A2B8"/>
      </a:accent3>
      <a:accent4>
        <a:srgbClr val="005A81"/>
      </a:accent4>
      <a:accent5>
        <a:srgbClr val="572C5F"/>
      </a:accent5>
      <a:accent6>
        <a:srgbClr val="F4C412"/>
      </a:accent6>
      <a:hlink>
        <a:srgbClr val="003B4C"/>
      </a:hlink>
      <a:folHlink>
        <a:srgbClr val="DBD5CD"/>
      </a:folHlink>
    </a:clrScheme>
    <a:fontScheme name="Lincoln 2018">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ln>
        <a:effectLst>
          <a:outerShdw blurRad="38100" dist="50800" dir="2700000" algn="tl" rotWithShape="0">
            <a:srgbClr val="D8D1CA"/>
          </a:outerShdw>
        </a:effectLst>
      </a:spPr>
      <a:bodyPr wrap="square" lIns="91440" tIns="0" rIns="46800" bIns="46800" anchor="t" anchorCtr="0"/>
      <a:lstStyle>
        <a:defPPr algn="l">
          <a:defRPr sz="1000" b="1" i="0" u="none" strike="noStrike" kern="1200" spc="0" baseline="0" dirty="0">
            <a:solidFill>
              <a:schemeClr val="tx2"/>
            </a:solidFill>
            <a:latin typeface="+mn-lt"/>
            <a:ea typeface="+mn-ea"/>
            <a:cs typeface="+mn-cs"/>
          </a:defRPr>
        </a:defPPr>
      </a:lst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spcBef>
            <a:spcPts val="600"/>
          </a:spcBef>
          <a:defRPr sz="900" dirty="0" smtClean="0">
            <a:solidFill>
              <a:schemeClr val="tx2"/>
            </a:solidFill>
            <a:latin typeface="+mn-lt"/>
          </a:defRPr>
        </a:defPPr>
      </a:lstStyle>
    </a:txDef>
  </a:objectDefaults>
  <a:extraClrSchemeLst/>
  <a:custClrLst>
    <a:custClr name="LI Green">
      <a:srgbClr val="00A87E"/>
    </a:custClr>
    <a:custClr name="LI Blue">
      <a:srgbClr val="003B4C"/>
    </a:custClr>
    <a:custClr name="LI Grey">
      <a:srgbClr val="D8D1CA"/>
    </a:custClr>
    <a:custClr name="Blue 1">
      <a:srgbClr val="6BA4B8"/>
    </a:custClr>
    <a:custClr name="Blue 1 T1">
      <a:srgbClr val="A6C8D4"/>
    </a:custClr>
    <a:custClr name="Blue 1 T2">
      <a:srgbClr val="F0F5F7"/>
    </a:custClr>
    <a:custClr name="Blue 2">
      <a:srgbClr val="005A81"/>
    </a:custClr>
    <a:custClr name="Blue 2 T1">
      <a:srgbClr val="669CB3"/>
    </a:custClr>
    <a:custClr name="Blue 2 T2">
      <a:srgbClr val="CCDEE5"/>
    </a:custClr>
    <a:custClr name="Purple">
      <a:srgbClr val="572C5F"/>
    </a:custClr>
    <a:custClr name="Purple T1">
      <a:srgbClr val="A990AC"/>
    </a:custClr>
    <a:custClr name="Purple T2">
      <a:srgbClr val="E2D9E3"/>
    </a:custClr>
    <a:custClr name="Yellow">
      <a:srgbClr val="FFC320"/>
    </a:custClr>
    <a:custClr name="Yellow T1">
      <a:srgbClr val="FFD562"/>
    </a:custClr>
    <a:custClr name="Yellow T2">
      <a:srgbClr val="FFE7A5"/>
    </a:custClr>
  </a:custClrLst>
  <a:extLst>
    <a:ext uri="{05A4C25C-085E-4340-85A3-A5531E510DB2}">
      <thm15:themeFamily xmlns:thm15="http://schemas.microsoft.com/office/thememl/2012/main" name="Enhanced NBP Template A4" id="{A98C0BD0-D730-41FB-8E9B-314041F8E5AC}" vid="{8245C718-1F6F-4C45-BC27-8471760D6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12473</TotalTime>
  <Words>229</Words>
  <Application>Microsoft Macintosh PowerPoint</Application>
  <PresentationFormat>On-screen Show (4:3)</PresentationFormat>
  <Paragraphs>186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Garamond</vt:lpstr>
      <vt:lpstr>Poppins</vt:lpstr>
      <vt:lpstr>Wingdings</vt:lpstr>
      <vt:lpstr>1_2020 Lincoln Template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Porfirio, Matheus</dc:creator>
  <cp:lastModifiedBy>Gruenewald Reisen de Pinho, Gabriel</cp:lastModifiedBy>
  <cp:revision>23</cp:revision>
  <dcterms:created xsi:type="dcterms:W3CDTF">2025-06-09T19:49:02Z</dcterms:created>
  <dcterms:modified xsi:type="dcterms:W3CDTF">2025-07-17T20:25:50Z</dcterms:modified>
</cp:coreProperties>
</file>