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notesMasterIdLst>
    <p:notesMasterId r:id="rId7"/>
  </p:notesMasterIdLst>
  <p:sldIdLst>
    <p:sldId id="256" r:id="rId2"/>
    <p:sldId id="258" r:id="rId3"/>
    <p:sldId id="259" r:id="rId4"/>
    <p:sldId id="261" r:id="rId5"/>
    <p:sldId id="260" r:id="rId6"/>
    <p:sldId id="262" r:id="rId12"/>
    <p:sldId id="263" r:id="rId13"/>
    <p:sldId id="264"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D4CD"/>
    <a:srgbClr val="D8D1CA"/>
    <a:srgbClr val="572C5F"/>
    <a:srgbClr val="6BA4B8"/>
    <a:srgbClr val="FFFFFF"/>
    <a:srgbClr val="003B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12" autoAdjust="0"/>
    <p:restoredTop sz="94637"/>
  </p:normalViewPr>
  <p:slideViewPr>
    <p:cSldViewPr snapToGrid="0">
      <p:cViewPr>
        <p:scale>
          <a:sx n="140" d="100"/>
          <a:sy n="140" d="100"/>
        </p:scale>
        <p:origin x="552" y="-1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F1C9D2-9892-4E83-989F-41A869AB8A0A}" type="datetimeFigureOut">
              <a:rPr lang="pt-BR" smtClean="0"/>
              <a:t>22/07/2025</a:t>
            </a:fld>
            <a:endParaRPr lang="pt-B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FDF9AA-6BD0-4E04-9976-907054EA5743}" type="slidenum">
              <a:rPr lang="pt-BR" smtClean="0"/>
              <a:t>‹#›</a:t>
            </a:fld>
            <a:endParaRPr lang="pt-BR"/>
          </a:p>
        </p:txBody>
      </p:sp>
    </p:spTree>
    <p:extLst>
      <p:ext uri="{BB962C8B-B14F-4D97-AF65-F5344CB8AC3E}">
        <p14:creationId xmlns:p14="http://schemas.microsoft.com/office/powerpoint/2010/main" val="3729949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020 LI_Blank">
    <p:spTree>
      <p:nvGrpSpPr>
        <p:cNvPr id="1" name=""/>
        <p:cNvGrpSpPr/>
        <p:nvPr/>
      </p:nvGrpSpPr>
      <p:grpSpPr>
        <a:xfrm>
          <a:off x="0" y="0"/>
          <a:ext cx="0" cy="0"/>
          <a:chOff x="0" y="0"/>
          <a:chExt cx="0" cy="0"/>
        </a:xfrm>
      </p:grpSpPr>
      <p:sp>
        <p:nvSpPr>
          <p:cNvPr id="7" name="Do not remove" hidden="1">
            <a:extLst>
              <a:ext uri="{FF2B5EF4-FFF2-40B4-BE49-F238E27FC236}">
                <a16:creationId xmlns:a16="http://schemas.microsoft.com/office/drawing/2014/main" id="{E3C5E974-A70B-B995-A3FE-C4428FDF7D59}"/>
              </a:ext>
            </a:extLst>
          </p:cNvPr>
          <p:cNvSpPr/>
          <p:nvPr userDrawn="1">
            <p:custDataLst>
              <p:tags r:id="rId1"/>
            </p:custDataLst>
          </p:nvPr>
        </p:nvSpPr>
        <p:spPr bwMode="auto">
          <a:xfrm>
            <a:off x="0" y="0"/>
            <a:ext cx="11723" cy="12700"/>
          </a:xfrm>
          <a:prstGeom prst="octagon">
            <a:avLst/>
          </a:prstGeom>
          <a:noFill/>
          <a:ln>
            <a:noFill/>
          </a:ln>
          <a:effectLst>
            <a:outerShdw blurRad="38100" dist="50800" dir="2700000" algn="tl" rotWithShape="0">
              <a:srgbClr val="D8D1CA"/>
            </a:outerShdw>
          </a:effectLst>
          <a:extLst>
            <a:ext uri="{909E8E84-426E-40DD-AFC4-6F175D3DCCD1}">
              <a14:hiddenFill xmlns:a14="http://schemas.microsoft.com/office/drawing/2010/main">
                <a:solidFill>
                  <a:schemeClr val="bg1"/>
                </a:solidFill>
              </a14:hiddenFill>
            </a:ext>
          </a:extLst>
        </p:spPr>
        <p:txBody>
          <a:bodyPr wrap="square" lIns="84406" tIns="0" rIns="43200" bIns="43200" rtlCol="0" anchor="t" anchorCtr="0"/>
          <a:lstStyle/>
          <a:p>
            <a:pPr algn="l"/>
            <a:endParaRPr lang="en-US" sz="923" b="1" i="0" u="none" strike="noStrike" kern="1200" spc="0" baseline="0" dirty="0">
              <a:solidFill>
                <a:schemeClr val="tx2"/>
              </a:solidFill>
              <a:latin typeface="+mn-lt"/>
              <a:ea typeface="+mn-ea"/>
              <a:cs typeface="+mn-cs"/>
            </a:endParaRPr>
          </a:p>
        </p:txBody>
      </p:sp>
      <p:sp>
        <p:nvSpPr>
          <p:cNvPr id="4" name="Title Placeholder 1">
            <a:extLst>
              <a:ext uri="{FF2B5EF4-FFF2-40B4-BE49-F238E27FC236}">
                <a16:creationId xmlns:a16="http://schemas.microsoft.com/office/drawing/2014/main" id="{27466BF6-28CE-4010-89F0-4A719722E042}"/>
              </a:ext>
            </a:extLst>
          </p:cNvPr>
          <p:cNvSpPr>
            <a:spLocks noGrp="1"/>
          </p:cNvSpPr>
          <p:nvPr>
            <p:ph type="title"/>
          </p:nvPr>
        </p:nvSpPr>
        <p:spPr>
          <a:xfrm>
            <a:off x="211016" y="228608"/>
            <a:ext cx="8721969" cy="658437"/>
          </a:xfrm>
          <a:prstGeom prst="rect">
            <a:avLst/>
          </a:prstGeom>
        </p:spPr>
        <p:txBody>
          <a:bodyPr vert="horz" lIns="0" tIns="0" rIns="0" bIns="27432" rtlCol="0" anchor="b" anchorCtr="0">
            <a:noAutofit/>
          </a:bodyPr>
          <a:lstStyle>
            <a:lvl1pPr>
              <a:lnSpc>
                <a:spcPct val="90000"/>
              </a:lnSpc>
              <a:defRPr/>
            </a:lvl1pPr>
          </a:lstStyle>
          <a:p>
            <a:pPr lvl="0">
              <a:lnSpc>
                <a:spcPct val="90000"/>
              </a:lnSpc>
            </a:pPr>
            <a:r>
              <a:rPr lang="en-US"/>
              <a:t>Click to edit Master title style</a:t>
            </a:r>
            <a:endParaRPr lang="en-US" dirty="0"/>
          </a:p>
        </p:txBody>
      </p:sp>
    </p:spTree>
    <p:extLst>
      <p:ext uri="{BB962C8B-B14F-4D97-AF65-F5344CB8AC3E}">
        <p14:creationId xmlns:p14="http://schemas.microsoft.com/office/powerpoint/2010/main" val="133349392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otential Buyers Strip BR 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E8ACB-9B65-2C2D-FC0F-9823A8A30514}"/>
              </a:ext>
            </a:extLst>
          </p:cNvPr>
          <p:cNvSpPr>
            <a:spLocks noGrp="1"/>
          </p:cNvSpPr>
          <p:nvPr>
            <p:ph type="title"/>
          </p:nvPr>
        </p:nvSpPr>
        <p:spPr/>
        <p:txBody>
          <a:bodyPr/>
          <a:lstStyle/>
          <a:p>
            <a:r>
              <a:rPr lang="en-US"/>
              <a:t>Click to edit Master title style</a:t>
            </a:r>
          </a:p>
        </p:txBody>
      </p:sp>
      <p:sp>
        <p:nvSpPr>
          <p:cNvPr id="4" name="Rectangle: Diagonal Corners Rounded 3">
            <a:extLst>
              <a:ext uri="{FF2B5EF4-FFF2-40B4-BE49-F238E27FC236}">
                <a16:creationId xmlns:a16="http://schemas.microsoft.com/office/drawing/2014/main" id="{183DEB13-05E3-F488-BB30-965018212D5F}"/>
              </a:ext>
            </a:extLst>
          </p:cNvPr>
          <p:cNvSpPr/>
          <p:nvPr userDrawn="1"/>
        </p:nvSpPr>
        <p:spPr>
          <a:xfrm>
            <a:off x="6189841" y="565914"/>
            <a:ext cx="887585" cy="295438"/>
          </a:xfrm>
          <a:prstGeom prst="round2DiagRect">
            <a:avLst/>
          </a:prstGeom>
          <a:solidFill>
            <a:srgbClr val="003B4C"/>
          </a:solidFill>
          <a:ln w="19050">
            <a:solidFill>
              <a:srgbClr val="003B4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17">
              <a:defRPr/>
            </a:pPr>
            <a:r>
              <a:rPr lang="en-US" sz="787" b="1" noProof="0" dirty="0">
                <a:solidFill>
                  <a:srgbClr val="FFFFFF"/>
                </a:solidFill>
                <a:latin typeface="Poppins"/>
              </a:rPr>
              <a:t>Tier 1</a:t>
            </a:r>
          </a:p>
        </p:txBody>
      </p:sp>
      <p:sp>
        <p:nvSpPr>
          <p:cNvPr id="5" name="Rectangle: Diagonal Corners Rounded 4">
            <a:extLst>
              <a:ext uri="{FF2B5EF4-FFF2-40B4-BE49-F238E27FC236}">
                <a16:creationId xmlns:a16="http://schemas.microsoft.com/office/drawing/2014/main" id="{FF840AF7-7ADB-2EE8-88C1-7FF96CD1AF27}"/>
              </a:ext>
            </a:extLst>
          </p:cNvPr>
          <p:cNvSpPr/>
          <p:nvPr userDrawn="1"/>
        </p:nvSpPr>
        <p:spPr>
          <a:xfrm>
            <a:off x="7112194" y="565914"/>
            <a:ext cx="887585" cy="295438"/>
          </a:xfrm>
          <a:prstGeom prst="round2DiagRect">
            <a:avLst/>
          </a:prstGeom>
          <a:noFill/>
          <a:ln w="19050">
            <a:solidFill>
              <a:srgbClr val="D8D1C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17">
              <a:defRPr/>
            </a:pPr>
            <a:r>
              <a:rPr lang="en-US" sz="787" noProof="0" dirty="0">
                <a:solidFill>
                  <a:srgbClr val="D8D1CA"/>
                </a:solidFill>
                <a:latin typeface="Poppins"/>
              </a:rPr>
              <a:t>Tier 2</a:t>
            </a:r>
          </a:p>
        </p:txBody>
      </p:sp>
      <p:sp>
        <p:nvSpPr>
          <p:cNvPr id="6" name="Rectangle: Diagonal Corners Rounded 5">
            <a:extLst>
              <a:ext uri="{FF2B5EF4-FFF2-40B4-BE49-F238E27FC236}">
                <a16:creationId xmlns:a16="http://schemas.microsoft.com/office/drawing/2014/main" id="{AAC4156A-176F-8B21-3CC1-4C1CFDC4F3FD}"/>
              </a:ext>
            </a:extLst>
          </p:cNvPr>
          <p:cNvSpPr/>
          <p:nvPr userDrawn="1"/>
        </p:nvSpPr>
        <p:spPr>
          <a:xfrm>
            <a:off x="8034547" y="565914"/>
            <a:ext cx="887585" cy="295438"/>
          </a:xfrm>
          <a:prstGeom prst="round2DiagRect">
            <a:avLst/>
          </a:prstGeom>
          <a:noFill/>
          <a:ln w="19050">
            <a:solidFill>
              <a:srgbClr val="D8D1C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17">
              <a:defRPr/>
            </a:pPr>
            <a:r>
              <a:rPr lang="en-US" sz="787" noProof="0" dirty="0">
                <a:solidFill>
                  <a:srgbClr val="D8D1CA"/>
                </a:solidFill>
                <a:latin typeface="Poppins"/>
              </a:rPr>
              <a:t>Tier 3</a:t>
            </a:r>
          </a:p>
        </p:txBody>
      </p:sp>
      <p:sp>
        <p:nvSpPr>
          <p:cNvPr id="7" name="TextBox 6">
            <a:extLst>
              <a:ext uri="{FF2B5EF4-FFF2-40B4-BE49-F238E27FC236}">
                <a16:creationId xmlns:a16="http://schemas.microsoft.com/office/drawing/2014/main" id="{FECC0D9F-BE87-A613-106B-1AB2D1BB32A0}"/>
              </a:ext>
            </a:extLst>
          </p:cNvPr>
          <p:cNvSpPr txBox="1"/>
          <p:nvPr userDrawn="1">
            <p:custDataLst>
              <p:tags r:id="rId1"/>
            </p:custDataLst>
          </p:nvPr>
        </p:nvSpPr>
        <p:spPr>
          <a:xfrm>
            <a:off x="220160" y="6458408"/>
            <a:ext cx="3233058" cy="277068"/>
          </a:xfrm>
          <a:prstGeom prst="rect">
            <a:avLst/>
          </a:prstGeom>
        </p:spPr>
        <p:txBody>
          <a:bodyPr vert="horz" wrap="square" lIns="0" tIns="0" rIns="0" bIns="0" rtlCol="0" anchor="t" anchorCtr="0">
            <a:noAutofit/>
          </a:bodyPr>
          <a:lstStyle>
            <a:defPPr>
              <a:defRPr lang="en-US"/>
            </a:defPPr>
            <a:lvl1pPr marL="12700" marR="5080">
              <a:lnSpc>
                <a:spcPct val="100000"/>
              </a:lnSpc>
              <a:spcBef>
                <a:spcPts val="95"/>
              </a:spcBef>
              <a:defRPr sz="700" i="1">
                <a:solidFill>
                  <a:srgbClr val="7F7F7F"/>
                </a:solidFill>
              </a:defRPr>
            </a:lvl1pPr>
          </a:lstStyle>
          <a:p>
            <a:pPr marL="0" marR="0" lvl="0" indent="0" algn="l" defTabSz="914395" rtl="0" eaLnBrk="1" fontAlgn="t" latinLnBrk="0" hangingPunct="1">
              <a:lnSpc>
                <a:spcPct val="100000"/>
              </a:lnSpc>
              <a:spcBef>
                <a:spcPts val="0"/>
              </a:spcBef>
              <a:spcAft>
                <a:spcPts val="0"/>
              </a:spcAft>
              <a:buClrTx/>
              <a:buSzTx/>
              <a:buFontTx/>
              <a:buNone/>
              <a:tabLst/>
              <a:defRPr/>
            </a:pPr>
            <a:r>
              <a:rPr lang="en-US" sz="530" b="0" i="1" u="none" strike="noStrike" kern="1200" dirty="0">
                <a:solidFill>
                  <a:schemeClr val="bg1">
                    <a:lumMod val="65000"/>
                  </a:schemeClr>
                </a:solidFill>
                <a:effectLst/>
                <a:latin typeface="+mn-lt"/>
                <a:ea typeface="+mn-ea"/>
                <a:cs typeface="+mn-cs"/>
              </a:rPr>
              <a:t>Source</a:t>
            </a:r>
            <a:r>
              <a:rPr lang="en-US" sz="530" b="1" i="1" u="none" strike="noStrike" kern="1200" dirty="0">
                <a:solidFill>
                  <a:schemeClr val="bg1">
                    <a:lumMod val="65000"/>
                  </a:schemeClr>
                </a:solidFill>
                <a:effectLst/>
                <a:latin typeface="+mn-lt"/>
                <a:ea typeface="+mn-ea"/>
                <a:cs typeface="+mn-cs"/>
              </a:rPr>
              <a:t>:</a:t>
            </a:r>
            <a:r>
              <a:rPr lang="en-US" sz="530" b="0" i="1" u="none" strike="noStrike" kern="1200" dirty="0">
                <a:solidFill>
                  <a:schemeClr val="bg1">
                    <a:lumMod val="65000"/>
                  </a:schemeClr>
                </a:solidFill>
                <a:effectLst/>
                <a:latin typeface="+mn-lt"/>
                <a:ea typeface="+mn-ea"/>
                <a:cs typeface="+mn-cs"/>
              </a:rPr>
              <a:t> CapIQ, </a:t>
            </a:r>
            <a:r>
              <a:rPr lang="en-US" sz="530" b="0" i="1" u="none" strike="noStrike" kern="1200" dirty="0" err="1">
                <a:solidFill>
                  <a:schemeClr val="bg1">
                    <a:lumMod val="65000"/>
                  </a:schemeClr>
                </a:solidFill>
                <a:effectLst/>
                <a:latin typeface="+mn-lt"/>
                <a:ea typeface="+mn-ea"/>
                <a:cs typeface="+mn-cs"/>
              </a:rPr>
              <a:t>PitchBook</a:t>
            </a:r>
            <a:r>
              <a:rPr lang="en-US" sz="530" b="0" i="1" u="none" strike="noStrike" kern="1200" dirty="0">
                <a:solidFill>
                  <a:schemeClr val="bg1">
                    <a:lumMod val="65000"/>
                  </a:schemeClr>
                </a:solidFill>
                <a:effectLst/>
                <a:latin typeface="+mn-lt"/>
                <a:ea typeface="+mn-ea"/>
                <a:cs typeface="+mn-cs"/>
              </a:rPr>
              <a:t>, Public Information – The financial information corresponds to the most recent data available on the platform and company websites</a:t>
            </a:r>
            <a:br>
              <a:rPr lang="en-US" sz="530" i="1" dirty="0">
                <a:solidFill>
                  <a:schemeClr val="bg1">
                    <a:lumMod val="65000"/>
                  </a:schemeClr>
                </a:solidFill>
              </a:rPr>
            </a:br>
            <a:r>
              <a:rPr lang="en-US" sz="530" b="0" i="1" u="none" strike="noStrike" kern="1200" dirty="0">
                <a:solidFill>
                  <a:schemeClr val="bg1">
                    <a:lumMod val="65000"/>
                  </a:schemeClr>
                </a:solidFill>
                <a:effectLst/>
                <a:latin typeface="+mn-lt"/>
                <a:ea typeface="+mn-ea"/>
                <a:cs typeface="+mn-cs"/>
              </a:rPr>
              <a:t>Note</a:t>
            </a:r>
            <a:r>
              <a:rPr lang="en-US" sz="530" b="1" i="1" u="none" strike="noStrike" kern="1200" dirty="0">
                <a:solidFill>
                  <a:schemeClr val="bg1">
                    <a:lumMod val="65000"/>
                  </a:schemeClr>
                </a:solidFill>
                <a:effectLst/>
                <a:latin typeface="+mn-lt"/>
                <a:ea typeface="+mn-ea"/>
                <a:cs typeface="+mn-cs"/>
              </a:rPr>
              <a:t>:</a:t>
            </a:r>
            <a:r>
              <a:rPr lang="en-US" sz="530" b="0" i="1" u="none" strike="noStrike" kern="1200" dirty="0">
                <a:solidFill>
                  <a:schemeClr val="bg1">
                    <a:lumMod val="65000"/>
                  </a:schemeClr>
                </a:solidFill>
                <a:effectLst/>
                <a:latin typeface="+mn-lt"/>
                <a:ea typeface="+mn-ea"/>
                <a:cs typeface="+mn-cs"/>
              </a:rPr>
              <a:t> 1. Last XX years</a:t>
            </a:r>
            <a:endParaRPr kumimoji="0" lang="pt-BR" sz="530" b="0" i="1" u="none" strike="noStrike" kern="1200" cap="none" spc="0" normalizeH="0" baseline="0" noProof="0" dirty="0">
              <a:ln>
                <a:noFill/>
              </a:ln>
              <a:solidFill>
                <a:schemeClr val="bg1">
                  <a:lumMod val="65000"/>
                </a:schemeClr>
              </a:solidFill>
              <a:effectLst/>
              <a:uLnTx/>
              <a:uFillTx/>
              <a:latin typeface="+mn-lt"/>
              <a:ea typeface="+mn-ea"/>
              <a:cs typeface="+mn-cs"/>
            </a:endParaRPr>
          </a:p>
        </p:txBody>
      </p:sp>
    </p:spTree>
    <p:extLst>
      <p:ext uri="{BB962C8B-B14F-4D97-AF65-F5344CB8AC3E}">
        <p14:creationId xmlns:p14="http://schemas.microsoft.com/office/powerpoint/2010/main" val="1210098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otential Buyers Strip BR P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E8ACB-9B65-2C2D-FC0F-9823A8A30514}"/>
              </a:ext>
            </a:extLst>
          </p:cNvPr>
          <p:cNvSpPr>
            <a:spLocks noGrp="1"/>
          </p:cNvSpPr>
          <p:nvPr>
            <p:ph type="title"/>
          </p:nvPr>
        </p:nvSpPr>
        <p:spPr/>
        <p:txBody>
          <a:bodyPr/>
          <a:lstStyle/>
          <a:p>
            <a:r>
              <a:rPr lang="en-US"/>
              <a:t>Click to edit Master title style</a:t>
            </a:r>
          </a:p>
        </p:txBody>
      </p:sp>
      <p:sp>
        <p:nvSpPr>
          <p:cNvPr id="4" name="Rectangle: Diagonal Corners Rounded 3">
            <a:extLst>
              <a:ext uri="{FF2B5EF4-FFF2-40B4-BE49-F238E27FC236}">
                <a16:creationId xmlns:a16="http://schemas.microsoft.com/office/drawing/2014/main" id="{183DEB13-05E3-F488-BB30-965018212D5F}"/>
              </a:ext>
            </a:extLst>
          </p:cNvPr>
          <p:cNvSpPr/>
          <p:nvPr userDrawn="1"/>
        </p:nvSpPr>
        <p:spPr>
          <a:xfrm>
            <a:off x="6189841" y="565914"/>
            <a:ext cx="887585" cy="295438"/>
          </a:xfrm>
          <a:prstGeom prst="round2DiagRect">
            <a:avLst/>
          </a:prstGeom>
          <a:solidFill>
            <a:srgbClr val="003B4C"/>
          </a:solidFill>
          <a:ln w="19050">
            <a:solidFill>
              <a:srgbClr val="003B4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17">
              <a:defRPr/>
            </a:pPr>
            <a:r>
              <a:rPr lang="en-US" sz="787" b="1" noProof="0" dirty="0">
                <a:solidFill>
                  <a:srgbClr val="FFFFFF"/>
                </a:solidFill>
                <a:latin typeface="Poppins"/>
              </a:rPr>
              <a:t>Tier 1</a:t>
            </a:r>
          </a:p>
        </p:txBody>
      </p:sp>
      <p:sp>
        <p:nvSpPr>
          <p:cNvPr id="5" name="Rectangle: Diagonal Corners Rounded 4">
            <a:extLst>
              <a:ext uri="{FF2B5EF4-FFF2-40B4-BE49-F238E27FC236}">
                <a16:creationId xmlns:a16="http://schemas.microsoft.com/office/drawing/2014/main" id="{FF840AF7-7ADB-2EE8-88C1-7FF96CD1AF27}"/>
              </a:ext>
            </a:extLst>
          </p:cNvPr>
          <p:cNvSpPr/>
          <p:nvPr userDrawn="1"/>
        </p:nvSpPr>
        <p:spPr>
          <a:xfrm>
            <a:off x="7112194" y="565914"/>
            <a:ext cx="887585" cy="295438"/>
          </a:xfrm>
          <a:prstGeom prst="round2DiagRect">
            <a:avLst/>
          </a:prstGeom>
          <a:noFill/>
          <a:ln w="19050">
            <a:solidFill>
              <a:srgbClr val="D8D1C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17">
              <a:defRPr/>
            </a:pPr>
            <a:r>
              <a:rPr lang="en-US" sz="787" noProof="0" dirty="0">
                <a:solidFill>
                  <a:srgbClr val="D8D1CA"/>
                </a:solidFill>
                <a:latin typeface="Poppins"/>
              </a:rPr>
              <a:t>Tier 2</a:t>
            </a:r>
          </a:p>
        </p:txBody>
      </p:sp>
      <p:sp>
        <p:nvSpPr>
          <p:cNvPr id="6" name="Rectangle: Diagonal Corners Rounded 5">
            <a:extLst>
              <a:ext uri="{FF2B5EF4-FFF2-40B4-BE49-F238E27FC236}">
                <a16:creationId xmlns:a16="http://schemas.microsoft.com/office/drawing/2014/main" id="{AAC4156A-176F-8B21-3CC1-4C1CFDC4F3FD}"/>
              </a:ext>
            </a:extLst>
          </p:cNvPr>
          <p:cNvSpPr/>
          <p:nvPr userDrawn="1"/>
        </p:nvSpPr>
        <p:spPr>
          <a:xfrm>
            <a:off x="8034547" y="565914"/>
            <a:ext cx="887585" cy="295438"/>
          </a:xfrm>
          <a:prstGeom prst="round2DiagRect">
            <a:avLst/>
          </a:prstGeom>
          <a:noFill/>
          <a:ln w="19050">
            <a:solidFill>
              <a:srgbClr val="D8D1C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17">
              <a:defRPr/>
            </a:pPr>
            <a:r>
              <a:rPr lang="en-US" sz="787" noProof="0" dirty="0">
                <a:solidFill>
                  <a:srgbClr val="D8D1CA"/>
                </a:solidFill>
                <a:latin typeface="Poppins"/>
              </a:rPr>
              <a:t>Tier 3</a:t>
            </a:r>
          </a:p>
        </p:txBody>
      </p:sp>
      <p:sp>
        <p:nvSpPr>
          <p:cNvPr id="7" name="TextBox 6">
            <a:extLst>
              <a:ext uri="{FF2B5EF4-FFF2-40B4-BE49-F238E27FC236}">
                <a16:creationId xmlns:a16="http://schemas.microsoft.com/office/drawing/2014/main" id="{FECC0D9F-BE87-A613-106B-1AB2D1BB32A0}"/>
              </a:ext>
            </a:extLst>
          </p:cNvPr>
          <p:cNvSpPr txBox="1"/>
          <p:nvPr userDrawn="1">
            <p:custDataLst>
              <p:tags r:id="rId1"/>
            </p:custDataLst>
          </p:nvPr>
        </p:nvSpPr>
        <p:spPr>
          <a:xfrm>
            <a:off x="211016" y="6455020"/>
            <a:ext cx="3233058" cy="228981"/>
          </a:xfrm>
          <a:prstGeom prst="rect">
            <a:avLst/>
          </a:prstGeom>
        </p:spPr>
        <p:txBody>
          <a:bodyPr vert="horz" wrap="square" lIns="0" tIns="0" rIns="0" bIns="0" rtlCol="0" anchor="t" anchorCtr="0">
            <a:noAutofit/>
          </a:bodyPr>
          <a:lstStyle>
            <a:defPPr>
              <a:defRPr lang="en-US"/>
            </a:defPPr>
            <a:lvl1pPr marL="12700" marR="5080">
              <a:lnSpc>
                <a:spcPct val="100000"/>
              </a:lnSpc>
              <a:spcBef>
                <a:spcPts val="95"/>
              </a:spcBef>
              <a:defRPr sz="700" i="1">
                <a:solidFill>
                  <a:srgbClr val="7F7F7F"/>
                </a:solidFill>
              </a:defRPr>
            </a:lvl1pPr>
          </a:lstStyle>
          <a:p>
            <a:pPr>
              <a:lnSpc>
                <a:spcPct val="100000"/>
              </a:lnSpc>
            </a:pPr>
            <a:r>
              <a:rPr lang="pt-BR" sz="525" noProof="0" dirty="0">
                <a:solidFill>
                  <a:schemeClr val="bg1">
                    <a:lumMod val="65000"/>
                  </a:schemeClr>
                </a:solidFill>
              </a:rPr>
              <a:t>Fonte: CapIQ , Pitchbook, Informações Públicas – A informação financeira corresponde aos dados mais recentes disponíveis na plataforma e nos sites das empresas</a:t>
            </a:r>
          </a:p>
          <a:p>
            <a:pPr>
              <a:lnSpc>
                <a:spcPct val="100000"/>
              </a:lnSpc>
            </a:pPr>
            <a:r>
              <a:rPr lang="pt-BR" sz="525" noProof="0" dirty="0">
                <a:solidFill>
                  <a:schemeClr val="bg1">
                    <a:lumMod val="65000"/>
                  </a:schemeClr>
                </a:solidFill>
              </a:rPr>
              <a:t>Nota: 1. Últimos XX anos</a:t>
            </a:r>
          </a:p>
        </p:txBody>
      </p:sp>
    </p:spTree>
    <p:extLst>
      <p:ext uri="{BB962C8B-B14F-4D97-AF65-F5344CB8AC3E}">
        <p14:creationId xmlns:p14="http://schemas.microsoft.com/office/powerpoint/2010/main" val="2240113155"/>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emf"/><Relationship Id="rId6" Type="http://schemas.openxmlformats.org/officeDocument/2006/relationships/image" Target="../media/image2.png"/><Relationship Id="rId7"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1016" y="228608"/>
            <a:ext cx="8721969" cy="658437"/>
          </a:xfrm>
          <a:prstGeom prst="rect">
            <a:avLst/>
          </a:prstGeom>
        </p:spPr>
        <p:txBody>
          <a:bodyPr vert="horz" lIns="0" tIns="0" rIns="0" bIns="27432" rtlCol="0" anchor="b" anchorCtr="0">
            <a:noAutofit/>
          </a:bodyPr>
          <a:lstStyle/>
          <a:p>
            <a:pPr lvl="0">
              <a:lnSpc>
                <a:spcPct val="90000"/>
              </a:lnSpc>
            </a:pPr>
            <a:r>
              <a:rPr lang="en-US" dirty="0"/>
              <a:t>[Slide Title]</a:t>
            </a:r>
          </a:p>
        </p:txBody>
      </p:sp>
      <p:sp>
        <p:nvSpPr>
          <p:cNvPr id="3" name="Text Placeholder 2"/>
          <p:cNvSpPr>
            <a:spLocks noGrp="1"/>
          </p:cNvSpPr>
          <p:nvPr>
            <p:ph type="body" idx="1"/>
          </p:nvPr>
        </p:nvSpPr>
        <p:spPr>
          <a:xfrm>
            <a:off x="211016" y="1371608"/>
            <a:ext cx="8721969" cy="4914893"/>
          </a:xfrm>
          <a:prstGeom prst="rect">
            <a:avLst/>
          </a:prstGeom>
        </p:spPr>
        <p:txBody>
          <a:bodyPr vert="horz" lIns="0" tIns="0" rIns="0" bIns="0" rtlCol="0">
            <a:noAutofit/>
          </a:bodyPr>
          <a:lstStyle/>
          <a:p>
            <a:pPr lvl="0"/>
            <a:r>
              <a:rPr lang="en-US" dirty="0"/>
              <a:t>[Bullet Level 1]</a:t>
            </a:r>
          </a:p>
          <a:p>
            <a:pPr lvl="1"/>
            <a:r>
              <a:rPr lang="en-US" dirty="0"/>
              <a:t>[Bullet Level 2]</a:t>
            </a:r>
          </a:p>
          <a:p>
            <a:pPr lvl="2"/>
            <a:r>
              <a:rPr lang="en-US" dirty="0"/>
              <a:t>[Bullet Level 3]</a:t>
            </a:r>
          </a:p>
          <a:p>
            <a:pPr lvl="3"/>
            <a:r>
              <a:rPr lang="en-US" dirty="0"/>
              <a:t>[Bullet Level 4]</a:t>
            </a:r>
          </a:p>
          <a:p>
            <a:pPr marL="159730" lvl="0" indent="-153869" algn="l" defTabSz="844078" rtl="0" eaLnBrk="1" latinLnBrk="0" hangingPunct="1">
              <a:lnSpc>
                <a:spcPct val="90000"/>
              </a:lnSpc>
              <a:spcBef>
                <a:spcPts val="923"/>
              </a:spcBef>
              <a:buClr>
                <a:schemeClr val="accent1"/>
              </a:buClr>
              <a:buFont typeface="Wingdings" pitchFamily="2" charset="2"/>
              <a:buChar char="§"/>
              <a:tabLst/>
            </a:pPr>
            <a:endParaRPr lang="en-US" dirty="0"/>
          </a:p>
        </p:txBody>
      </p:sp>
      <p:pic>
        <p:nvPicPr>
          <p:cNvPr id="12" name="Picture 11" hidden="1">
            <a:extLst>
              <a:ext uri="{FF2B5EF4-FFF2-40B4-BE49-F238E27FC236}">
                <a16:creationId xmlns:a16="http://schemas.microsoft.com/office/drawing/2014/main" id="{97D5F93F-658F-4C0D-A655-8AD1176F4EB6}"/>
              </a:ext>
            </a:extLst>
          </p:cNvPr>
          <p:cNvPicPr>
            <a:picLocks noChangeAspect="1"/>
          </p:cNvPicPr>
          <p:nvPr userDrawn="1"/>
        </p:nvPicPr>
        <p:blipFill>
          <a:blip r:embed="rId5"/>
          <a:stretch>
            <a:fillRect/>
          </a:stretch>
        </p:blipFill>
        <p:spPr>
          <a:xfrm>
            <a:off x="459200" y="6398970"/>
            <a:ext cx="1361991" cy="234947"/>
          </a:xfrm>
          <a:prstGeom prst="rect">
            <a:avLst/>
          </a:prstGeom>
        </p:spPr>
      </p:pic>
      <p:cxnSp>
        <p:nvCxnSpPr>
          <p:cNvPr id="72" name="Straight Connector 18">
            <a:extLst>
              <a:ext uri="{FF2B5EF4-FFF2-40B4-BE49-F238E27FC236}">
                <a16:creationId xmlns:a16="http://schemas.microsoft.com/office/drawing/2014/main" id="{66004FF2-9BE8-4885-ACBE-EDD9D09A235F}"/>
              </a:ext>
            </a:extLst>
          </p:cNvPr>
          <p:cNvCxnSpPr>
            <a:cxnSpLocks/>
          </p:cNvCxnSpPr>
          <p:nvPr userDrawn="1"/>
        </p:nvCxnSpPr>
        <p:spPr bwMode="gray">
          <a:xfrm flipH="1">
            <a:off x="211016" y="926850"/>
            <a:ext cx="8721969"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 name="Straight Connector 18">
            <a:extLst>
              <a:ext uri="{FF2B5EF4-FFF2-40B4-BE49-F238E27FC236}">
                <a16:creationId xmlns:a16="http://schemas.microsoft.com/office/drawing/2014/main" id="{478A1447-3DEE-6FF5-3500-230896317D8F}"/>
              </a:ext>
            </a:extLst>
          </p:cNvPr>
          <p:cNvCxnSpPr>
            <a:cxnSpLocks/>
          </p:cNvCxnSpPr>
          <p:nvPr userDrawn="1"/>
        </p:nvCxnSpPr>
        <p:spPr bwMode="gray">
          <a:xfrm flipH="1">
            <a:off x="211016" y="6400800"/>
            <a:ext cx="8721969"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nvGrpSpPr>
          <p:cNvPr id="6" name="Group 34">
            <a:extLst>
              <a:ext uri="{FF2B5EF4-FFF2-40B4-BE49-F238E27FC236}">
                <a16:creationId xmlns:a16="http://schemas.microsoft.com/office/drawing/2014/main" id="{45C4217E-5904-A407-9890-24CF072208A2}"/>
              </a:ext>
            </a:extLst>
          </p:cNvPr>
          <p:cNvGrpSpPr>
            <a:grpSpLocks noChangeAspect="1"/>
          </p:cNvGrpSpPr>
          <p:nvPr userDrawn="1"/>
        </p:nvGrpSpPr>
        <p:grpSpPr bwMode="gray">
          <a:xfrm>
            <a:off x="7024397" y="6538679"/>
            <a:ext cx="865188" cy="157162"/>
            <a:chOff x="6094413" y="7239000"/>
            <a:chExt cx="865188" cy="157163"/>
          </a:xfrm>
          <a:solidFill>
            <a:schemeClr val="bg1">
              <a:lumMod val="50000"/>
            </a:schemeClr>
          </a:solidFill>
        </p:grpSpPr>
        <p:sp>
          <p:nvSpPr>
            <p:cNvPr id="8" name="Rectangle 5">
              <a:extLst>
                <a:ext uri="{FF2B5EF4-FFF2-40B4-BE49-F238E27FC236}">
                  <a16:creationId xmlns:a16="http://schemas.microsoft.com/office/drawing/2014/main" id="{1312B4CB-A17A-B313-60E1-51F3D8B439F2}"/>
                </a:ext>
              </a:extLst>
            </p:cNvPr>
            <p:cNvSpPr>
              <a:spLocks noChangeArrowheads="1"/>
            </p:cNvSpPr>
            <p:nvPr/>
          </p:nvSpPr>
          <p:spPr bwMode="gray">
            <a:xfrm>
              <a:off x="6397625" y="7240588"/>
              <a:ext cx="17463" cy="85725"/>
            </a:xfrm>
            <a:prstGeom prst="rect">
              <a:avLst/>
            </a:pr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9" name="Freeform 6">
              <a:extLst>
                <a:ext uri="{FF2B5EF4-FFF2-40B4-BE49-F238E27FC236}">
                  <a16:creationId xmlns:a16="http://schemas.microsoft.com/office/drawing/2014/main" id="{7A73EA26-D3A3-E1B5-BC3D-5D36F34F804D}"/>
                </a:ext>
              </a:extLst>
            </p:cNvPr>
            <p:cNvSpPr>
              <a:spLocks/>
            </p:cNvSpPr>
            <p:nvPr/>
          </p:nvSpPr>
          <p:spPr bwMode="gray">
            <a:xfrm>
              <a:off x="6448425" y="7240588"/>
              <a:ext cx="84138" cy="85725"/>
            </a:xfrm>
            <a:custGeom>
              <a:avLst/>
              <a:gdLst>
                <a:gd name="T0" fmla="*/ 43 w 53"/>
                <a:gd name="T1" fmla="*/ 0 h 54"/>
                <a:gd name="T2" fmla="*/ 43 w 53"/>
                <a:gd name="T3" fmla="*/ 38 h 54"/>
                <a:gd name="T4" fmla="*/ 11 w 53"/>
                <a:gd name="T5" fmla="*/ 0 h 54"/>
                <a:gd name="T6" fmla="*/ 0 w 53"/>
                <a:gd name="T7" fmla="*/ 0 h 54"/>
                <a:gd name="T8" fmla="*/ 0 w 53"/>
                <a:gd name="T9" fmla="*/ 54 h 54"/>
                <a:gd name="T10" fmla="*/ 11 w 53"/>
                <a:gd name="T11" fmla="*/ 54 h 54"/>
                <a:gd name="T12" fmla="*/ 11 w 53"/>
                <a:gd name="T13" fmla="*/ 16 h 54"/>
                <a:gd name="T14" fmla="*/ 43 w 53"/>
                <a:gd name="T15" fmla="*/ 54 h 54"/>
                <a:gd name="T16" fmla="*/ 43 w 53"/>
                <a:gd name="T17" fmla="*/ 54 h 54"/>
                <a:gd name="T18" fmla="*/ 43 w 53"/>
                <a:gd name="T19" fmla="*/ 54 h 54"/>
                <a:gd name="T20" fmla="*/ 53 w 53"/>
                <a:gd name="T21" fmla="*/ 54 h 54"/>
                <a:gd name="T22" fmla="*/ 53 w 53"/>
                <a:gd name="T23" fmla="*/ 0 h 54"/>
                <a:gd name="T24" fmla="*/ 43 w 53"/>
                <a:gd name="T25"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54">
                  <a:moveTo>
                    <a:pt x="43" y="0"/>
                  </a:moveTo>
                  <a:lnTo>
                    <a:pt x="43" y="38"/>
                  </a:lnTo>
                  <a:lnTo>
                    <a:pt x="11" y="0"/>
                  </a:lnTo>
                  <a:lnTo>
                    <a:pt x="0" y="0"/>
                  </a:lnTo>
                  <a:lnTo>
                    <a:pt x="0" y="54"/>
                  </a:lnTo>
                  <a:lnTo>
                    <a:pt x="11" y="54"/>
                  </a:lnTo>
                  <a:lnTo>
                    <a:pt x="11" y="16"/>
                  </a:lnTo>
                  <a:lnTo>
                    <a:pt x="43" y="54"/>
                  </a:lnTo>
                  <a:lnTo>
                    <a:pt x="43" y="54"/>
                  </a:lnTo>
                  <a:lnTo>
                    <a:pt x="43" y="54"/>
                  </a:lnTo>
                  <a:lnTo>
                    <a:pt x="53" y="54"/>
                  </a:lnTo>
                  <a:lnTo>
                    <a:pt x="53" y="0"/>
                  </a:lnTo>
                  <a:lnTo>
                    <a:pt x="43" y="0"/>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13" name="Freeform 7">
              <a:extLst>
                <a:ext uri="{FF2B5EF4-FFF2-40B4-BE49-F238E27FC236}">
                  <a16:creationId xmlns:a16="http://schemas.microsoft.com/office/drawing/2014/main" id="{5DCF5F74-DAA0-119E-0108-8AA94C70A827}"/>
                </a:ext>
              </a:extLst>
            </p:cNvPr>
            <p:cNvSpPr>
              <a:spLocks/>
            </p:cNvSpPr>
            <p:nvPr/>
          </p:nvSpPr>
          <p:spPr bwMode="gray">
            <a:xfrm>
              <a:off x="6297613" y="7240588"/>
              <a:ext cx="66675" cy="85725"/>
            </a:xfrm>
            <a:custGeom>
              <a:avLst/>
              <a:gdLst>
                <a:gd name="T0" fmla="*/ 11 w 42"/>
                <a:gd name="T1" fmla="*/ 43 h 54"/>
                <a:gd name="T2" fmla="*/ 11 w 42"/>
                <a:gd name="T3" fmla="*/ 0 h 54"/>
                <a:gd name="T4" fmla="*/ 0 w 42"/>
                <a:gd name="T5" fmla="*/ 0 h 54"/>
                <a:gd name="T6" fmla="*/ 0 w 42"/>
                <a:gd name="T7" fmla="*/ 54 h 54"/>
                <a:gd name="T8" fmla="*/ 42 w 42"/>
                <a:gd name="T9" fmla="*/ 54 h 54"/>
                <a:gd name="T10" fmla="*/ 42 w 42"/>
                <a:gd name="T11" fmla="*/ 43 h 54"/>
                <a:gd name="T12" fmla="*/ 11 w 42"/>
                <a:gd name="T13" fmla="*/ 43 h 54"/>
              </a:gdLst>
              <a:ahLst/>
              <a:cxnLst>
                <a:cxn ang="0">
                  <a:pos x="T0" y="T1"/>
                </a:cxn>
                <a:cxn ang="0">
                  <a:pos x="T2" y="T3"/>
                </a:cxn>
                <a:cxn ang="0">
                  <a:pos x="T4" y="T5"/>
                </a:cxn>
                <a:cxn ang="0">
                  <a:pos x="T6" y="T7"/>
                </a:cxn>
                <a:cxn ang="0">
                  <a:pos x="T8" y="T9"/>
                </a:cxn>
                <a:cxn ang="0">
                  <a:pos x="T10" y="T11"/>
                </a:cxn>
                <a:cxn ang="0">
                  <a:pos x="T12" y="T13"/>
                </a:cxn>
              </a:cxnLst>
              <a:rect l="0" t="0" r="r" b="b"/>
              <a:pathLst>
                <a:path w="42" h="54">
                  <a:moveTo>
                    <a:pt x="11" y="43"/>
                  </a:moveTo>
                  <a:lnTo>
                    <a:pt x="11" y="0"/>
                  </a:lnTo>
                  <a:lnTo>
                    <a:pt x="0" y="0"/>
                  </a:lnTo>
                  <a:lnTo>
                    <a:pt x="0" y="54"/>
                  </a:lnTo>
                  <a:lnTo>
                    <a:pt x="42" y="54"/>
                  </a:lnTo>
                  <a:lnTo>
                    <a:pt x="42" y="43"/>
                  </a:lnTo>
                  <a:lnTo>
                    <a:pt x="11" y="43"/>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16" name="Freeform 8">
              <a:extLst>
                <a:ext uri="{FF2B5EF4-FFF2-40B4-BE49-F238E27FC236}">
                  <a16:creationId xmlns:a16="http://schemas.microsoft.com/office/drawing/2014/main" id="{E929FC56-94D3-73D7-E85C-53D3E6273E5B}"/>
                </a:ext>
              </a:extLst>
            </p:cNvPr>
            <p:cNvSpPr>
              <a:spLocks/>
            </p:cNvSpPr>
            <p:nvPr/>
          </p:nvSpPr>
          <p:spPr bwMode="gray">
            <a:xfrm>
              <a:off x="6875463" y="7240588"/>
              <a:ext cx="84138" cy="85725"/>
            </a:xfrm>
            <a:custGeom>
              <a:avLst/>
              <a:gdLst>
                <a:gd name="T0" fmla="*/ 42 w 53"/>
                <a:gd name="T1" fmla="*/ 0 h 54"/>
                <a:gd name="T2" fmla="*/ 42 w 53"/>
                <a:gd name="T3" fmla="*/ 38 h 54"/>
                <a:gd name="T4" fmla="*/ 11 w 53"/>
                <a:gd name="T5" fmla="*/ 0 h 54"/>
                <a:gd name="T6" fmla="*/ 0 w 53"/>
                <a:gd name="T7" fmla="*/ 0 h 54"/>
                <a:gd name="T8" fmla="*/ 0 w 53"/>
                <a:gd name="T9" fmla="*/ 54 h 54"/>
                <a:gd name="T10" fmla="*/ 11 w 53"/>
                <a:gd name="T11" fmla="*/ 54 h 54"/>
                <a:gd name="T12" fmla="*/ 11 w 53"/>
                <a:gd name="T13" fmla="*/ 16 h 54"/>
                <a:gd name="T14" fmla="*/ 42 w 53"/>
                <a:gd name="T15" fmla="*/ 54 h 54"/>
                <a:gd name="T16" fmla="*/ 42 w 53"/>
                <a:gd name="T17" fmla="*/ 54 h 54"/>
                <a:gd name="T18" fmla="*/ 42 w 53"/>
                <a:gd name="T19" fmla="*/ 54 h 54"/>
                <a:gd name="T20" fmla="*/ 53 w 53"/>
                <a:gd name="T21" fmla="*/ 54 h 54"/>
                <a:gd name="T22" fmla="*/ 53 w 53"/>
                <a:gd name="T23" fmla="*/ 0 h 54"/>
                <a:gd name="T24" fmla="*/ 42 w 53"/>
                <a:gd name="T25"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54">
                  <a:moveTo>
                    <a:pt x="42" y="0"/>
                  </a:moveTo>
                  <a:lnTo>
                    <a:pt x="42" y="38"/>
                  </a:lnTo>
                  <a:lnTo>
                    <a:pt x="11" y="0"/>
                  </a:lnTo>
                  <a:lnTo>
                    <a:pt x="0" y="0"/>
                  </a:lnTo>
                  <a:lnTo>
                    <a:pt x="0" y="54"/>
                  </a:lnTo>
                  <a:lnTo>
                    <a:pt x="11" y="54"/>
                  </a:lnTo>
                  <a:lnTo>
                    <a:pt x="11" y="16"/>
                  </a:lnTo>
                  <a:lnTo>
                    <a:pt x="42" y="54"/>
                  </a:lnTo>
                  <a:lnTo>
                    <a:pt x="42" y="54"/>
                  </a:lnTo>
                  <a:lnTo>
                    <a:pt x="42" y="54"/>
                  </a:lnTo>
                  <a:lnTo>
                    <a:pt x="53" y="54"/>
                  </a:lnTo>
                  <a:lnTo>
                    <a:pt x="53" y="0"/>
                  </a:lnTo>
                  <a:lnTo>
                    <a:pt x="42" y="0"/>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17" name="Freeform 9">
              <a:extLst>
                <a:ext uri="{FF2B5EF4-FFF2-40B4-BE49-F238E27FC236}">
                  <a16:creationId xmlns:a16="http://schemas.microsoft.com/office/drawing/2014/main" id="{909E625A-076F-DE98-1B8C-910B8B98DE13}"/>
                </a:ext>
              </a:extLst>
            </p:cNvPr>
            <p:cNvSpPr>
              <a:spLocks/>
            </p:cNvSpPr>
            <p:nvPr/>
          </p:nvSpPr>
          <p:spPr bwMode="gray">
            <a:xfrm>
              <a:off x="6775450" y="7240588"/>
              <a:ext cx="68263" cy="85725"/>
            </a:xfrm>
            <a:custGeom>
              <a:avLst/>
              <a:gdLst>
                <a:gd name="T0" fmla="*/ 11 w 43"/>
                <a:gd name="T1" fmla="*/ 43 h 54"/>
                <a:gd name="T2" fmla="*/ 11 w 43"/>
                <a:gd name="T3" fmla="*/ 0 h 54"/>
                <a:gd name="T4" fmla="*/ 0 w 43"/>
                <a:gd name="T5" fmla="*/ 0 h 54"/>
                <a:gd name="T6" fmla="*/ 0 w 43"/>
                <a:gd name="T7" fmla="*/ 54 h 54"/>
                <a:gd name="T8" fmla="*/ 43 w 43"/>
                <a:gd name="T9" fmla="*/ 54 h 54"/>
                <a:gd name="T10" fmla="*/ 43 w 43"/>
                <a:gd name="T11" fmla="*/ 43 h 54"/>
                <a:gd name="T12" fmla="*/ 11 w 43"/>
                <a:gd name="T13" fmla="*/ 43 h 54"/>
              </a:gdLst>
              <a:ahLst/>
              <a:cxnLst>
                <a:cxn ang="0">
                  <a:pos x="T0" y="T1"/>
                </a:cxn>
                <a:cxn ang="0">
                  <a:pos x="T2" y="T3"/>
                </a:cxn>
                <a:cxn ang="0">
                  <a:pos x="T4" y="T5"/>
                </a:cxn>
                <a:cxn ang="0">
                  <a:pos x="T6" y="T7"/>
                </a:cxn>
                <a:cxn ang="0">
                  <a:pos x="T8" y="T9"/>
                </a:cxn>
                <a:cxn ang="0">
                  <a:pos x="T10" y="T11"/>
                </a:cxn>
                <a:cxn ang="0">
                  <a:pos x="T12" y="T13"/>
                </a:cxn>
              </a:cxnLst>
              <a:rect l="0" t="0" r="r" b="b"/>
              <a:pathLst>
                <a:path w="43" h="54">
                  <a:moveTo>
                    <a:pt x="11" y="43"/>
                  </a:moveTo>
                  <a:lnTo>
                    <a:pt x="11" y="0"/>
                  </a:lnTo>
                  <a:lnTo>
                    <a:pt x="0" y="0"/>
                  </a:lnTo>
                  <a:lnTo>
                    <a:pt x="0" y="54"/>
                  </a:lnTo>
                  <a:lnTo>
                    <a:pt x="43" y="54"/>
                  </a:lnTo>
                  <a:lnTo>
                    <a:pt x="43" y="43"/>
                  </a:lnTo>
                  <a:lnTo>
                    <a:pt x="11" y="43"/>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18" name="Freeform 10">
              <a:extLst>
                <a:ext uri="{FF2B5EF4-FFF2-40B4-BE49-F238E27FC236}">
                  <a16:creationId xmlns:a16="http://schemas.microsoft.com/office/drawing/2014/main" id="{4E40DFF4-26DF-56B0-7085-6985BDE8E8F9}"/>
                </a:ext>
              </a:extLst>
            </p:cNvPr>
            <p:cNvSpPr>
              <a:spLocks/>
            </p:cNvSpPr>
            <p:nvPr/>
          </p:nvSpPr>
          <p:spPr bwMode="gray">
            <a:xfrm>
              <a:off x="6562725" y="7239000"/>
              <a:ext cx="74613" cy="88900"/>
            </a:xfrm>
            <a:custGeom>
              <a:avLst/>
              <a:gdLst>
                <a:gd name="T0" fmla="*/ 40 w 69"/>
                <a:gd name="T1" fmla="*/ 65 h 81"/>
                <a:gd name="T2" fmla="*/ 16 w 69"/>
                <a:gd name="T3" fmla="*/ 41 h 81"/>
                <a:gd name="T4" fmla="*/ 40 w 69"/>
                <a:gd name="T5" fmla="*/ 16 h 81"/>
                <a:gd name="T6" fmla="*/ 58 w 69"/>
                <a:gd name="T7" fmla="*/ 23 h 81"/>
                <a:gd name="T8" fmla="*/ 69 w 69"/>
                <a:gd name="T9" fmla="*/ 12 h 81"/>
                <a:gd name="T10" fmla="*/ 40 w 69"/>
                <a:gd name="T11" fmla="*/ 0 h 81"/>
                <a:gd name="T12" fmla="*/ 0 w 69"/>
                <a:gd name="T13" fmla="*/ 41 h 81"/>
                <a:gd name="T14" fmla="*/ 40 w 69"/>
                <a:gd name="T15" fmla="*/ 81 h 81"/>
                <a:gd name="T16" fmla="*/ 69 w 69"/>
                <a:gd name="T17" fmla="*/ 69 h 81"/>
                <a:gd name="T18" fmla="*/ 58 w 69"/>
                <a:gd name="T19" fmla="*/ 58 h 81"/>
                <a:gd name="T20" fmla="*/ 40 w 69"/>
                <a:gd name="T21"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81">
                  <a:moveTo>
                    <a:pt x="40" y="65"/>
                  </a:moveTo>
                  <a:cubicBezTo>
                    <a:pt x="27" y="65"/>
                    <a:pt x="16" y="54"/>
                    <a:pt x="16" y="41"/>
                  </a:cubicBezTo>
                  <a:cubicBezTo>
                    <a:pt x="16" y="27"/>
                    <a:pt x="27" y="16"/>
                    <a:pt x="40" y="16"/>
                  </a:cubicBezTo>
                  <a:cubicBezTo>
                    <a:pt x="47" y="16"/>
                    <a:pt x="53" y="19"/>
                    <a:pt x="58" y="23"/>
                  </a:cubicBezTo>
                  <a:cubicBezTo>
                    <a:pt x="69" y="12"/>
                    <a:pt x="69" y="12"/>
                    <a:pt x="69" y="12"/>
                  </a:cubicBezTo>
                  <a:cubicBezTo>
                    <a:pt x="62" y="5"/>
                    <a:pt x="52" y="0"/>
                    <a:pt x="40" y="0"/>
                  </a:cubicBezTo>
                  <a:cubicBezTo>
                    <a:pt x="18" y="0"/>
                    <a:pt x="0" y="18"/>
                    <a:pt x="0" y="41"/>
                  </a:cubicBezTo>
                  <a:cubicBezTo>
                    <a:pt x="0" y="63"/>
                    <a:pt x="18" y="81"/>
                    <a:pt x="40" y="81"/>
                  </a:cubicBezTo>
                  <a:cubicBezTo>
                    <a:pt x="52" y="81"/>
                    <a:pt x="62" y="76"/>
                    <a:pt x="69" y="69"/>
                  </a:cubicBezTo>
                  <a:cubicBezTo>
                    <a:pt x="58" y="58"/>
                    <a:pt x="58" y="58"/>
                    <a:pt x="58" y="58"/>
                  </a:cubicBezTo>
                  <a:cubicBezTo>
                    <a:pt x="53" y="63"/>
                    <a:pt x="47" y="65"/>
                    <a:pt x="40" y="65"/>
                  </a:cubicBez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19" name="Freeform 11">
              <a:extLst>
                <a:ext uri="{FF2B5EF4-FFF2-40B4-BE49-F238E27FC236}">
                  <a16:creationId xmlns:a16="http://schemas.microsoft.com/office/drawing/2014/main" id="{5CEEEDF8-575E-E074-7875-9DE74FAE44A6}"/>
                </a:ext>
              </a:extLst>
            </p:cNvPr>
            <p:cNvSpPr>
              <a:spLocks noEditPoints="1"/>
            </p:cNvSpPr>
            <p:nvPr/>
          </p:nvSpPr>
          <p:spPr bwMode="gray">
            <a:xfrm>
              <a:off x="6659563" y="7239000"/>
              <a:ext cx="87313" cy="88900"/>
            </a:xfrm>
            <a:custGeom>
              <a:avLst/>
              <a:gdLst>
                <a:gd name="T0" fmla="*/ 40 w 81"/>
                <a:gd name="T1" fmla="*/ 0 h 81"/>
                <a:gd name="T2" fmla="*/ 0 w 81"/>
                <a:gd name="T3" fmla="*/ 41 h 81"/>
                <a:gd name="T4" fmla="*/ 40 w 81"/>
                <a:gd name="T5" fmla="*/ 81 h 81"/>
                <a:gd name="T6" fmla="*/ 81 w 81"/>
                <a:gd name="T7" fmla="*/ 41 h 81"/>
                <a:gd name="T8" fmla="*/ 40 w 81"/>
                <a:gd name="T9" fmla="*/ 0 h 81"/>
                <a:gd name="T10" fmla="*/ 40 w 81"/>
                <a:gd name="T11" fmla="*/ 65 h 81"/>
                <a:gd name="T12" fmla="*/ 16 w 81"/>
                <a:gd name="T13" fmla="*/ 41 h 81"/>
                <a:gd name="T14" fmla="*/ 40 w 81"/>
                <a:gd name="T15" fmla="*/ 16 h 81"/>
                <a:gd name="T16" fmla="*/ 65 w 81"/>
                <a:gd name="T17" fmla="*/ 41 h 81"/>
                <a:gd name="T18" fmla="*/ 40 w 81"/>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81">
                  <a:moveTo>
                    <a:pt x="40" y="0"/>
                  </a:moveTo>
                  <a:cubicBezTo>
                    <a:pt x="18" y="0"/>
                    <a:pt x="0" y="18"/>
                    <a:pt x="0" y="41"/>
                  </a:cubicBezTo>
                  <a:cubicBezTo>
                    <a:pt x="0" y="63"/>
                    <a:pt x="18" y="81"/>
                    <a:pt x="40" y="81"/>
                  </a:cubicBezTo>
                  <a:cubicBezTo>
                    <a:pt x="62" y="81"/>
                    <a:pt x="81" y="63"/>
                    <a:pt x="81" y="41"/>
                  </a:cubicBezTo>
                  <a:cubicBezTo>
                    <a:pt x="81" y="18"/>
                    <a:pt x="62" y="0"/>
                    <a:pt x="40" y="0"/>
                  </a:cubicBezTo>
                  <a:close/>
                  <a:moveTo>
                    <a:pt x="40" y="65"/>
                  </a:moveTo>
                  <a:cubicBezTo>
                    <a:pt x="27" y="65"/>
                    <a:pt x="16" y="54"/>
                    <a:pt x="16" y="41"/>
                  </a:cubicBezTo>
                  <a:cubicBezTo>
                    <a:pt x="16" y="27"/>
                    <a:pt x="27" y="16"/>
                    <a:pt x="40" y="16"/>
                  </a:cubicBezTo>
                  <a:cubicBezTo>
                    <a:pt x="54" y="16"/>
                    <a:pt x="65" y="27"/>
                    <a:pt x="65" y="41"/>
                  </a:cubicBezTo>
                  <a:cubicBezTo>
                    <a:pt x="65" y="54"/>
                    <a:pt x="54" y="65"/>
                    <a:pt x="40" y="65"/>
                  </a:cubicBez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0" name="Freeform 12">
              <a:extLst>
                <a:ext uri="{FF2B5EF4-FFF2-40B4-BE49-F238E27FC236}">
                  <a16:creationId xmlns:a16="http://schemas.microsoft.com/office/drawing/2014/main" id="{F68CE0B3-789F-58B9-1026-398EC2F66EA7}"/>
                </a:ext>
              </a:extLst>
            </p:cNvPr>
            <p:cNvSpPr>
              <a:spLocks/>
            </p:cNvSpPr>
            <p:nvPr/>
          </p:nvSpPr>
          <p:spPr bwMode="gray">
            <a:xfrm>
              <a:off x="6145213" y="7267575"/>
              <a:ext cx="119063" cy="60325"/>
            </a:xfrm>
            <a:custGeom>
              <a:avLst/>
              <a:gdLst>
                <a:gd name="T0" fmla="*/ 54 w 109"/>
                <a:gd name="T1" fmla="*/ 55 h 55"/>
                <a:gd name="T2" fmla="*/ 0 w 109"/>
                <a:gd name="T3" fmla="*/ 0 h 55"/>
                <a:gd name="T4" fmla="*/ 15 w 109"/>
                <a:gd name="T5" fmla="*/ 0 h 55"/>
                <a:gd name="T6" fmla="*/ 54 w 109"/>
                <a:gd name="T7" fmla="*/ 39 h 55"/>
                <a:gd name="T8" fmla="*/ 93 w 109"/>
                <a:gd name="T9" fmla="*/ 0 h 55"/>
                <a:gd name="T10" fmla="*/ 109 w 109"/>
                <a:gd name="T11" fmla="*/ 0 h 55"/>
                <a:gd name="T12" fmla="*/ 54 w 109"/>
                <a:gd name="T13" fmla="*/ 55 h 55"/>
              </a:gdLst>
              <a:ahLst/>
              <a:cxnLst>
                <a:cxn ang="0">
                  <a:pos x="T0" y="T1"/>
                </a:cxn>
                <a:cxn ang="0">
                  <a:pos x="T2" y="T3"/>
                </a:cxn>
                <a:cxn ang="0">
                  <a:pos x="T4" y="T5"/>
                </a:cxn>
                <a:cxn ang="0">
                  <a:pos x="T6" y="T7"/>
                </a:cxn>
                <a:cxn ang="0">
                  <a:pos x="T8" y="T9"/>
                </a:cxn>
                <a:cxn ang="0">
                  <a:pos x="T10" y="T11"/>
                </a:cxn>
                <a:cxn ang="0">
                  <a:pos x="T12" y="T13"/>
                </a:cxn>
              </a:cxnLst>
              <a:rect l="0" t="0" r="r" b="b"/>
              <a:pathLst>
                <a:path w="109" h="55">
                  <a:moveTo>
                    <a:pt x="54" y="55"/>
                  </a:moveTo>
                  <a:cubicBezTo>
                    <a:pt x="24" y="55"/>
                    <a:pt x="0" y="30"/>
                    <a:pt x="0" y="0"/>
                  </a:cubicBezTo>
                  <a:cubicBezTo>
                    <a:pt x="15" y="0"/>
                    <a:pt x="15" y="0"/>
                    <a:pt x="15" y="0"/>
                  </a:cubicBezTo>
                  <a:cubicBezTo>
                    <a:pt x="15" y="22"/>
                    <a:pt x="33" y="39"/>
                    <a:pt x="54" y="39"/>
                  </a:cubicBezTo>
                  <a:cubicBezTo>
                    <a:pt x="76" y="39"/>
                    <a:pt x="93" y="22"/>
                    <a:pt x="93" y="0"/>
                  </a:cubicBezTo>
                  <a:cubicBezTo>
                    <a:pt x="109" y="0"/>
                    <a:pt x="109" y="0"/>
                    <a:pt x="109" y="0"/>
                  </a:cubicBezTo>
                  <a:cubicBezTo>
                    <a:pt x="109" y="30"/>
                    <a:pt x="84" y="55"/>
                    <a:pt x="54" y="55"/>
                  </a:cubicBez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1" name="Freeform 13">
              <a:extLst>
                <a:ext uri="{FF2B5EF4-FFF2-40B4-BE49-F238E27FC236}">
                  <a16:creationId xmlns:a16="http://schemas.microsoft.com/office/drawing/2014/main" id="{7D729B06-14BC-B0A0-FC59-D0012E8F1791}"/>
                </a:ext>
              </a:extLst>
            </p:cNvPr>
            <p:cNvSpPr>
              <a:spLocks/>
            </p:cNvSpPr>
            <p:nvPr/>
          </p:nvSpPr>
          <p:spPr bwMode="gray">
            <a:xfrm>
              <a:off x="6094413" y="7239000"/>
              <a:ext cx="119063" cy="60325"/>
            </a:xfrm>
            <a:custGeom>
              <a:avLst/>
              <a:gdLst>
                <a:gd name="T0" fmla="*/ 109 w 109"/>
                <a:gd name="T1" fmla="*/ 55 h 55"/>
                <a:gd name="T2" fmla="*/ 93 w 109"/>
                <a:gd name="T3" fmla="*/ 55 h 55"/>
                <a:gd name="T4" fmla="*/ 55 w 109"/>
                <a:gd name="T5" fmla="*/ 16 h 55"/>
                <a:gd name="T6" fmla="*/ 16 w 109"/>
                <a:gd name="T7" fmla="*/ 55 h 55"/>
                <a:gd name="T8" fmla="*/ 0 w 109"/>
                <a:gd name="T9" fmla="*/ 55 h 55"/>
                <a:gd name="T10" fmla="*/ 55 w 109"/>
                <a:gd name="T11" fmla="*/ 0 h 55"/>
                <a:gd name="T12" fmla="*/ 109 w 109"/>
                <a:gd name="T13" fmla="*/ 55 h 55"/>
              </a:gdLst>
              <a:ahLst/>
              <a:cxnLst>
                <a:cxn ang="0">
                  <a:pos x="T0" y="T1"/>
                </a:cxn>
                <a:cxn ang="0">
                  <a:pos x="T2" y="T3"/>
                </a:cxn>
                <a:cxn ang="0">
                  <a:pos x="T4" y="T5"/>
                </a:cxn>
                <a:cxn ang="0">
                  <a:pos x="T6" y="T7"/>
                </a:cxn>
                <a:cxn ang="0">
                  <a:pos x="T8" y="T9"/>
                </a:cxn>
                <a:cxn ang="0">
                  <a:pos x="T10" y="T11"/>
                </a:cxn>
                <a:cxn ang="0">
                  <a:pos x="T12" y="T13"/>
                </a:cxn>
              </a:cxnLst>
              <a:rect l="0" t="0" r="r" b="b"/>
              <a:pathLst>
                <a:path w="109" h="55">
                  <a:moveTo>
                    <a:pt x="109" y="55"/>
                  </a:moveTo>
                  <a:cubicBezTo>
                    <a:pt x="93" y="55"/>
                    <a:pt x="93" y="55"/>
                    <a:pt x="93" y="55"/>
                  </a:cubicBezTo>
                  <a:cubicBezTo>
                    <a:pt x="93" y="33"/>
                    <a:pt x="76" y="16"/>
                    <a:pt x="55" y="16"/>
                  </a:cubicBezTo>
                  <a:cubicBezTo>
                    <a:pt x="33" y="16"/>
                    <a:pt x="16" y="33"/>
                    <a:pt x="16" y="55"/>
                  </a:cubicBezTo>
                  <a:cubicBezTo>
                    <a:pt x="0" y="55"/>
                    <a:pt x="0" y="55"/>
                    <a:pt x="0" y="55"/>
                  </a:cubicBezTo>
                  <a:cubicBezTo>
                    <a:pt x="0" y="25"/>
                    <a:pt x="24" y="0"/>
                    <a:pt x="55" y="0"/>
                  </a:cubicBezTo>
                  <a:cubicBezTo>
                    <a:pt x="85" y="0"/>
                    <a:pt x="109" y="25"/>
                    <a:pt x="109" y="55"/>
                  </a:cubicBez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2" name="Rectangle 14">
              <a:extLst>
                <a:ext uri="{FF2B5EF4-FFF2-40B4-BE49-F238E27FC236}">
                  <a16:creationId xmlns:a16="http://schemas.microsoft.com/office/drawing/2014/main" id="{9E0A67BB-2EE3-0FAE-F483-B6F93FD10280}"/>
                </a:ext>
              </a:extLst>
            </p:cNvPr>
            <p:cNvSpPr>
              <a:spLocks noChangeArrowheads="1"/>
            </p:cNvSpPr>
            <p:nvPr/>
          </p:nvSpPr>
          <p:spPr bwMode="gray">
            <a:xfrm>
              <a:off x="6299200" y="7362825"/>
              <a:ext cx="4763" cy="33338"/>
            </a:xfrm>
            <a:prstGeom prst="rect">
              <a:avLst/>
            </a:pr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3" name="Freeform 15">
              <a:extLst>
                <a:ext uri="{FF2B5EF4-FFF2-40B4-BE49-F238E27FC236}">
                  <a16:creationId xmlns:a16="http://schemas.microsoft.com/office/drawing/2014/main" id="{80CAE7E5-FA9E-1E28-F568-3A15795C44F7}"/>
                </a:ext>
              </a:extLst>
            </p:cNvPr>
            <p:cNvSpPr>
              <a:spLocks/>
            </p:cNvSpPr>
            <p:nvPr/>
          </p:nvSpPr>
          <p:spPr bwMode="gray">
            <a:xfrm>
              <a:off x="6323013" y="7362825"/>
              <a:ext cx="28575" cy="33338"/>
            </a:xfrm>
            <a:custGeom>
              <a:avLst/>
              <a:gdLst>
                <a:gd name="T0" fmla="*/ 18 w 18"/>
                <a:gd name="T1" fmla="*/ 0 h 21"/>
                <a:gd name="T2" fmla="*/ 18 w 18"/>
                <a:gd name="T3" fmla="*/ 21 h 21"/>
                <a:gd name="T4" fmla="*/ 14 w 18"/>
                <a:gd name="T5" fmla="*/ 21 h 21"/>
                <a:gd name="T6" fmla="*/ 4 w 18"/>
                <a:gd name="T7" fmla="*/ 6 h 21"/>
                <a:gd name="T8" fmla="*/ 4 w 18"/>
                <a:gd name="T9" fmla="*/ 21 h 21"/>
                <a:gd name="T10" fmla="*/ 0 w 18"/>
                <a:gd name="T11" fmla="*/ 21 h 21"/>
                <a:gd name="T12" fmla="*/ 0 w 18"/>
                <a:gd name="T13" fmla="*/ 0 h 21"/>
                <a:gd name="T14" fmla="*/ 3 w 18"/>
                <a:gd name="T15" fmla="*/ 0 h 21"/>
                <a:gd name="T16" fmla="*/ 14 w 18"/>
                <a:gd name="T17" fmla="*/ 15 h 21"/>
                <a:gd name="T18" fmla="*/ 14 w 18"/>
                <a:gd name="T19" fmla="*/ 0 h 21"/>
                <a:gd name="T20" fmla="*/ 18 w 18"/>
                <a:gd name="T2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21">
                  <a:moveTo>
                    <a:pt x="18" y="0"/>
                  </a:moveTo>
                  <a:lnTo>
                    <a:pt x="18" y="21"/>
                  </a:lnTo>
                  <a:lnTo>
                    <a:pt x="14" y="21"/>
                  </a:lnTo>
                  <a:lnTo>
                    <a:pt x="4" y="6"/>
                  </a:lnTo>
                  <a:lnTo>
                    <a:pt x="4" y="21"/>
                  </a:lnTo>
                  <a:lnTo>
                    <a:pt x="0" y="21"/>
                  </a:lnTo>
                  <a:lnTo>
                    <a:pt x="0" y="0"/>
                  </a:lnTo>
                  <a:lnTo>
                    <a:pt x="3" y="0"/>
                  </a:lnTo>
                  <a:lnTo>
                    <a:pt x="14" y="15"/>
                  </a:lnTo>
                  <a:lnTo>
                    <a:pt x="14" y="0"/>
                  </a:lnTo>
                  <a:lnTo>
                    <a:pt x="18" y="0"/>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4" name="Freeform 16">
              <a:extLst>
                <a:ext uri="{FF2B5EF4-FFF2-40B4-BE49-F238E27FC236}">
                  <a16:creationId xmlns:a16="http://schemas.microsoft.com/office/drawing/2014/main" id="{EBB03350-1D02-0E17-410B-692C0B3F23A8}"/>
                </a:ext>
              </a:extLst>
            </p:cNvPr>
            <p:cNvSpPr>
              <a:spLocks/>
            </p:cNvSpPr>
            <p:nvPr/>
          </p:nvSpPr>
          <p:spPr bwMode="gray">
            <a:xfrm>
              <a:off x="6365875" y="7362825"/>
              <a:ext cx="23813" cy="33338"/>
            </a:xfrm>
            <a:custGeom>
              <a:avLst/>
              <a:gdLst>
                <a:gd name="T0" fmla="*/ 15 w 15"/>
                <a:gd name="T1" fmla="*/ 0 h 21"/>
                <a:gd name="T2" fmla="*/ 15 w 15"/>
                <a:gd name="T3" fmla="*/ 3 h 21"/>
                <a:gd name="T4" fmla="*/ 9 w 15"/>
                <a:gd name="T5" fmla="*/ 3 h 21"/>
                <a:gd name="T6" fmla="*/ 9 w 15"/>
                <a:gd name="T7" fmla="*/ 21 h 21"/>
                <a:gd name="T8" fmla="*/ 7 w 15"/>
                <a:gd name="T9" fmla="*/ 21 h 21"/>
                <a:gd name="T10" fmla="*/ 7 w 15"/>
                <a:gd name="T11" fmla="*/ 3 h 21"/>
                <a:gd name="T12" fmla="*/ 0 w 15"/>
                <a:gd name="T13" fmla="*/ 3 h 21"/>
                <a:gd name="T14" fmla="*/ 0 w 15"/>
                <a:gd name="T15" fmla="*/ 0 h 21"/>
                <a:gd name="T16" fmla="*/ 15 w 15"/>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21">
                  <a:moveTo>
                    <a:pt x="15" y="0"/>
                  </a:moveTo>
                  <a:lnTo>
                    <a:pt x="15" y="3"/>
                  </a:lnTo>
                  <a:lnTo>
                    <a:pt x="9" y="3"/>
                  </a:lnTo>
                  <a:lnTo>
                    <a:pt x="9" y="21"/>
                  </a:lnTo>
                  <a:lnTo>
                    <a:pt x="7" y="21"/>
                  </a:lnTo>
                  <a:lnTo>
                    <a:pt x="7" y="3"/>
                  </a:lnTo>
                  <a:lnTo>
                    <a:pt x="0" y="3"/>
                  </a:lnTo>
                  <a:lnTo>
                    <a:pt x="0" y="0"/>
                  </a:lnTo>
                  <a:lnTo>
                    <a:pt x="15" y="0"/>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5" name="Freeform 17">
              <a:extLst>
                <a:ext uri="{FF2B5EF4-FFF2-40B4-BE49-F238E27FC236}">
                  <a16:creationId xmlns:a16="http://schemas.microsoft.com/office/drawing/2014/main" id="{950753E1-466F-BA13-83F8-36F59BF93572}"/>
                </a:ext>
              </a:extLst>
            </p:cNvPr>
            <p:cNvSpPr>
              <a:spLocks/>
            </p:cNvSpPr>
            <p:nvPr/>
          </p:nvSpPr>
          <p:spPr bwMode="gray">
            <a:xfrm>
              <a:off x="6405563" y="7362825"/>
              <a:ext cx="23813" cy="33338"/>
            </a:xfrm>
            <a:custGeom>
              <a:avLst/>
              <a:gdLst>
                <a:gd name="T0" fmla="*/ 15 w 15"/>
                <a:gd name="T1" fmla="*/ 18 h 21"/>
                <a:gd name="T2" fmla="*/ 15 w 15"/>
                <a:gd name="T3" fmla="*/ 21 h 21"/>
                <a:gd name="T4" fmla="*/ 0 w 15"/>
                <a:gd name="T5" fmla="*/ 21 h 21"/>
                <a:gd name="T6" fmla="*/ 0 w 15"/>
                <a:gd name="T7" fmla="*/ 0 h 21"/>
                <a:gd name="T8" fmla="*/ 15 w 15"/>
                <a:gd name="T9" fmla="*/ 0 h 21"/>
                <a:gd name="T10" fmla="*/ 15 w 15"/>
                <a:gd name="T11" fmla="*/ 3 h 21"/>
                <a:gd name="T12" fmla="*/ 3 w 15"/>
                <a:gd name="T13" fmla="*/ 3 h 21"/>
                <a:gd name="T14" fmla="*/ 3 w 15"/>
                <a:gd name="T15" fmla="*/ 9 h 21"/>
                <a:gd name="T16" fmla="*/ 12 w 15"/>
                <a:gd name="T17" fmla="*/ 9 h 21"/>
                <a:gd name="T18" fmla="*/ 12 w 15"/>
                <a:gd name="T19" fmla="*/ 12 h 21"/>
                <a:gd name="T20" fmla="*/ 3 w 15"/>
                <a:gd name="T21" fmla="*/ 12 h 21"/>
                <a:gd name="T22" fmla="*/ 3 w 15"/>
                <a:gd name="T23" fmla="*/ 18 h 21"/>
                <a:gd name="T24" fmla="*/ 15 w 15"/>
                <a:gd name="T25"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21">
                  <a:moveTo>
                    <a:pt x="15" y="18"/>
                  </a:moveTo>
                  <a:lnTo>
                    <a:pt x="15" y="21"/>
                  </a:lnTo>
                  <a:lnTo>
                    <a:pt x="0" y="21"/>
                  </a:lnTo>
                  <a:lnTo>
                    <a:pt x="0" y="0"/>
                  </a:lnTo>
                  <a:lnTo>
                    <a:pt x="15" y="0"/>
                  </a:lnTo>
                  <a:lnTo>
                    <a:pt x="15" y="3"/>
                  </a:lnTo>
                  <a:lnTo>
                    <a:pt x="3" y="3"/>
                  </a:lnTo>
                  <a:lnTo>
                    <a:pt x="3" y="9"/>
                  </a:lnTo>
                  <a:lnTo>
                    <a:pt x="12" y="9"/>
                  </a:lnTo>
                  <a:lnTo>
                    <a:pt x="12" y="12"/>
                  </a:lnTo>
                  <a:lnTo>
                    <a:pt x="3" y="12"/>
                  </a:lnTo>
                  <a:lnTo>
                    <a:pt x="3" y="18"/>
                  </a:lnTo>
                  <a:lnTo>
                    <a:pt x="15" y="18"/>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6" name="Freeform 18">
              <a:extLst>
                <a:ext uri="{FF2B5EF4-FFF2-40B4-BE49-F238E27FC236}">
                  <a16:creationId xmlns:a16="http://schemas.microsoft.com/office/drawing/2014/main" id="{8FA3A734-7FE0-9F50-864C-6553CBA23AE3}"/>
                </a:ext>
              </a:extLst>
            </p:cNvPr>
            <p:cNvSpPr>
              <a:spLocks noEditPoints="1"/>
            </p:cNvSpPr>
            <p:nvPr/>
          </p:nvSpPr>
          <p:spPr bwMode="gray">
            <a:xfrm>
              <a:off x="6445250" y="7362825"/>
              <a:ext cx="26988" cy="33338"/>
            </a:xfrm>
            <a:custGeom>
              <a:avLst/>
              <a:gdLst>
                <a:gd name="T0" fmla="*/ 0 w 24"/>
                <a:gd name="T1" fmla="*/ 0 h 31"/>
                <a:gd name="T2" fmla="*/ 13 w 24"/>
                <a:gd name="T3" fmla="*/ 0 h 31"/>
                <a:gd name="T4" fmla="*/ 23 w 24"/>
                <a:gd name="T5" fmla="*/ 10 h 31"/>
                <a:gd name="T6" fmla="*/ 17 w 24"/>
                <a:gd name="T7" fmla="*/ 19 h 31"/>
                <a:gd name="T8" fmla="*/ 24 w 24"/>
                <a:gd name="T9" fmla="*/ 31 h 31"/>
                <a:gd name="T10" fmla="*/ 19 w 24"/>
                <a:gd name="T11" fmla="*/ 31 h 31"/>
                <a:gd name="T12" fmla="*/ 12 w 24"/>
                <a:gd name="T13" fmla="*/ 19 h 31"/>
                <a:gd name="T14" fmla="*/ 5 w 24"/>
                <a:gd name="T15" fmla="*/ 19 h 31"/>
                <a:gd name="T16" fmla="*/ 5 w 24"/>
                <a:gd name="T17" fmla="*/ 31 h 31"/>
                <a:gd name="T18" fmla="*/ 0 w 24"/>
                <a:gd name="T19" fmla="*/ 31 h 31"/>
                <a:gd name="T20" fmla="*/ 0 w 24"/>
                <a:gd name="T21" fmla="*/ 0 h 31"/>
                <a:gd name="T22" fmla="*/ 13 w 24"/>
                <a:gd name="T23" fmla="*/ 5 h 31"/>
                <a:gd name="T24" fmla="*/ 5 w 24"/>
                <a:gd name="T25" fmla="*/ 5 h 31"/>
                <a:gd name="T26" fmla="*/ 5 w 24"/>
                <a:gd name="T27" fmla="*/ 15 h 31"/>
                <a:gd name="T28" fmla="*/ 13 w 24"/>
                <a:gd name="T29" fmla="*/ 15 h 31"/>
                <a:gd name="T30" fmla="*/ 18 w 24"/>
                <a:gd name="T31" fmla="*/ 10 h 31"/>
                <a:gd name="T32" fmla="*/ 13 w 24"/>
                <a:gd name="T33"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31">
                  <a:moveTo>
                    <a:pt x="0" y="0"/>
                  </a:moveTo>
                  <a:cubicBezTo>
                    <a:pt x="13" y="0"/>
                    <a:pt x="13" y="0"/>
                    <a:pt x="13" y="0"/>
                  </a:cubicBezTo>
                  <a:cubicBezTo>
                    <a:pt x="19" y="0"/>
                    <a:pt x="23" y="5"/>
                    <a:pt x="23" y="10"/>
                  </a:cubicBezTo>
                  <a:cubicBezTo>
                    <a:pt x="23" y="16"/>
                    <a:pt x="17" y="19"/>
                    <a:pt x="17" y="19"/>
                  </a:cubicBezTo>
                  <a:cubicBezTo>
                    <a:pt x="24" y="31"/>
                    <a:pt x="24" y="31"/>
                    <a:pt x="24" y="31"/>
                  </a:cubicBezTo>
                  <a:cubicBezTo>
                    <a:pt x="19" y="31"/>
                    <a:pt x="19" y="31"/>
                    <a:pt x="19" y="31"/>
                  </a:cubicBezTo>
                  <a:cubicBezTo>
                    <a:pt x="12" y="19"/>
                    <a:pt x="12" y="19"/>
                    <a:pt x="12" y="19"/>
                  </a:cubicBezTo>
                  <a:cubicBezTo>
                    <a:pt x="5" y="19"/>
                    <a:pt x="5" y="19"/>
                    <a:pt x="5" y="19"/>
                  </a:cubicBezTo>
                  <a:cubicBezTo>
                    <a:pt x="5" y="31"/>
                    <a:pt x="5" y="31"/>
                    <a:pt x="5" y="31"/>
                  </a:cubicBezTo>
                  <a:cubicBezTo>
                    <a:pt x="0" y="31"/>
                    <a:pt x="0" y="31"/>
                    <a:pt x="0" y="31"/>
                  </a:cubicBezTo>
                  <a:lnTo>
                    <a:pt x="0" y="0"/>
                  </a:lnTo>
                  <a:close/>
                  <a:moveTo>
                    <a:pt x="13" y="5"/>
                  </a:moveTo>
                  <a:cubicBezTo>
                    <a:pt x="5" y="5"/>
                    <a:pt x="5" y="5"/>
                    <a:pt x="5" y="5"/>
                  </a:cubicBezTo>
                  <a:cubicBezTo>
                    <a:pt x="5" y="15"/>
                    <a:pt x="5" y="15"/>
                    <a:pt x="5" y="15"/>
                  </a:cubicBezTo>
                  <a:cubicBezTo>
                    <a:pt x="13" y="15"/>
                    <a:pt x="13" y="15"/>
                    <a:pt x="13" y="15"/>
                  </a:cubicBezTo>
                  <a:cubicBezTo>
                    <a:pt x="16" y="15"/>
                    <a:pt x="18" y="13"/>
                    <a:pt x="18" y="10"/>
                  </a:cubicBezTo>
                  <a:cubicBezTo>
                    <a:pt x="18" y="7"/>
                    <a:pt x="16" y="5"/>
                    <a:pt x="13" y="5"/>
                  </a:cubicBez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7" name="Freeform 19">
              <a:extLst>
                <a:ext uri="{FF2B5EF4-FFF2-40B4-BE49-F238E27FC236}">
                  <a16:creationId xmlns:a16="http://schemas.microsoft.com/office/drawing/2014/main" id="{378D0E25-1F3B-9662-5E4B-967CEBE82998}"/>
                </a:ext>
              </a:extLst>
            </p:cNvPr>
            <p:cNvSpPr>
              <a:spLocks/>
            </p:cNvSpPr>
            <p:nvPr/>
          </p:nvSpPr>
          <p:spPr bwMode="gray">
            <a:xfrm>
              <a:off x="6488113" y="7362825"/>
              <a:ext cx="26988" cy="33338"/>
            </a:xfrm>
            <a:custGeom>
              <a:avLst/>
              <a:gdLst>
                <a:gd name="T0" fmla="*/ 17 w 17"/>
                <a:gd name="T1" fmla="*/ 0 h 21"/>
                <a:gd name="T2" fmla="*/ 17 w 17"/>
                <a:gd name="T3" fmla="*/ 21 h 21"/>
                <a:gd name="T4" fmla="*/ 15 w 17"/>
                <a:gd name="T5" fmla="*/ 21 h 21"/>
                <a:gd name="T6" fmla="*/ 3 w 17"/>
                <a:gd name="T7" fmla="*/ 6 h 21"/>
                <a:gd name="T8" fmla="*/ 3 w 17"/>
                <a:gd name="T9" fmla="*/ 21 h 21"/>
                <a:gd name="T10" fmla="*/ 0 w 17"/>
                <a:gd name="T11" fmla="*/ 21 h 21"/>
                <a:gd name="T12" fmla="*/ 0 w 17"/>
                <a:gd name="T13" fmla="*/ 0 h 21"/>
                <a:gd name="T14" fmla="*/ 3 w 17"/>
                <a:gd name="T15" fmla="*/ 0 h 21"/>
                <a:gd name="T16" fmla="*/ 15 w 17"/>
                <a:gd name="T17" fmla="*/ 15 h 21"/>
                <a:gd name="T18" fmla="*/ 15 w 17"/>
                <a:gd name="T19" fmla="*/ 0 h 21"/>
                <a:gd name="T20" fmla="*/ 17 w 17"/>
                <a:gd name="T2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21">
                  <a:moveTo>
                    <a:pt x="17" y="0"/>
                  </a:moveTo>
                  <a:lnTo>
                    <a:pt x="17" y="21"/>
                  </a:lnTo>
                  <a:lnTo>
                    <a:pt x="15" y="21"/>
                  </a:lnTo>
                  <a:lnTo>
                    <a:pt x="3" y="6"/>
                  </a:lnTo>
                  <a:lnTo>
                    <a:pt x="3" y="21"/>
                  </a:lnTo>
                  <a:lnTo>
                    <a:pt x="0" y="21"/>
                  </a:lnTo>
                  <a:lnTo>
                    <a:pt x="0" y="0"/>
                  </a:lnTo>
                  <a:lnTo>
                    <a:pt x="3" y="0"/>
                  </a:lnTo>
                  <a:lnTo>
                    <a:pt x="15" y="15"/>
                  </a:lnTo>
                  <a:lnTo>
                    <a:pt x="15" y="0"/>
                  </a:lnTo>
                  <a:lnTo>
                    <a:pt x="17" y="0"/>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8" name="Freeform 20">
              <a:extLst>
                <a:ext uri="{FF2B5EF4-FFF2-40B4-BE49-F238E27FC236}">
                  <a16:creationId xmlns:a16="http://schemas.microsoft.com/office/drawing/2014/main" id="{7022E0B4-C088-8C58-F4D1-FDD583B23FFA}"/>
                </a:ext>
              </a:extLst>
            </p:cNvPr>
            <p:cNvSpPr>
              <a:spLocks noEditPoints="1"/>
            </p:cNvSpPr>
            <p:nvPr/>
          </p:nvSpPr>
          <p:spPr bwMode="gray">
            <a:xfrm>
              <a:off x="6530975" y="7362825"/>
              <a:ext cx="31750" cy="33338"/>
            </a:xfrm>
            <a:custGeom>
              <a:avLst/>
              <a:gdLst>
                <a:gd name="T0" fmla="*/ 9 w 20"/>
                <a:gd name="T1" fmla="*/ 0 h 21"/>
                <a:gd name="T2" fmla="*/ 12 w 20"/>
                <a:gd name="T3" fmla="*/ 0 h 21"/>
                <a:gd name="T4" fmla="*/ 20 w 20"/>
                <a:gd name="T5" fmla="*/ 21 h 21"/>
                <a:gd name="T6" fmla="*/ 17 w 20"/>
                <a:gd name="T7" fmla="*/ 21 h 21"/>
                <a:gd name="T8" fmla="*/ 15 w 20"/>
                <a:gd name="T9" fmla="*/ 16 h 21"/>
                <a:gd name="T10" fmla="*/ 5 w 20"/>
                <a:gd name="T11" fmla="*/ 16 h 21"/>
                <a:gd name="T12" fmla="*/ 3 w 20"/>
                <a:gd name="T13" fmla="*/ 21 h 21"/>
                <a:gd name="T14" fmla="*/ 0 w 20"/>
                <a:gd name="T15" fmla="*/ 21 h 21"/>
                <a:gd name="T16" fmla="*/ 9 w 20"/>
                <a:gd name="T17" fmla="*/ 0 h 21"/>
                <a:gd name="T18" fmla="*/ 7 w 20"/>
                <a:gd name="T19" fmla="*/ 12 h 21"/>
                <a:gd name="T20" fmla="*/ 14 w 20"/>
                <a:gd name="T21" fmla="*/ 12 h 21"/>
                <a:gd name="T22" fmla="*/ 10 w 20"/>
                <a:gd name="T23" fmla="*/ 4 h 21"/>
                <a:gd name="T24" fmla="*/ 7 w 20"/>
                <a:gd name="T25"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21">
                  <a:moveTo>
                    <a:pt x="9" y="0"/>
                  </a:moveTo>
                  <a:lnTo>
                    <a:pt x="12" y="0"/>
                  </a:lnTo>
                  <a:lnTo>
                    <a:pt x="20" y="21"/>
                  </a:lnTo>
                  <a:lnTo>
                    <a:pt x="17" y="21"/>
                  </a:lnTo>
                  <a:lnTo>
                    <a:pt x="15" y="16"/>
                  </a:lnTo>
                  <a:lnTo>
                    <a:pt x="5" y="16"/>
                  </a:lnTo>
                  <a:lnTo>
                    <a:pt x="3" y="21"/>
                  </a:lnTo>
                  <a:lnTo>
                    <a:pt x="0" y="21"/>
                  </a:lnTo>
                  <a:lnTo>
                    <a:pt x="9" y="0"/>
                  </a:lnTo>
                  <a:close/>
                  <a:moveTo>
                    <a:pt x="7" y="12"/>
                  </a:moveTo>
                  <a:lnTo>
                    <a:pt x="14" y="12"/>
                  </a:lnTo>
                  <a:lnTo>
                    <a:pt x="10" y="4"/>
                  </a:lnTo>
                  <a:lnTo>
                    <a:pt x="7" y="12"/>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9" name="Freeform 21">
              <a:extLst>
                <a:ext uri="{FF2B5EF4-FFF2-40B4-BE49-F238E27FC236}">
                  <a16:creationId xmlns:a16="http://schemas.microsoft.com/office/drawing/2014/main" id="{B67DBF4F-CA40-8F71-F6CF-41FEC179ADBF}"/>
                </a:ext>
              </a:extLst>
            </p:cNvPr>
            <p:cNvSpPr>
              <a:spLocks/>
            </p:cNvSpPr>
            <p:nvPr/>
          </p:nvSpPr>
          <p:spPr bwMode="gray">
            <a:xfrm>
              <a:off x="6572250" y="7362825"/>
              <a:ext cx="25400" cy="33338"/>
            </a:xfrm>
            <a:custGeom>
              <a:avLst/>
              <a:gdLst>
                <a:gd name="T0" fmla="*/ 16 w 16"/>
                <a:gd name="T1" fmla="*/ 0 h 21"/>
                <a:gd name="T2" fmla="*/ 16 w 16"/>
                <a:gd name="T3" fmla="*/ 3 h 21"/>
                <a:gd name="T4" fmla="*/ 9 w 16"/>
                <a:gd name="T5" fmla="*/ 3 h 21"/>
                <a:gd name="T6" fmla="*/ 9 w 16"/>
                <a:gd name="T7" fmla="*/ 21 h 21"/>
                <a:gd name="T8" fmla="*/ 6 w 16"/>
                <a:gd name="T9" fmla="*/ 21 h 21"/>
                <a:gd name="T10" fmla="*/ 6 w 16"/>
                <a:gd name="T11" fmla="*/ 3 h 21"/>
                <a:gd name="T12" fmla="*/ 0 w 16"/>
                <a:gd name="T13" fmla="*/ 3 h 21"/>
                <a:gd name="T14" fmla="*/ 0 w 16"/>
                <a:gd name="T15" fmla="*/ 0 h 21"/>
                <a:gd name="T16" fmla="*/ 16 w 16"/>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21">
                  <a:moveTo>
                    <a:pt x="16" y="0"/>
                  </a:moveTo>
                  <a:lnTo>
                    <a:pt x="16" y="3"/>
                  </a:lnTo>
                  <a:lnTo>
                    <a:pt x="9" y="3"/>
                  </a:lnTo>
                  <a:lnTo>
                    <a:pt x="9" y="21"/>
                  </a:lnTo>
                  <a:lnTo>
                    <a:pt x="6" y="21"/>
                  </a:lnTo>
                  <a:lnTo>
                    <a:pt x="6" y="3"/>
                  </a:lnTo>
                  <a:lnTo>
                    <a:pt x="0" y="3"/>
                  </a:lnTo>
                  <a:lnTo>
                    <a:pt x="0" y="0"/>
                  </a:lnTo>
                  <a:lnTo>
                    <a:pt x="16" y="0"/>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30" name="Rectangle 22">
              <a:extLst>
                <a:ext uri="{FF2B5EF4-FFF2-40B4-BE49-F238E27FC236}">
                  <a16:creationId xmlns:a16="http://schemas.microsoft.com/office/drawing/2014/main" id="{5BC01E92-A0D3-9C2D-1D90-CC4BDB679CE0}"/>
                </a:ext>
              </a:extLst>
            </p:cNvPr>
            <p:cNvSpPr>
              <a:spLocks noChangeArrowheads="1"/>
            </p:cNvSpPr>
            <p:nvPr/>
          </p:nvSpPr>
          <p:spPr bwMode="gray">
            <a:xfrm>
              <a:off x="6611938" y="7362825"/>
              <a:ext cx="6350" cy="33338"/>
            </a:xfrm>
            <a:prstGeom prst="rect">
              <a:avLst/>
            </a:pr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31" name="Freeform 23">
              <a:extLst>
                <a:ext uri="{FF2B5EF4-FFF2-40B4-BE49-F238E27FC236}">
                  <a16:creationId xmlns:a16="http://schemas.microsoft.com/office/drawing/2014/main" id="{02877B84-B9A5-478C-A570-2F0DF589A945}"/>
                </a:ext>
              </a:extLst>
            </p:cNvPr>
            <p:cNvSpPr>
              <a:spLocks noEditPoints="1"/>
            </p:cNvSpPr>
            <p:nvPr/>
          </p:nvSpPr>
          <p:spPr bwMode="gray">
            <a:xfrm>
              <a:off x="6634163" y="7362825"/>
              <a:ext cx="34925" cy="33338"/>
            </a:xfrm>
            <a:custGeom>
              <a:avLst/>
              <a:gdLst>
                <a:gd name="T0" fmla="*/ 16 w 32"/>
                <a:gd name="T1" fmla="*/ 0 h 31"/>
                <a:gd name="T2" fmla="*/ 32 w 32"/>
                <a:gd name="T3" fmla="*/ 16 h 31"/>
                <a:gd name="T4" fmla="*/ 16 w 32"/>
                <a:gd name="T5" fmla="*/ 31 h 31"/>
                <a:gd name="T6" fmla="*/ 0 w 32"/>
                <a:gd name="T7" fmla="*/ 16 h 31"/>
                <a:gd name="T8" fmla="*/ 16 w 32"/>
                <a:gd name="T9" fmla="*/ 0 h 31"/>
                <a:gd name="T10" fmla="*/ 16 w 32"/>
                <a:gd name="T11" fmla="*/ 27 h 31"/>
                <a:gd name="T12" fmla="*/ 28 w 32"/>
                <a:gd name="T13" fmla="*/ 16 h 31"/>
                <a:gd name="T14" fmla="*/ 16 w 32"/>
                <a:gd name="T15" fmla="*/ 4 h 31"/>
                <a:gd name="T16" fmla="*/ 5 w 32"/>
                <a:gd name="T17" fmla="*/ 16 h 31"/>
                <a:gd name="T18" fmla="*/ 16 w 32"/>
                <a:gd name="T19" fmla="*/ 2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1">
                  <a:moveTo>
                    <a:pt x="16" y="0"/>
                  </a:moveTo>
                  <a:cubicBezTo>
                    <a:pt x="25" y="0"/>
                    <a:pt x="32" y="7"/>
                    <a:pt x="32" y="16"/>
                  </a:cubicBezTo>
                  <a:cubicBezTo>
                    <a:pt x="32" y="24"/>
                    <a:pt x="25" y="31"/>
                    <a:pt x="16" y="31"/>
                  </a:cubicBezTo>
                  <a:cubicBezTo>
                    <a:pt x="7" y="31"/>
                    <a:pt x="0" y="24"/>
                    <a:pt x="0" y="16"/>
                  </a:cubicBezTo>
                  <a:cubicBezTo>
                    <a:pt x="0" y="7"/>
                    <a:pt x="7" y="0"/>
                    <a:pt x="16" y="0"/>
                  </a:cubicBezTo>
                  <a:close/>
                  <a:moveTo>
                    <a:pt x="16" y="27"/>
                  </a:moveTo>
                  <a:cubicBezTo>
                    <a:pt x="23" y="27"/>
                    <a:pt x="28" y="22"/>
                    <a:pt x="28" y="16"/>
                  </a:cubicBezTo>
                  <a:cubicBezTo>
                    <a:pt x="28" y="9"/>
                    <a:pt x="23" y="4"/>
                    <a:pt x="16" y="4"/>
                  </a:cubicBezTo>
                  <a:cubicBezTo>
                    <a:pt x="10" y="4"/>
                    <a:pt x="5" y="9"/>
                    <a:pt x="5" y="16"/>
                  </a:cubicBezTo>
                  <a:cubicBezTo>
                    <a:pt x="5" y="22"/>
                    <a:pt x="10" y="27"/>
                    <a:pt x="16" y="27"/>
                  </a:cubicBez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32" name="Freeform 24">
              <a:extLst>
                <a:ext uri="{FF2B5EF4-FFF2-40B4-BE49-F238E27FC236}">
                  <a16:creationId xmlns:a16="http://schemas.microsoft.com/office/drawing/2014/main" id="{0072BB5B-3639-D427-BE2D-DE0E53264F40}"/>
                </a:ext>
              </a:extLst>
            </p:cNvPr>
            <p:cNvSpPr>
              <a:spLocks/>
            </p:cNvSpPr>
            <p:nvPr/>
          </p:nvSpPr>
          <p:spPr bwMode="gray">
            <a:xfrm>
              <a:off x="6684963" y="7362825"/>
              <a:ext cx="28575" cy="33338"/>
            </a:xfrm>
            <a:custGeom>
              <a:avLst/>
              <a:gdLst>
                <a:gd name="T0" fmla="*/ 18 w 18"/>
                <a:gd name="T1" fmla="*/ 0 h 21"/>
                <a:gd name="T2" fmla="*/ 18 w 18"/>
                <a:gd name="T3" fmla="*/ 21 h 21"/>
                <a:gd name="T4" fmla="*/ 15 w 18"/>
                <a:gd name="T5" fmla="*/ 21 h 21"/>
                <a:gd name="T6" fmla="*/ 4 w 18"/>
                <a:gd name="T7" fmla="*/ 6 h 21"/>
                <a:gd name="T8" fmla="*/ 4 w 18"/>
                <a:gd name="T9" fmla="*/ 21 h 21"/>
                <a:gd name="T10" fmla="*/ 0 w 18"/>
                <a:gd name="T11" fmla="*/ 21 h 21"/>
                <a:gd name="T12" fmla="*/ 0 w 18"/>
                <a:gd name="T13" fmla="*/ 0 h 21"/>
                <a:gd name="T14" fmla="*/ 3 w 18"/>
                <a:gd name="T15" fmla="*/ 0 h 21"/>
                <a:gd name="T16" fmla="*/ 15 w 18"/>
                <a:gd name="T17" fmla="*/ 15 h 21"/>
                <a:gd name="T18" fmla="*/ 15 w 18"/>
                <a:gd name="T19" fmla="*/ 0 h 21"/>
                <a:gd name="T20" fmla="*/ 18 w 18"/>
                <a:gd name="T2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21">
                  <a:moveTo>
                    <a:pt x="18" y="0"/>
                  </a:moveTo>
                  <a:lnTo>
                    <a:pt x="18" y="21"/>
                  </a:lnTo>
                  <a:lnTo>
                    <a:pt x="15" y="21"/>
                  </a:lnTo>
                  <a:lnTo>
                    <a:pt x="4" y="6"/>
                  </a:lnTo>
                  <a:lnTo>
                    <a:pt x="4" y="21"/>
                  </a:lnTo>
                  <a:lnTo>
                    <a:pt x="0" y="21"/>
                  </a:lnTo>
                  <a:lnTo>
                    <a:pt x="0" y="0"/>
                  </a:lnTo>
                  <a:lnTo>
                    <a:pt x="3" y="0"/>
                  </a:lnTo>
                  <a:lnTo>
                    <a:pt x="15" y="15"/>
                  </a:lnTo>
                  <a:lnTo>
                    <a:pt x="15" y="0"/>
                  </a:lnTo>
                  <a:lnTo>
                    <a:pt x="18" y="0"/>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33" name="Freeform 25">
              <a:extLst>
                <a:ext uri="{FF2B5EF4-FFF2-40B4-BE49-F238E27FC236}">
                  <a16:creationId xmlns:a16="http://schemas.microsoft.com/office/drawing/2014/main" id="{F638CBFD-4332-AC0D-72AD-AF5542EF8332}"/>
                </a:ext>
              </a:extLst>
            </p:cNvPr>
            <p:cNvSpPr>
              <a:spLocks noEditPoints="1"/>
            </p:cNvSpPr>
            <p:nvPr/>
          </p:nvSpPr>
          <p:spPr bwMode="gray">
            <a:xfrm>
              <a:off x="6729413" y="7362825"/>
              <a:ext cx="31750" cy="33338"/>
            </a:xfrm>
            <a:custGeom>
              <a:avLst/>
              <a:gdLst>
                <a:gd name="T0" fmla="*/ 8 w 20"/>
                <a:gd name="T1" fmla="*/ 0 h 21"/>
                <a:gd name="T2" fmla="*/ 11 w 20"/>
                <a:gd name="T3" fmla="*/ 0 h 21"/>
                <a:gd name="T4" fmla="*/ 20 w 20"/>
                <a:gd name="T5" fmla="*/ 21 h 21"/>
                <a:gd name="T6" fmla="*/ 17 w 20"/>
                <a:gd name="T7" fmla="*/ 21 h 21"/>
                <a:gd name="T8" fmla="*/ 14 w 20"/>
                <a:gd name="T9" fmla="*/ 16 h 21"/>
                <a:gd name="T10" fmla="*/ 5 w 20"/>
                <a:gd name="T11" fmla="*/ 16 h 21"/>
                <a:gd name="T12" fmla="*/ 3 w 20"/>
                <a:gd name="T13" fmla="*/ 21 h 21"/>
                <a:gd name="T14" fmla="*/ 0 w 20"/>
                <a:gd name="T15" fmla="*/ 21 h 21"/>
                <a:gd name="T16" fmla="*/ 8 w 20"/>
                <a:gd name="T17" fmla="*/ 0 h 21"/>
                <a:gd name="T18" fmla="*/ 7 w 20"/>
                <a:gd name="T19" fmla="*/ 12 h 21"/>
                <a:gd name="T20" fmla="*/ 13 w 20"/>
                <a:gd name="T21" fmla="*/ 12 h 21"/>
                <a:gd name="T22" fmla="*/ 10 w 20"/>
                <a:gd name="T23" fmla="*/ 4 h 21"/>
                <a:gd name="T24" fmla="*/ 7 w 20"/>
                <a:gd name="T25"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21">
                  <a:moveTo>
                    <a:pt x="8" y="0"/>
                  </a:moveTo>
                  <a:lnTo>
                    <a:pt x="11" y="0"/>
                  </a:lnTo>
                  <a:lnTo>
                    <a:pt x="20" y="21"/>
                  </a:lnTo>
                  <a:lnTo>
                    <a:pt x="17" y="21"/>
                  </a:lnTo>
                  <a:lnTo>
                    <a:pt x="14" y="16"/>
                  </a:lnTo>
                  <a:lnTo>
                    <a:pt x="5" y="16"/>
                  </a:lnTo>
                  <a:lnTo>
                    <a:pt x="3" y="21"/>
                  </a:lnTo>
                  <a:lnTo>
                    <a:pt x="0" y="21"/>
                  </a:lnTo>
                  <a:lnTo>
                    <a:pt x="8" y="0"/>
                  </a:lnTo>
                  <a:close/>
                  <a:moveTo>
                    <a:pt x="7" y="12"/>
                  </a:moveTo>
                  <a:lnTo>
                    <a:pt x="13" y="12"/>
                  </a:lnTo>
                  <a:lnTo>
                    <a:pt x="10" y="4"/>
                  </a:lnTo>
                  <a:lnTo>
                    <a:pt x="7" y="12"/>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35" name="Freeform 26">
              <a:extLst>
                <a:ext uri="{FF2B5EF4-FFF2-40B4-BE49-F238E27FC236}">
                  <a16:creationId xmlns:a16="http://schemas.microsoft.com/office/drawing/2014/main" id="{9A47D9A9-34FC-2935-DE46-FDF933AAF930}"/>
                </a:ext>
              </a:extLst>
            </p:cNvPr>
            <p:cNvSpPr>
              <a:spLocks/>
            </p:cNvSpPr>
            <p:nvPr/>
          </p:nvSpPr>
          <p:spPr bwMode="gray">
            <a:xfrm>
              <a:off x="6775450" y="7362825"/>
              <a:ext cx="22225" cy="33338"/>
            </a:xfrm>
            <a:custGeom>
              <a:avLst/>
              <a:gdLst>
                <a:gd name="T0" fmla="*/ 0 w 14"/>
                <a:gd name="T1" fmla="*/ 21 h 21"/>
                <a:gd name="T2" fmla="*/ 0 w 14"/>
                <a:gd name="T3" fmla="*/ 0 h 21"/>
                <a:gd name="T4" fmla="*/ 3 w 14"/>
                <a:gd name="T5" fmla="*/ 0 h 21"/>
                <a:gd name="T6" fmla="*/ 3 w 14"/>
                <a:gd name="T7" fmla="*/ 18 h 21"/>
                <a:gd name="T8" fmla="*/ 14 w 14"/>
                <a:gd name="T9" fmla="*/ 18 h 21"/>
                <a:gd name="T10" fmla="*/ 14 w 14"/>
                <a:gd name="T11" fmla="*/ 21 h 21"/>
                <a:gd name="T12" fmla="*/ 0 w 14"/>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14" h="21">
                  <a:moveTo>
                    <a:pt x="0" y="21"/>
                  </a:moveTo>
                  <a:lnTo>
                    <a:pt x="0" y="0"/>
                  </a:lnTo>
                  <a:lnTo>
                    <a:pt x="3" y="0"/>
                  </a:lnTo>
                  <a:lnTo>
                    <a:pt x="3" y="18"/>
                  </a:lnTo>
                  <a:lnTo>
                    <a:pt x="14" y="18"/>
                  </a:lnTo>
                  <a:lnTo>
                    <a:pt x="14" y="21"/>
                  </a:lnTo>
                  <a:lnTo>
                    <a:pt x="0" y="21"/>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grpSp>
      <p:cxnSp>
        <p:nvCxnSpPr>
          <p:cNvPr id="47" name="Straight Connector 64">
            <a:extLst>
              <a:ext uri="{FF2B5EF4-FFF2-40B4-BE49-F238E27FC236}">
                <a16:creationId xmlns:a16="http://schemas.microsoft.com/office/drawing/2014/main" id="{07A7E9A2-45D5-5058-3BA8-68EF24024A42}"/>
              </a:ext>
            </a:extLst>
          </p:cNvPr>
          <p:cNvCxnSpPr>
            <a:cxnSpLocks/>
          </p:cNvCxnSpPr>
          <p:nvPr userDrawn="1"/>
        </p:nvCxnSpPr>
        <p:spPr bwMode="gray">
          <a:xfrm rot="5400000">
            <a:off x="7892772" y="6617260"/>
            <a:ext cx="238726" cy="0"/>
          </a:xfrm>
          <a:prstGeom prst="line">
            <a:avLst/>
          </a:prstGeom>
          <a:ln w="9525">
            <a:solidFill>
              <a:schemeClr val="bg1">
                <a:lumMod val="50000"/>
              </a:schemeClr>
            </a:solidFill>
            <a:miter lim="400000"/>
          </a:ln>
        </p:spPr>
      </p:cxnSp>
      <p:pic>
        <p:nvPicPr>
          <p:cNvPr id="4" name="Picture 3">
            <a:extLst>
              <a:ext uri="{FF2B5EF4-FFF2-40B4-BE49-F238E27FC236}">
                <a16:creationId xmlns:a16="http://schemas.microsoft.com/office/drawing/2014/main" id="{A7F057D1-80F4-2BFA-7AFF-AC7F17C7FC93}"/>
              </a:ext>
            </a:extLst>
          </p:cNvPr>
          <p:cNvPicPr>
            <a:picLocks noChangeAspect="1"/>
          </p:cNvPicPr>
          <p:nvPr userDrawn="1"/>
        </p:nvPicPr>
        <p:blipFill>
          <a:blip r:embed="rId6">
            <a:extLst>
              <a:ext uri="{BEBA8EAE-BF5A-486C-A8C5-ECC9F3942E4B}">
                <a14:imgProps xmlns:a14="http://schemas.microsoft.com/office/drawing/2010/main">
                  <a14:imgLayer r:embed="rId7">
                    <a14:imgEffect>
                      <a14:saturation sat="0"/>
                    </a14:imgEffect>
                  </a14:imgLayer>
                </a14:imgProps>
              </a:ext>
            </a:extLst>
          </a:blip>
          <a:stretch>
            <a:fillRect/>
          </a:stretch>
        </p:blipFill>
        <p:spPr>
          <a:xfrm>
            <a:off x="8073965" y="6413238"/>
            <a:ext cx="564489" cy="432324"/>
          </a:xfrm>
          <a:prstGeom prst="rect">
            <a:avLst/>
          </a:prstGeom>
          <a:solidFill>
            <a:schemeClr val="accent6"/>
          </a:solidFill>
        </p:spPr>
      </p:pic>
    </p:spTree>
    <p:extLst>
      <p:ext uri="{BB962C8B-B14F-4D97-AF65-F5344CB8AC3E}">
        <p14:creationId xmlns:p14="http://schemas.microsoft.com/office/powerpoint/2010/main" val="4289926855"/>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Lst>
  <p:hf hdr="0" ftr="0" dt="0"/>
  <p:txStyles>
    <p:titleStyle>
      <a:lvl1pPr algn="l" defTabSz="914395" rtl="0" eaLnBrk="1" latinLnBrk="0" hangingPunct="1">
        <a:lnSpc>
          <a:spcPct val="90000"/>
        </a:lnSpc>
        <a:spcBef>
          <a:spcPct val="0"/>
        </a:spcBef>
        <a:buNone/>
        <a:defRPr lang="en-US" sz="2200" b="1" kern="1200" dirty="0">
          <a:solidFill>
            <a:schemeClr val="tx2"/>
          </a:solidFill>
          <a:latin typeface="Garamond" panose="02020404030301010803" pitchFamily="18" charset="0"/>
          <a:ea typeface="+mj-ea"/>
          <a:cs typeface="+mj-cs"/>
        </a:defRPr>
      </a:lvl1pPr>
    </p:titleStyle>
    <p:bodyStyle>
      <a:lvl1pPr marL="91440" indent="-91440" algn="l" defTabSz="914395" rtl="0" eaLnBrk="1" latinLnBrk="0" hangingPunct="1">
        <a:spcBef>
          <a:spcPts val="600"/>
        </a:spcBef>
        <a:buClrTx/>
        <a:buFont typeface="Wingdings" panose="05000000000000000000" pitchFamily="2" charset="2"/>
        <a:buChar char="§"/>
        <a:defRPr lang="en-US" sz="900" kern="1200" dirty="0" smtClean="0">
          <a:solidFill>
            <a:schemeClr val="tx2"/>
          </a:solidFill>
          <a:latin typeface="+mn-lt"/>
          <a:ea typeface="+mn-ea"/>
          <a:cs typeface="+mn-cs"/>
        </a:defRPr>
      </a:lvl1pPr>
      <a:lvl2pPr marL="182879" indent="-91440" algn="l" defTabSz="914395" rtl="0" eaLnBrk="1" latinLnBrk="0" hangingPunct="1">
        <a:spcBef>
          <a:spcPts val="400"/>
        </a:spcBef>
        <a:buClrTx/>
        <a:buFont typeface="Arial" panose="020B0604020202020204" pitchFamily="34" charset="0"/>
        <a:buChar char="‒"/>
        <a:defRPr lang="en-US" sz="900" kern="1200" dirty="0" smtClean="0">
          <a:solidFill>
            <a:schemeClr val="tx2"/>
          </a:solidFill>
          <a:latin typeface="+mn-lt"/>
          <a:ea typeface="+mn-ea"/>
          <a:cs typeface="+mn-cs"/>
        </a:defRPr>
      </a:lvl2pPr>
      <a:lvl3pPr marL="274319" indent="-91440" algn="l" defTabSz="914395" rtl="0" eaLnBrk="1" latinLnBrk="0" hangingPunct="1">
        <a:spcBef>
          <a:spcPts val="300"/>
        </a:spcBef>
        <a:buClrTx/>
        <a:buFont typeface="Arial" panose="020B0604020202020204" pitchFamily="34" charset="0"/>
        <a:buChar char="•"/>
        <a:defRPr lang="en-US" sz="900" kern="1200" dirty="0" smtClean="0">
          <a:solidFill>
            <a:schemeClr val="tx2"/>
          </a:solidFill>
          <a:latin typeface="+mn-lt"/>
          <a:ea typeface="+mn-ea"/>
          <a:cs typeface="+mn-cs"/>
        </a:defRPr>
      </a:lvl3pPr>
      <a:lvl4pPr marL="365758" indent="-91440" algn="l" defTabSz="914395" rtl="0" eaLnBrk="1" latinLnBrk="0" hangingPunct="1">
        <a:spcBef>
          <a:spcPts val="300"/>
        </a:spcBef>
        <a:buClrTx/>
        <a:buFont typeface="Wingdings" panose="05000000000000000000" pitchFamily="2" charset="2"/>
        <a:buChar char="§"/>
        <a:defRPr lang="en-US" sz="900" kern="1200" dirty="0" smtClean="0">
          <a:solidFill>
            <a:schemeClr val="tx2"/>
          </a:solidFill>
          <a:latin typeface="+mn-lt"/>
          <a:ea typeface="+mn-ea"/>
          <a:cs typeface="+mn-cs"/>
        </a:defRPr>
      </a:lvl4pPr>
      <a:lvl5pPr marL="854070" indent="-163512" algn="l" defTabSz="914395" rtl="0" eaLnBrk="1" latinLnBrk="0" hangingPunct="1">
        <a:spcBef>
          <a:spcPts val="600"/>
        </a:spcBef>
        <a:buClr>
          <a:schemeClr val="accent1"/>
        </a:buClr>
        <a:buFont typeface="Wingdings" panose="05000000000000000000" pitchFamily="2" charset="2"/>
        <a:buChar char="§"/>
        <a:defRPr sz="1200" kern="1200">
          <a:solidFill>
            <a:schemeClr val="tx1"/>
          </a:solidFill>
          <a:latin typeface="+mn-lt"/>
          <a:ea typeface="+mn-ea"/>
          <a:cs typeface="+mn-cs"/>
        </a:defRPr>
      </a:lvl5pPr>
      <a:lvl6pPr marL="2514585" indent="-228598" algn="l" defTabSz="91439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83" indent="-228598" algn="l" defTabSz="91439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80" indent="-228598" algn="l" defTabSz="91439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77" indent="-228598" algn="l" defTabSz="91439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395" rtl="0" eaLnBrk="1" latinLnBrk="0" hangingPunct="1">
        <a:defRPr sz="1800" kern="1200">
          <a:solidFill>
            <a:schemeClr val="tx1"/>
          </a:solidFill>
          <a:latin typeface="+mn-lt"/>
          <a:ea typeface="+mn-ea"/>
          <a:cs typeface="+mn-cs"/>
        </a:defRPr>
      </a:lvl1pPr>
      <a:lvl2pPr marL="457198" algn="l" defTabSz="914395" rtl="0" eaLnBrk="1" latinLnBrk="0" hangingPunct="1">
        <a:defRPr sz="1800" kern="1200">
          <a:solidFill>
            <a:schemeClr val="tx1"/>
          </a:solidFill>
          <a:latin typeface="+mn-lt"/>
          <a:ea typeface="+mn-ea"/>
          <a:cs typeface="+mn-cs"/>
        </a:defRPr>
      </a:lvl2pPr>
      <a:lvl3pPr marL="914395" algn="l" defTabSz="914395" rtl="0" eaLnBrk="1" latinLnBrk="0" hangingPunct="1">
        <a:defRPr sz="1800" kern="1200">
          <a:solidFill>
            <a:schemeClr val="tx1"/>
          </a:solidFill>
          <a:latin typeface="+mn-lt"/>
          <a:ea typeface="+mn-ea"/>
          <a:cs typeface="+mn-cs"/>
        </a:defRPr>
      </a:lvl3pPr>
      <a:lvl4pPr marL="1371592" algn="l" defTabSz="914395" rtl="0" eaLnBrk="1" latinLnBrk="0" hangingPunct="1">
        <a:defRPr sz="1800" kern="1200">
          <a:solidFill>
            <a:schemeClr val="tx1"/>
          </a:solidFill>
          <a:latin typeface="+mn-lt"/>
          <a:ea typeface="+mn-ea"/>
          <a:cs typeface="+mn-cs"/>
        </a:defRPr>
      </a:lvl4pPr>
      <a:lvl5pPr marL="1828789" algn="l" defTabSz="914395" rtl="0" eaLnBrk="1" latinLnBrk="0" hangingPunct="1">
        <a:defRPr sz="1800" kern="1200">
          <a:solidFill>
            <a:schemeClr val="tx1"/>
          </a:solidFill>
          <a:latin typeface="+mn-lt"/>
          <a:ea typeface="+mn-ea"/>
          <a:cs typeface="+mn-cs"/>
        </a:defRPr>
      </a:lvl5pPr>
      <a:lvl6pPr marL="2285987" algn="l" defTabSz="914395" rtl="0" eaLnBrk="1" latinLnBrk="0" hangingPunct="1">
        <a:defRPr sz="1800" kern="1200">
          <a:solidFill>
            <a:schemeClr val="tx1"/>
          </a:solidFill>
          <a:latin typeface="+mn-lt"/>
          <a:ea typeface="+mn-ea"/>
          <a:cs typeface="+mn-cs"/>
        </a:defRPr>
      </a:lvl6pPr>
      <a:lvl7pPr marL="2743185" algn="l" defTabSz="914395" rtl="0" eaLnBrk="1" latinLnBrk="0" hangingPunct="1">
        <a:defRPr sz="1800" kern="1200">
          <a:solidFill>
            <a:schemeClr val="tx1"/>
          </a:solidFill>
          <a:latin typeface="+mn-lt"/>
          <a:ea typeface="+mn-ea"/>
          <a:cs typeface="+mn-cs"/>
        </a:defRPr>
      </a:lvl7pPr>
      <a:lvl8pPr marL="3200381" algn="l" defTabSz="914395" rtl="0" eaLnBrk="1" latinLnBrk="0" hangingPunct="1">
        <a:defRPr sz="1800" kern="1200">
          <a:solidFill>
            <a:schemeClr val="tx1"/>
          </a:solidFill>
          <a:latin typeface="+mn-lt"/>
          <a:ea typeface="+mn-ea"/>
          <a:cs typeface="+mn-cs"/>
        </a:defRPr>
      </a:lvl8pPr>
      <a:lvl9pPr marL="3657579" algn="l" defTabSz="914395"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5" orient="horz" pos="4032" userDrawn="1">
          <p15:clr>
            <a:srgbClr val="F26B43"/>
          </p15:clr>
        </p15:guide>
        <p15:guide id="8" orient="horz" pos="576" userDrawn="1">
          <p15:clr>
            <a:srgbClr val="F26B43"/>
          </p15:clr>
        </p15:guide>
        <p15:guide id="12" pos="133" userDrawn="1">
          <p15:clr>
            <a:srgbClr val="F26B43"/>
          </p15:clr>
        </p15:guide>
        <p15:guide id="13" pos="5627" userDrawn="1">
          <p15:clr>
            <a:srgbClr val="F26B43"/>
          </p15:clr>
        </p15:guide>
        <p15:guide id="14" orient="horz" pos="39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AE98E-E236-EF3B-081E-174546B58C00}"/>
              </a:ext>
            </a:extLst>
          </p:cNvPr>
          <p:cNvSpPr>
            <a:spLocks noGrp="1"/>
          </p:cNvSpPr>
          <p:nvPr>
            <p:ph type="title"/>
          </p:nvPr>
        </p:nvSpPr>
        <p:spPr/>
        <p:txBody>
          <a:bodyPr/>
          <a:lstStyle/>
          <a:p>
            <a:endParaRPr lang="en-US" noProof="0" dirty="0"/>
          </a:p>
        </p:txBody>
      </p:sp>
    </p:spTree>
    <p:extLst>
      <p:ext uri="{BB962C8B-B14F-4D97-AF65-F5344CB8AC3E}">
        <p14:creationId xmlns:p14="http://schemas.microsoft.com/office/powerpoint/2010/main" val="2775934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A9AC3-9AFC-1945-2903-4EE0546B8127}"/>
              </a:ext>
            </a:extLst>
          </p:cNvPr>
          <p:cNvSpPr>
            <a:spLocks noGrp="1"/>
          </p:cNvSpPr>
          <p:nvPr>
            <p:ph type="title"/>
          </p:nvPr>
        </p:nvSpPr>
        <p:spPr/>
        <p:txBody>
          <a:bodyPr/>
          <a:lstStyle/>
          <a:p>
            <a:endParaRPr lang="en-US" noProof="0" dirty="0"/>
          </a:p>
        </p:txBody>
      </p:sp>
      <p:graphicFrame>
        <p:nvGraphicFramePr>
          <p:cNvPr id="3" name="Group 150">
            <a:extLst>
              <a:ext uri="{FF2B5EF4-FFF2-40B4-BE49-F238E27FC236}">
                <a16:creationId xmlns:a16="http://schemas.microsoft.com/office/drawing/2014/main" id="{23294A33-459F-E44D-6451-0B118D96C59C}"/>
              </a:ext>
            </a:extLst>
          </p:cNvPr>
          <p:cNvGraphicFramePr>
            <a:graphicFrameLocks noGrp="1"/>
          </p:cNvGraphicFramePr>
          <p:nvPr>
            <p:extLst>
              <p:ext uri="{D42A27DB-BD31-4B8C-83A1-F6EECF244321}">
                <p14:modId xmlns:p14="http://schemas.microsoft.com/office/powerpoint/2010/main" val="3557598170"/>
              </p:ext>
            </p:extLst>
          </p:nvPr>
        </p:nvGraphicFramePr>
        <p:xfrm>
          <a:off x="211012" y="984856"/>
          <a:ext cx="8711118" cy="4790321"/>
        </p:xfrm>
        <a:graphic>
          <a:graphicData uri="http://schemas.openxmlformats.org/drawingml/2006/table">
            <a:tbl>
              <a:tblPr/>
              <a:tblGrid>
                <a:gridCol w="506738">
                  <a:extLst>
                    <a:ext uri="{9D8B030D-6E8A-4147-A177-3AD203B41FA5}">
                      <a16:colId xmlns:a16="http://schemas.microsoft.com/office/drawing/2014/main" val="1470184085"/>
                    </a:ext>
                  </a:extLst>
                </a:gridCol>
                <a:gridCol w="1609274">
                  <a:extLst>
                    <a:ext uri="{9D8B030D-6E8A-4147-A177-3AD203B41FA5}">
                      <a16:colId xmlns:a16="http://schemas.microsoft.com/office/drawing/2014/main" val="20000"/>
                    </a:ext>
                  </a:extLst>
                </a:gridCol>
                <a:gridCol w="4207126">
                  <a:extLst>
                    <a:ext uri="{9D8B030D-6E8A-4147-A177-3AD203B41FA5}">
                      <a16:colId xmlns:a16="http://schemas.microsoft.com/office/drawing/2014/main" val="20001"/>
                    </a:ext>
                  </a:extLst>
                </a:gridCol>
                <a:gridCol w="666750">
                  <a:extLst>
                    <a:ext uri="{9D8B030D-6E8A-4147-A177-3AD203B41FA5}">
                      <a16:colId xmlns:a16="http://schemas.microsoft.com/office/drawing/2014/main" val="2479190757"/>
                    </a:ext>
                  </a:extLst>
                </a:gridCol>
                <a:gridCol w="1721230">
                  <a:extLst>
                    <a:ext uri="{9D8B030D-6E8A-4147-A177-3AD203B41FA5}">
                      <a16:colId xmlns:a16="http://schemas.microsoft.com/office/drawing/2014/main" val="4036884888"/>
                    </a:ext>
                  </a:extLst>
                </a:gridCol>
              </a:tblGrid>
              <a:tr h="250182">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600" b="1" i="0" u="none" strike="noStrike" cap="none" normalizeH="0" baseline="0" noProof="0" dirty="0">
                          <a:ln>
                            <a:noFill/>
                          </a:ln>
                          <a:solidFill>
                            <a:srgbClr val="FFFFFF"/>
                          </a:solidFill>
                          <a:effectLst/>
                          <a:latin typeface="Arial" panose="020B0604020202020204" pitchFamily="34" charset="0"/>
                        </a:rPr>
                        <a:t>#</a:t>
                      </a:r>
                    </a:p>
                  </a:txBody>
                  <a:tcPr marL="0" marR="68580" marT="0" marB="0" anchor="ctr" horzOverflow="overflow">
                    <a:lnL cap="flat">
                      <a:noFill/>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700" b="1" i="0" u="none" strike="noStrike" cap="none" normalizeH="0" baseline="0" noProof="0" dirty="0">
                          <a:ln>
                            <a:noFill/>
                          </a:ln>
                          <a:solidFill>
                            <a:srgbClr val="FFFFFF"/>
                          </a:solidFill>
                          <a:effectLst/>
                          <a:latin typeface="Arial" panose="020B0604020202020204" pitchFamily="34" charset="0"/>
                        </a:rPr>
                        <a:t>Potential Buyers</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Description</a:t>
                      </a:r>
                      <a:endParaRPr kumimoji="0" lang="en-US" sz="700" b="0" i="0" u="none" strike="noStrike" cap="none" normalizeH="0" baseline="0" noProof="0" dirty="0">
                        <a:ln>
                          <a:noFill/>
                        </a:ln>
                        <a:solidFill>
                          <a:srgbClr val="FFFFFF"/>
                        </a:solidFill>
                        <a:effectLst/>
                        <a:latin typeface="Arial" panose="020B0604020202020204" pitchFamily="34" charset="0"/>
                      </a:endParaRPr>
                    </a:p>
                  </a:txBody>
                  <a:tcPr marL="13716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Brazil Presence</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M&amp;A History</a:t>
                      </a:r>
                      <a:r>
                        <a:rPr kumimoji="0" lang="en-US" sz="700" b="1" i="0" u="none" strike="noStrike" cap="none" normalizeH="0" baseline="30000" noProof="0" dirty="0">
                          <a:ln>
                            <a:noFill/>
                          </a:ln>
                          <a:solidFill>
                            <a:srgbClr val="FFFFFF"/>
                          </a:solidFill>
                          <a:effectLst/>
                          <a:latin typeface="Arial" panose="020B0604020202020204" pitchFamily="34" charset="0"/>
                        </a:rPr>
                        <a:t>1</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762774">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lang="en-US" sz="600" b="1" i="0" u="none" kern="1200" noProof="0" dirty="0">
                          <a:solidFill>
                            <a:schemeClr val="tx2"/>
                          </a:solidFill>
                          <a:latin typeface="Arial" panose="020B0604020202020204" pitchFamily="34" charset="0"/>
                          <a:ea typeface="+mn-ea"/>
                          <a:cs typeface="+mn-cs"/>
                        </a:rPr>
                        <a:t>#</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(Ticker1)</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Country1</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3838716"/>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(Ticker2)</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Country2</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943688724"/>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(Ticker3)</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Country3</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w="12700" cap="flat" cmpd="sng" algn="ctr">
                      <a:noFill/>
                      <a:prstDash val="solid"/>
                      <a:round/>
                      <a:headEnd type="none" w="med" len="med"/>
                      <a:tailEnd type="none" w="med" len="med"/>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C00000"/>
                          </a:solidFill>
                          <a:effectLst/>
                          <a:uLnTx/>
                          <a:uFillTx/>
                          <a:latin typeface="+mn-lt"/>
                          <a:ea typeface="+mn-ea"/>
                          <a:cs typeface="Arial"/>
                          <a:sym typeface="Wingdings" panose="05000000000000000000" pitchFamily="2" charset="2"/>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(Ticker4)</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Country4</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3264908770"/>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(Ticker5)</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Country5</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403494977"/>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(Ticker6)</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Country6</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Arial"/>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Arial"/>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765726988"/>
                  </a:ext>
                </a:extLst>
              </a:tr>
            </a:tbl>
          </a:graphicData>
        </a:graphic>
      </p:graphicFrame>
    </p:spTree>
    <p:extLst>
      <p:ext uri="{BB962C8B-B14F-4D97-AF65-F5344CB8AC3E}">
        <p14:creationId xmlns:p14="http://schemas.microsoft.com/office/powerpoint/2010/main" val="189440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A9AC3-9AFC-1945-2903-4EE0546B8127}"/>
              </a:ext>
            </a:extLst>
          </p:cNvPr>
          <p:cNvSpPr>
            <a:spLocks noGrp="1"/>
          </p:cNvSpPr>
          <p:nvPr>
            <p:ph type="title"/>
          </p:nvPr>
        </p:nvSpPr>
        <p:spPr/>
        <p:txBody>
          <a:bodyPr/>
          <a:lstStyle/>
          <a:p>
            <a:endParaRPr lang="en-US" noProof="0" dirty="0"/>
          </a:p>
        </p:txBody>
      </p:sp>
      <p:graphicFrame>
        <p:nvGraphicFramePr>
          <p:cNvPr id="3" name="Group 150">
            <a:extLst>
              <a:ext uri="{FF2B5EF4-FFF2-40B4-BE49-F238E27FC236}">
                <a16:creationId xmlns:a16="http://schemas.microsoft.com/office/drawing/2014/main" id="{23294A33-459F-E44D-6451-0B118D96C59C}"/>
              </a:ext>
            </a:extLst>
          </p:cNvPr>
          <p:cNvGraphicFramePr>
            <a:graphicFrameLocks noGrp="1"/>
          </p:cNvGraphicFramePr>
          <p:nvPr>
            <p:extLst>
              <p:ext uri="{D42A27DB-BD31-4B8C-83A1-F6EECF244321}">
                <p14:modId xmlns:p14="http://schemas.microsoft.com/office/powerpoint/2010/main" val="341992840"/>
              </p:ext>
            </p:extLst>
          </p:nvPr>
        </p:nvGraphicFramePr>
        <p:xfrm>
          <a:off x="211012" y="984856"/>
          <a:ext cx="8711118" cy="4790321"/>
        </p:xfrm>
        <a:graphic>
          <a:graphicData uri="http://schemas.openxmlformats.org/drawingml/2006/table">
            <a:tbl>
              <a:tblPr/>
              <a:tblGrid>
                <a:gridCol w="341707">
                  <a:extLst>
                    <a:ext uri="{9D8B030D-6E8A-4147-A177-3AD203B41FA5}">
                      <a16:colId xmlns:a16="http://schemas.microsoft.com/office/drawing/2014/main" val="1470184085"/>
                    </a:ext>
                  </a:extLst>
                </a:gridCol>
                <a:gridCol w="1085177">
                  <a:extLst>
                    <a:ext uri="{9D8B030D-6E8A-4147-A177-3AD203B41FA5}">
                      <a16:colId xmlns:a16="http://schemas.microsoft.com/office/drawing/2014/main" val="20000"/>
                    </a:ext>
                  </a:extLst>
                </a:gridCol>
                <a:gridCol w="1041296">
                  <a:extLst>
                    <a:ext uri="{9D8B030D-6E8A-4147-A177-3AD203B41FA5}">
                      <a16:colId xmlns:a16="http://schemas.microsoft.com/office/drawing/2014/main" val="3721709830"/>
                    </a:ext>
                  </a:extLst>
                </a:gridCol>
                <a:gridCol w="4502658">
                  <a:extLst>
                    <a:ext uri="{9D8B030D-6E8A-4147-A177-3AD203B41FA5}">
                      <a16:colId xmlns:a16="http://schemas.microsoft.com/office/drawing/2014/main" val="20001"/>
                    </a:ext>
                  </a:extLst>
                </a:gridCol>
                <a:gridCol w="579609">
                  <a:extLst>
                    <a:ext uri="{9D8B030D-6E8A-4147-A177-3AD203B41FA5}">
                      <a16:colId xmlns:a16="http://schemas.microsoft.com/office/drawing/2014/main" val="2479190757"/>
                    </a:ext>
                  </a:extLst>
                </a:gridCol>
                <a:gridCol w="1160671">
                  <a:extLst>
                    <a:ext uri="{9D8B030D-6E8A-4147-A177-3AD203B41FA5}">
                      <a16:colId xmlns:a16="http://schemas.microsoft.com/office/drawing/2014/main" val="4036884888"/>
                    </a:ext>
                  </a:extLst>
                </a:gridCol>
              </a:tblGrid>
              <a:tr h="250182">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600" b="1" i="0" u="none" strike="noStrike" cap="none" normalizeH="0" baseline="0" noProof="0" dirty="0">
                          <a:ln>
                            <a:noFill/>
                          </a:ln>
                          <a:solidFill>
                            <a:srgbClr val="FFFFFF"/>
                          </a:solidFill>
                          <a:effectLst/>
                          <a:latin typeface="Arial" panose="020B0604020202020204" pitchFamily="34" charset="0"/>
                        </a:rPr>
                        <a:t>#</a:t>
                      </a:r>
                    </a:p>
                  </a:txBody>
                  <a:tcPr marL="0" marR="68580" marT="0" marB="0" anchor="ctr" horzOverflow="overflow">
                    <a:lnL cap="flat">
                      <a:noFill/>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700" b="1" i="0" u="none" strike="noStrike" cap="none" normalizeH="0" baseline="0" noProof="0" dirty="0">
                          <a:ln>
                            <a:noFill/>
                          </a:ln>
                          <a:solidFill>
                            <a:srgbClr val="FFFFFF"/>
                          </a:solidFill>
                          <a:effectLst/>
                          <a:latin typeface="Arial" panose="020B0604020202020204" pitchFamily="34" charset="0"/>
                        </a:rPr>
                        <a:t>Potential Buyers</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GB" sz="700" b="1" i="0" u="none" strike="noStrike" cap="none" normalizeH="0" baseline="0" noProof="0" dirty="0">
                          <a:ln>
                            <a:noFill/>
                          </a:ln>
                          <a:solidFill>
                            <a:srgbClr val="FFFFFF"/>
                          </a:solidFill>
                          <a:effectLst/>
                          <a:latin typeface="Arial" panose="020B0604020202020204" pitchFamily="34" charset="0"/>
                        </a:rPr>
                        <a:t>Financials </a:t>
                      </a:r>
                    </a:p>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GB" sz="700" b="1" i="0" u="none" strike="noStrike" cap="none" normalizeH="0" baseline="0" noProof="0" dirty="0">
                          <a:ln>
                            <a:noFill/>
                          </a:ln>
                          <a:solidFill>
                            <a:srgbClr val="FFFFFF"/>
                          </a:solidFill>
                          <a:effectLst/>
                          <a:latin typeface="Arial" panose="020B0604020202020204" pitchFamily="34" charset="0"/>
                        </a:rPr>
                        <a:t>(USD MM)</a:t>
                      </a:r>
                    </a:p>
                  </a:txBody>
                  <a:tcPr marL="13716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Description</a:t>
                      </a:r>
                      <a:endParaRPr kumimoji="0" lang="en-US" sz="700" b="0" i="0" u="none" strike="noStrike" cap="none" normalizeH="0" baseline="0" noProof="0" dirty="0">
                        <a:ln>
                          <a:noFill/>
                        </a:ln>
                        <a:solidFill>
                          <a:srgbClr val="FFFFFF"/>
                        </a:solidFill>
                        <a:effectLst/>
                        <a:latin typeface="Arial" panose="020B0604020202020204" pitchFamily="34" charset="0"/>
                      </a:endParaRPr>
                    </a:p>
                  </a:txBody>
                  <a:tcPr marL="13716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Brazil Presence</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M&amp;A History</a:t>
                      </a:r>
                      <a:r>
                        <a:rPr kumimoji="0" lang="en-US" sz="700" b="1" i="0" u="none" strike="noStrike" cap="none" normalizeH="0" baseline="30000" noProof="0" dirty="0">
                          <a:ln>
                            <a:noFill/>
                          </a:ln>
                          <a:solidFill>
                            <a:srgbClr val="FFFFFF"/>
                          </a:solidFill>
                          <a:effectLst/>
                          <a:latin typeface="Arial" panose="020B0604020202020204" pitchFamily="34" charset="0"/>
                        </a:rPr>
                        <a:t>1</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762774">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lang="en-US" sz="600" b="1" i="0" u="none" kern="1200" noProof="0" dirty="0">
                          <a:solidFill>
                            <a:schemeClr val="tx2"/>
                          </a:solidFill>
                          <a:latin typeface="Arial" panose="020B0604020202020204" pitchFamily="34" charset="0"/>
                          <a:ea typeface="+mn-ea"/>
                          <a:cs typeface="+mn-cs"/>
                        </a:rPr>
                        <a:t>#</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(Ticker1)</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Country1</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EBITDA: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Market Cap:</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Total Debt:</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FTE:</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3838716"/>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(Ticker2)</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Country2</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EBITDA: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Market Cap:</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Total Debt:</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FTE:</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943688724"/>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(Ticker3)</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Country3</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EBITDA: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Market Cap:</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Total Debt:</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FTE:</a:t>
                      </a:r>
                    </a:p>
                  </a:txBody>
                  <a:tcPr marL="168812" marR="0" marT="0" marB="0" anchor="ctr">
                    <a:lnL>
                      <a:noFill/>
                    </a:lnL>
                    <a:lnR w="12700" cap="flat" cmpd="sng" algn="ctr">
                      <a:noFill/>
                      <a:prstDash val="solid"/>
                      <a:round/>
                      <a:headEnd type="none" w="med" len="med"/>
                      <a:tailEnd type="none" w="med" len="med"/>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w="12700" cap="flat" cmpd="sng" algn="ctr">
                      <a:noFill/>
                      <a:prstDash val="solid"/>
                      <a:round/>
                      <a:headEnd type="none" w="med" len="med"/>
                      <a:tailEnd type="none" w="med" len="med"/>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C00000"/>
                          </a:solidFill>
                          <a:effectLst/>
                          <a:uLnTx/>
                          <a:uFillTx/>
                          <a:latin typeface="+mn-lt"/>
                          <a:ea typeface="+mn-ea"/>
                          <a:cs typeface="Arial"/>
                          <a:sym typeface="Wingdings" panose="05000000000000000000" pitchFamily="2" charset="2"/>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(Ticker4)</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Country4</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EBITDA: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Market Cap:</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Total Debt:</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FTE:</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3264908770"/>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(Ticker5)</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Country5</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EBITDA: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Market Cap:</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Total Debt:</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FTE:</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403494977"/>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(Ticker6)</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Country6</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EBITDA: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Market Cap:</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Total Debt:</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FTE:</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Arial"/>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Arial"/>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765726988"/>
                  </a:ext>
                </a:extLst>
              </a:tr>
            </a:tbl>
          </a:graphicData>
        </a:graphic>
      </p:graphicFrame>
    </p:spTree>
    <p:extLst>
      <p:ext uri="{BB962C8B-B14F-4D97-AF65-F5344CB8AC3E}">
        <p14:creationId xmlns:p14="http://schemas.microsoft.com/office/powerpoint/2010/main" val="3467270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6D595D-65C7-D35C-9915-EAB15245178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C3AD842-5C46-6F60-DF06-18DED07AFE5D}"/>
              </a:ext>
            </a:extLst>
          </p:cNvPr>
          <p:cNvSpPr>
            <a:spLocks noGrp="1"/>
          </p:cNvSpPr>
          <p:nvPr>
            <p:ph type="title"/>
          </p:nvPr>
        </p:nvSpPr>
        <p:spPr/>
        <p:txBody>
          <a:bodyPr/>
          <a:lstStyle/>
          <a:p>
            <a:endParaRPr lang="en-US"/>
          </a:p>
        </p:txBody>
      </p:sp>
      <p:graphicFrame>
        <p:nvGraphicFramePr>
          <p:cNvPr id="3" name="Group 150">
            <a:extLst>
              <a:ext uri="{FF2B5EF4-FFF2-40B4-BE49-F238E27FC236}">
                <a16:creationId xmlns:a16="http://schemas.microsoft.com/office/drawing/2014/main" id="{58EE1899-D834-BC58-C24D-0F0E9C98BB24}"/>
              </a:ext>
            </a:extLst>
          </p:cNvPr>
          <p:cNvGraphicFramePr>
            <a:graphicFrameLocks noGrp="1"/>
          </p:cNvGraphicFramePr>
          <p:nvPr>
            <p:extLst>
              <p:ext uri="{D42A27DB-BD31-4B8C-83A1-F6EECF244321}">
                <p14:modId xmlns:p14="http://schemas.microsoft.com/office/powerpoint/2010/main" val="1813354191"/>
              </p:ext>
            </p:extLst>
          </p:nvPr>
        </p:nvGraphicFramePr>
        <p:xfrm>
          <a:off x="211012" y="984856"/>
          <a:ext cx="8711118" cy="4790321"/>
        </p:xfrm>
        <a:graphic>
          <a:graphicData uri="http://schemas.openxmlformats.org/drawingml/2006/table">
            <a:tbl>
              <a:tblPr/>
              <a:tblGrid>
                <a:gridCol w="506738">
                  <a:extLst>
                    <a:ext uri="{9D8B030D-6E8A-4147-A177-3AD203B41FA5}">
                      <a16:colId xmlns:a16="http://schemas.microsoft.com/office/drawing/2014/main" val="1470184085"/>
                    </a:ext>
                  </a:extLst>
                </a:gridCol>
                <a:gridCol w="1609274">
                  <a:extLst>
                    <a:ext uri="{9D8B030D-6E8A-4147-A177-3AD203B41FA5}">
                      <a16:colId xmlns:a16="http://schemas.microsoft.com/office/drawing/2014/main" val="20000"/>
                    </a:ext>
                  </a:extLst>
                </a:gridCol>
                <a:gridCol w="4207126">
                  <a:extLst>
                    <a:ext uri="{9D8B030D-6E8A-4147-A177-3AD203B41FA5}">
                      <a16:colId xmlns:a16="http://schemas.microsoft.com/office/drawing/2014/main" val="20001"/>
                    </a:ext>
                  </a:extLst>
                </a:gridCol>
                <a:gridCol w="666750">
                  <a:extLst>
                    <a:ext uri="{9D8B030D-6E8A-4147-A177-3AD203B41FA5}">
                      <a16:colId xmlns:a16="http://schemas.microsoft.com/office/drawing/2014/main" val="2479190757"/>
                    </a:ext>
                  </a:extLst>
                </a:gridCol>
                <a:gridCol w="1721230">
                  <a:extLst>
                    <a:ext uri="{9D8B030D-6E8A-4147-A177-3AD203B41FA5}">
                      <a16:colId xmlns:a16="http://schemas.microsoft.com/office/drawing/2014/main" val="4036884888"/>
                    </a:ext>
                  </a:extLst>
                </a:gridCol>
              </a:tblGrid>
              <a:tr h="250182">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600" b="1" i="0" u="none" strike="noStrike" cap="none" normalizeH="0" baseline="0" noProof="0" dirty="0">
                          <a:ln>
                            <a:noFill/>
                          </a:ln>
                          <a:solidFill>
                            <a:srgbClr val="FFFFFF"/>
                          </a:solidFill>
                          <a:effectLst/>
                          <a:latin typeface="Arial" panose="020B0604020202020204" pitchFamily="34" charset="0"/>
                        </a:rPr>
                        <a:t>#</a:t>
                      </a:r>
                    </a:p>
                  </a:txBody>
                  <a:tcPr marL="0" marR="68580" marT="0" marB="0" anchor="ctr" horzOverflow="overflow">
                    <a:lnL cap="flat">
                      <a:noFill/>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pt-BR" sz="700" b="1" i="0" u="none" strike="noStrike" cap="none" normalizeH="0" baseline="0" noProof="0" dirty="0">
                          <a:ln>
                            <a:noFill/>
                          </a:ln>
                          <a:solidFill>
                            <a:srgbClr val="FFFFFF"/>
                          </a:solidFill>
                          <a:effectLst/>
                          <a:latin typeface="Arial" panose="020B0604020202020204" pitchFamily="34" charset="0"/>
                        </a:rPr>
                        <a:t>Potenciais Compradores</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pt-BR" sz="700" b="1" i="0" u="none" strike="noStrike" cap="none" normalizeH="0" baseline="0" noProof="0" dirty="0">
                          <a:ln>
                            <a:noFill/>
                          </a:ln>
                          <a:solidFill>
                            <a:srgbClr val="FFFFFF"/>
                          </a:solidFill>
                          <a:effectLst/>
                          <a:latin typeface="Arial" panose="020B0604020202020204" pitchFamily="34" charset="0"/>
                        </a:rPr>
                        <a:t>Descrição</a:t>
                      </a:r>
                      <a:endParaRPr kumimoji="0" lang="pt-BR" sz="700" b="0" i="0" u="none" strike="noStrike" cap="none" normalizeH="0" baseline="0" noProof="0" dirty="0">
                        <a:ln>
                          <a:noFill/>
                        </a:ln>
                        <a:solidFill>
                          <a:srgbClr val="FFFFFF"/>
                        </a:solidFill>
                        <a:effectLst/>
                        <a:latin typeface="Arial" panose="020B0604020202020204" pitchFamily="34" charset="0"/>
                      </a:endParaRPr>
                    </a:p>
                  </a:txBody>
                  <a:tcPr marL="13716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pt-BR" sz="700" b="1" i="0" u="none" strike="noStrike" cap="none" normalizeH="0" baseline="0" noProof="0" dirty="0">
                          <a:ln>
                            <a:noFill/>
                          </a:ln>
                          <a:solidFill>
                            <a:srgbClr val="FFFFFF"/>
                          </a:solidFill>
                          <a:effectLst/>
                          <a:latin typeface="Arial" panose="020B0604020202020204" pitchFamily="34" charset="0"/>
                        </a:rPr>
                        <a:t>Presença no Brasil</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pt-BR" sz="700" b="1" i="0" u="none" strike="noStrike" cap="none" normalizeH="0" baseline="0" noProof="0" dirty="0">
                          <a:ln>
                            <a:noFill/>
                          </a:ln>
                          <a:solidFill>
                            <a:srgbClr val="FFFFFF"/>
                          </a:solidFill>
                          <a:effectLst/>
                          <a:latin typeface="Arial" panose="020B0604020202020204" pitchFamily="34" charset="0"/>
                        </a:rPr>
                        <a:t>Histórico de M&amp;A</a:t>
                      </a:r>
                      <a:r>
                        <a:rPr kumimoji="0" lang="pt-BR" sz="700" b="1" i="0" u="none" strike="noStrike" cap="none" normalizeH="0" baseline="30000" noProof="0" dirty="0">
                          <a:ln>
                            <a:noFill/>
                          </a:ln>
                          <a:solidFill>
                            <a:srgbClr val="FFFFFF"/>
                          </a:solidFill>
                          <a:effectLst/>
                          <a:latin typeface="Arial" panose="020B0604020202020204" pitchFamily="34" charset="0"/>
                        </a:rPr>
                        <a:t>1</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762774">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lang="en-US" sz="600" b="1" i="0" u="none" kern="1200" noProof="0" dirty="0">
                          <a:solidFill>
                            <a:schemeClr val="tx2"/>
                          </a:solidFill>
                          <a:latin typeface="Arial" panose="020B0604020202020204" pitchFamily="34" charset="0"/>
                          <a:ea typeface="+mn-ea"/>
                          <a:cs typeface="+mn-cs"/>
                        </a:rPr>
                        <a:t>#</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(Ticker1)</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País1</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700" b="1" i="0" u="none" strike="noStrike" kern="1200" cap="none" spc="0" normalizeH="0" baseline="0" noProof="0" dirty="0">
                          <a:ln>
                            <a:noFill/>
                          </a:ln>
                          <a:solidFill>
                            <a:srgbClr val="003B4C"/>
                          </a:solidFill>
                          <a:effectLst/>
                          <a:uLnTx/>
                          <a:uFillTx/>
                          <a:latin typeface="+mn-lt"/>
                          <a:ea typeface="+mn-ea"/>
                          <a:cs typeface="+mn-cs"/>
                        </a:rPr>
                        <a:t>Aquisições:</a:t>
                      </a:r>
                      <a:endParaRPr kumimoji="0" lang="pt-BR"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pt-BR"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700" b="1" i="0" u="none" strike="noStrike" kern="1200" cap="none" spc="0" normalizeH="0" baseline="0" noProof="0" dirty="0">
                          <a:ln>
                            <a:noFill/>
                          </a:ln>
                          <a:solidFill>
                            <a:srgbClr val="003B4C"/>
                          </a:solidFill>
                          <a:effectLst/>
                          <a:uLnTx/>
                          <a:uFillTx/>
                          <a:latin typeface="+mn-lt"/>
                          <a:ea typeface="+mn-ea"/>
                          <a:cs typeface="+mn-cs"/>
                        </a:rPr>
                        <a:t>Companhias:</a:t>
                      </a:r>
                      <a:endParaRPr kumimoji="0" lang="pt-BR"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3838716"/>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(Ticker2)</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País2</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700" b="1" i="0" u="none" strike="noStrike" kern="1200" cap="none" spc="0" normalizeH="0" baseline="0" noProof="0">
                          <a:ln>
                            <a:noFill/>
                          </a:ln>
                          <a:solidFill>
                            <a:srgbClr val="003B4C"/>
                          </a:solidFill>
                          <a:effectLst/>
                          <a:uLnTx/>
                          <a:uFillTx/>
                          <a:latin typeface="Arial"/>
                          <a:ea typeface="+mn-ea"/>
                          <a:cs typeface="+mn-cs"/>
                        </a:rPr>
                        <a:t>Aquisições:</a:t>
                      </a:r>
                      <a:endParaRPr kumimoji="0" lang="pt-BR" sz="700" b="0" i="0" u="none" strike="noStrike" kern="1200" cap="none" spc="0" normalizeH="0" baseline="0" noProof="0">
                        <a:ln>
                          <a:noFill/>
                        </a:ln>
                        <a:solidFill>
                          <a:srgbClr val="003B4C"/>
                        </a:solidFill>
                        <a:effectLst/>
                        <a:uLnTx/>
                        <a:uFillTx/>
                        <a:latin typeface="Arial"/>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pt-BR" sz="700" b="0" i="0" u="none" strike="noStrike" kern="1200" cap="none" spc="0" normalizeH="0" baseline="0" noProof="0">
                        <a:ln>
                          <a:noFill/>
                        </a:ln>
                        <a:solidFill>
                          <a:srgbClr val="003B4C"/>
                        </a:solidFill>
                        <a:effectLst/>
                        <a:uLnTx/>
                        <a:uFillTx/>
                        <a:latin typeface="Arial"/>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700" b="1" i="0" u="none" strike="noStrike" kern="1200" cap="none" spc="0" normalizeH="0" baseline="0" noProof="0">
                          <a:ln>
                            <a:noFill/>
                          </a:ln>
                          <a:solidFill>
                            <a:srgbClr val="003B4C"/>
                          </a:solidFill>
                          <a:effectLst/>
                          <a:uLnTx/>
                          <a:uFillTx/>
                          <a:latin typeface="Arial"/>
                          <a:ea typeface="+mn-ea"/>
                          <a:cs typeface="+mn-cs"/>
                        </a:rPr>
                        <a:t>Companhias:</a:t>
                      </a:r>
                      <a:endParaRPr kumimoji="0" lang="pt-BR" sz="700" b="0" i="0" u="none" strike="noStrike" kern="1200" cap="none" spc="0" normalizeH="0" baseline="0" noProof="0" dirty="0">
                        <a:ln>
                          <a:noFill/>
                        </a:ln>
                        <a:solidFill>
                          <a:srgbClr val="003B4C"/>
                        </a:solidFill>
                        <a:effectLst/>
                        <a:uLnTx/>
                        <a:uFillTx/>
                        <a:latin typeface="Arial"/>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943688724"/>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(Ticker3)</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País3</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w="12700" cap="flat" cmpd="sng" algn="ctr">
                      <a:noFill/>
                      <a:prstDash val="solid"/>
                      <a:round/>
                      <a:headEnd type="none" w="med" len="med"/>
                      <a:tailEnd type="none" w="med" len="med"/>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C00000"/>
                          </a:solidFill>
                          <a:effectLst/>
                          <a:uLnTx/>
                          <a:uFillTx/>
                          <a:latin typeface="+mn-lt"/>
                          <a:ea typeface="+mn-ea"/>
                          <a:cs typeface="Arial"/>
                          <a:sym typeface="Wingdings" panose="05000000000000000000" pitchFamily="2" charset="2"/>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700" b="1" i="0" u="none" strike="noStrike" kern="1200" cap="none" spc="0" normalizeH="0" baseline="0" noProof="0">
                          <a:ln>
                            <a:noFill/>
                          </a:ln>
                          <a:solidFill>
                            <a:srgbClr val="003B4C"/>
                          </a:solidFill>
                          <a:effectLst/>
                          <a:uLnTx/>
                          <a:uFillTx/>
                          <a:latin typeface="Arial"/>
                          <a:ea typeface="+mn-ea"/>
                          <a:cs typeface="+mn-cs"/>
                        </a:rPr>
                        <a:t>Aquisições:</a:t>
                      </a:r>
                      <a:endParaRPr kumimoji="0" lang="pt-BR" sz="700" b="0" i="0" u="none" strike="noStrike" kern="1200" cap="none" spc="0" normalizeH="0" baseline="0" noProof="0">
                        <a:ln>
                          <a:noFill/>
                        </a:ln>
                        <a:solidFill>
                          <a:srgbClr val="003B4C"/>
                        </a:solidFill>
                        <a:effectLst/>
                        <a:uLnTx/>
                        <a:uFillTx/>
                        <a:latin typeface="Arial"/>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pt-BR" sz="700" b="0" i="0" u="none" strike="noStrike" kern="1200" cap="none" spc="0" normalizeH="0" baseline="0" noProof="0">
                        <a:ln>
                          <a:noFill/>
                        </a:ln>
                        <a:solidFill>
                          <a:srgbClr val="003B4C"/>
                        </a:solidFill>
                        <a:effectLst/>
                        <a:uLnTx/>
                        <a:uFillTx/>
                        <a:latin typeface="Arial"/>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700" b="1" i="0" u="none" strike="noStrike" kern="1200" cap="none" spc="0" normalizeH="0" baseline="0" noProof="0">
                          <a:ln>
                            <a:noFill/>
                          </a:ln>
                          <a:solidFill>
                            <a:srgbClr val="003B4C"/>
                          </a:solidFill>
                          <a:effectLst/>
                          <a:uLnTx/>
                          <a:uFillTx/>
                          <a:latin typeface="Arial"/>
                          <a:ea typeface="+mn-ea"/>
                          <a:cs typeface="+mn-cs"/>
                        </a:rPr>
                        <a:t>Companhias:</a:t>
                      </a:r>
                      <a:endParaRPr kumimoji="0" lang="pt-BR" sz="700" b="0" i="0" u="none" strike="noStrike" kern="1200" cap="none" spc="0" normalizeH="0" baseline="0" noProof="0" dirty="0">
                        <a:ln>
                          <a:noFill/>
                        </a:ln>
                        <a:solidFill>
                          <a:srgbClr val="003B4C"/>
                        </a:solidFill>
                        <a:effectLst/>
                        <a:uLnTx/>
                        <a:uFillTx/>
                        <a:latin typeface="Arial"/>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pt-BR"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pt-BR"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pt-BR"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pt-BR"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(Ticker4)</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País4</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700" b="1" i="0" u="none" strike="noStrike" kern="1200" cap="none" spc="0" normalizeH="0" baseline="0" noProof="0">
                          <a:ln>
                            <a:noFill/>
                          </a:ln>
                          <a:solidFill>
                            <a:srgbClr val="003B4C"/>
                          </a:solidFill>
                          <a:effectLst/>
                          <a:uLnTx/>
                          <a:uFillTx/>
                          <a:latin typeface="Arial"/>
                          <a:ea typeface="+mn-ea"/>
                          <a:cs typeface="+mn-cs"/>
                        </a:rPr>
                        <a:t>Aquisições:</a:t>
                      </a:r>
                      <a:endParaRPr kumimoji="0" lang="pt-BR" sz="700" b="0" i="0" u="none" strike="noStrike" kern="1200" cap="none" spc="0" normalizeH="0" baseline="0" noProof="0">
                        <a:ln>
                          <a:noFill/>
                        </a:ln>
                        <a:solidFill>
                          <a:srgbClr val="003B4C"/>
                        </a:solidFill>
                        <a:effectLst/>
                        <a:uLnTx/>
                        <a:uFillTx/>
                        <a:latin typeface="Arial"/>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pt-BR" sz="700" b="0" i="0" u="none" strike="noStrike" kern="1200" cap="none" spc="0" normalizeH="0" baseline="0" noProof="0">
                        <a:ln>
                          <a:noFill/>
                        </a:ln>
                        <a:solidFill>
                          <a:srgbClr val="003B4C"/>
                        </a:solidFill>
                        <a:effectLst/>
                        <a:uLnTx/>
                        <a:uFillTx/>
                        <a:latin typeface="Arial"/>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700" b="1" i="0" u="none" strike="noStrike" kern="1200" cap="none" spc="0" normalizeH="0" baseline="0" noProof="0">
                          <a:ln>
                            <a:noFill/>
                          </a:ln>
                          <a:solidFill>
                            <a:srgbClr val="003B4C"/>
                          </a:solidFill>
                          <a:effectLst/>
                          <a:uLnTx/>
                          <a:uFillTx/>
                          <a:latin typeface="Arial"/>
                          <a:ea typeface="+mn-ea"/>
                          <a:cs typeface="+mn-cs"/>
                        </a:rPr>
                        <a:t>Companhias:</a:t>
                      </a:r>
                      <a:endParaRPr kumimoji="0" lang="pt-BR" sz="700" b="0" i="0" u="none" strike="noStrike" kern="1200" cap="none" spc="0" normalizeH="0" baseline="0" noProof="0" dirty="0">
                        <a:ln>
                          <a:noFill/>
                        </a:ln>
                        <a:solidFill>
                          <a:srgbClr val="003B4C"/>
                        </a:solidFill>
                        <a:effectLst/>
                        <a:uLnTx/>
                        <a:uFillTx/>
                        <a:latin typeface="Arial"/>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3264908770"/>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(Ticker5)</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País5</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700" b="1" i="0" u="none" strike="noStrike" kern="1200" cap="none" spc="0" normalizeH="0" baseline="0" noProof="0">
                          <a:ln>
                            <a:noFill/>
                          </a:ln>
                          <a:solidFill>
                            <a:srgbClr val="003B4C"/>
                          </a:solidFill>
                          <a:effectLst/>
                          <a:uLnTx/>
                          <a:uFillTx/>
                          <a:latin typeface="Arial"/>
                          <a:ea typeface="+mn-ea"/>
                          <a:cs typeface="+mn-cs"/>
                        </a:rPr>
                        <a:t>Aquisições:</a:t>
                      </a:r>
                      <a:endParaRPr kumimoji="0" lang="pt-BR" sz="700" b="0" i="0" u="none" strike="noStrike" kern="1200" cap="none" spc="0" normalizeH="0" baseline="0" noProof="0">
                        <a:ln>
                          <a:noFill/>
                        </a:ln>
                        <a:solidFill>
                          <a:srgbClr val="003B4C"/>
                        </a:solidFill>
                        <a:effectLst/>
                        <a:uLnTx/>
                        <a:uFillTx/>
                        <a:latin typeface="Arial"/>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pt-BR" sz="700" b="0" i="0" u="none" strike="noStrike" kern="1200" cap="none" spc="0" normalizeH="0" baseline="0" noProof="0">
                        <a:ln>
                          <a:noFill/>
                        </a:ln>
                        <a:solidFill>
                          <a:srgbClr val="003B4C"/>
                        </a:solidFill>
                        <a:effectLst/>
                        <a:uLnTx/>
                        <a:uFillTx/>
                        <a:latin typeface="Arial"/>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700" b="1" i="0" u="none" strike="noStrike" kern="1200" cap="none" spc="0" normalizeH="0" baseline="0" noProof="0">
                          <a:ln>
                            <a:noFill/>
                          </a:ln>
                          <a:solidFill>
                            <a:srgbClr val="003B4C"/>
                          </a:solidFill>
                          <a:effectLst/>
                          <a:uLnTx/>
                          <a:uFillTx/>
                          <a:latin typeface="Arial"/>
                          <a:ea typeface="+mn-ea"/>
                          <a:cs typeface="+mn-cs"/>
                        </a:rPr>
                        <a:t>Companhias:</a:t>
                      </a:r>
                      <a:endParaRPr kumimoji="0" lang="pt-BR" sz="700" b="0" i="0" u="none" strike="noStrike" kern="1200" cap="none" spc="0" normalizeH="0" baseline="0" noProof="0" dirty="0">
                        <a:ln>
                          <a:noFill/>
                        </a:ln>
                        <a:solidFill>
                          <a:srgbClr val="003B4C"/>
                        </a:solidFill>
                        <a:effectLst/>
                        <a:uLnTx/>
                        <a:uFillTx/>
                        <a:latin typeface="Arial"/>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403494977"/>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(Ticker6)</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País6</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Arial"/>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Arial"/>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700" b="1" i="0" u="none" strike="noStrike" kern="1200" cap="none" spc="0" normalizeH="0" baseline="0" noProof="0" dirty="0">
                          <a:ln>
                            <a:noFill/>
                          </a:ln>
                          <a:solidFill>
                            <a:srgbClr val="003B4C"/>
                          </a:solidFill>
                          <a:effectLst/>
                          <a:uLnTx/>
                          <a:uFillTx/>
                          <a:latin typeface="Arial"/>
                          <a:ea typeface="+mn-ea"/>
                          <a:cs typeface="+mn-cs"/>
                        </a:rPr>
                        <a:t>Aquisições:</a:t>
                      </a:r>
                      <a:endParaRPr kumimoji="0" lang="pt-BR" sz="700" b="0" i="0" u="none" strike="noStrike" kern="1200" cap="none" spc="0" normalizeH="0" baseline="0" noProof="0" dirty="0">
                        <a:ln>
                          <a:noFill/>
                        </a:ln>
                        <a:solidFill>
                          <a:srgbClr val="003B4C"/>
                        </a:solidFill>
                        <a:effectLst/>
                        <a:uLnTx/>
                        <a:uFillTx/>
                        <a:latin typeface="Arial"/>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pt-BR" sz="700" b="0" i="0" u="none" strike="noStrike" kern="1200" cap="none" spc="0" normalizeH="0" baseline="0" noProof="0" dirty="0">
                        <a:ln>
                          <a:noFill/>
                        </a:ln>
                        <a:solidFill>
                          <a:srgbClr val="003B4C"/>
                        </a:solidFill>
                        <a:effectLst/>
                        <a:uLnTx/>
                        <a:uFillTx/>
                        <a:latin typeface="Arial"/>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700" b="1" i="0" u="none" strike="noStrike" kern="1200" cap="none" spc="0" normalizeH="0" baseline="0" noProof="0" dirty="0">
                          <a:ln>
                            <a:noFill/>
                          </a:ln>
                          <a:solidFill>
                            <a:srgbClr val="003B4C"/>
                          </a:solidFill>
                          <a:effectLst/>
                          <a:uLnTx/>
                          <a:uFillTx/>
                          <a:latin typeface="Arial"/>
                          <a:ea typeface="+mn-ea"/>
                          <a:cs typeface="+mn-cs"/>
                        </a:rPr>
                        <a:t>Companhias:</a:t>
                      </a:r>
                      <a:endParaRPr kumimoji="0" lang="pt-BR" sz="700" b="0" i="0" u="none" strike="noStrike" kern="1200" cap="none" spc="0" normalizeH="0" baseline="0" noProof="0" dirty="0">
                        <a:ln>
                          <a:noFill/>
                        </a:ln>
                        <a:solidFill>
                          <a:srgbClr val="003B4C"/>
                        </a:solidFill>
                        <a:effectLst/>
                        <a:uLnTx/>
                        <a:uFillTx/>
                        <a:latin typeface="Arial"/>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765726988"/>
                  </a:ext>
                </a:extLst>
              </a:tr>
            </a:tbl>
          </a:graphicData>
        </a:graphic>
      </p:graphicFrame>
    </p:spTree>
    <p:extLst>
      <p:ext uri="{BB962C8B-B14F-4D97-AF65-F5344CB8AC3E}">
        <p14:creationId xmlns:p14="http://schemas.microsoft.com/office/powerpoint/2010/main" val="873926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4FAEE0-C5E0-EE41-DDEF-87D6EFB5731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D9D6370-CC4C-660D-097E-BE9B4FA869E7}"/>
              </a:ext>
            </a:extLst>
          </p:cNvPr>
          <p:cNvSpPr>
            <a:spLocks noGrp="1"/>
          </p:cNvSpPr>
          <p:nvPr>
            <p:ph type="title"/>
          </p:nvPr>
        </p:nvSpPr>
        <p:spPr/>
        <p:txBody>
          <a:bodyPr/>
          <a:lstStyle/>
          <a:p>
            <a:endParaRPr lang="en-US"/>
          </a:p>
        </p:txBody>
      </p:sp>
      <p:graphicFrame>
        <p:nvGraphicFramePr>
          <p:cNvPr id="3" name="Group 150">
            <a:extLst>
              <a:ext uri="{FF2B5EF4-FFF2-40B4-BE49-F238E27FC236}">
                <a16:creationId xmlns:a16="http://schemas.microsoft.com/office/drawing/2014/main" id="{8EE917C2-5CAB-C7E0-B6F5-6683F424AA9F}"/>
              </a:ext>
            </a:extLst>
          </p:cNvPr>
          <p:cNvGraphicFramePr>
            <a:graphicFrameLocks noGrp="1"/>
          </p:cNvGraphicFramePr>
          <p:nvPr>
            <p:extLst>
              <p:ext uri="{D42A27DB-BD31-4B8C-83A1-F6EECF244321}">
                <p14:modId xmlns:p14="http://schemas.microsoft.com/office/powerpoint/2010/main" val="191954480"/>
              </p:ext>
            </p:extLst>
          </p:nvPr>
        </p:nvGraphicFramePr>
        <p:xfrm>
          <a:off x="211012" y="984856"/>
          <a:ext cx="8711118" cy="4790321"/>
        </p:xfrm>
        <a:graphic>
          <a:graphicData uri="http://schemas.openxmlformats.org/drawingml/2006/table">
            <a:tbl>
              <a:tblPr/>
              <a:tblGrid>
                <a:gridCol w="341707">
                  <a:extLst>
                    <a:ext uri="{9D8B030D-6E8A-4147-A177-3AD203B41FA5}">
                      <a16:colId xmlns:a16="http://schemas.microsoft.com/office/drawing/2014/main" val="1470184085"/>
                    </a:ext>
                  </a:extLst>
                </a:gridCol>
                <a:gridCol w="1085177">
                  <a:extLst>
                    <a:ext uri="{9D8B030D-6E8A-4147-A177-3AD203B41FA5}">
                      <a16:colId xmlns:a16="http://schemas.microsoft.com/office/drawing/2014/main" val="20000"/>
                    </a:ext>
                  </a:extLst>
                </a:gridCol>
                <a:gridCol w="1041296">
                  <a:extLst>
                    <a:ext uri="{9D8B030D-6E8A-4147-A177-3AD203B41FA5}">
                      <a16:colId xmlns:a16="http://schemas.microsoft.com/office/drawing/2014/main" val="3721709830"/>
                    </a:ext>
                  </a:extLst>
                </a:gridCol>
                <a:gridCol w="4502658">
                  <a:extLst>
                    <a:ext uri="{9D8B030D-6E8A-4147-A177-3AD203B41FA5}">
                      <a16:colId xmlns:a16="http://schemas.microsoft.com/office/drawing/2014/main" val="20001"/>
                    </a:ext>
                  </a:extLst>
                </a:gridCol>
                <a:gridCol w="579609">
                  <a:extLst>
                    <a:ext uri="{9D8B030D-6E8A-4147-A177-3AD203B41FA5}">
                      <a16:colId xmlns:a16="http://schemas.microsoft.com/office/drawing/2014/main" val="2479190757"/>
                    </a:ext>
                  </a:extLst>
                </a:gridCol>
                <a:gridCol w="1160671">
                  <a:extLst>
                    <a:ext uri="{9D8B030D-6E8A-4147-A177-3AD203B41FA5}">
                      <a16:colId xmlns:a16="http://schemas.microsoft.com/office/drawing/2014/main" val="4036884888"/>
                    </a:ext>
                  </a:extLst>
                </a:gridCol>
              </a:tblGrid>
              <a:tr h="250182">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pt-BR" sz="600" b="1" i="0" u="none" strike="noStrike" cap="none" normalizeH="0" baseline="0" noProof="0" dirty="0">
                          <a:ln>
                            <a:noFill/>
                          </a:ln>
                          <a:solidFill>
                            <a:srgbClr val="FFFFFF"/>
                          </a:solidFill>
                          <a:effectLst/>
                          <a:latin typeface="Arial" panose="020B0604020202020204" pitchFamily="34" charset="0"/>
                        </a:rPr>
                        <a:t>#</a:t>
                      </a:r>
                    </a:p>
                  </a:txBody>
                  <a:tcPr marL="0" marR="68580" marT="0" marB="0" anchor="ctr" horzOverflow="overflow">
                    <a:lnL cap="flat">
                      <a:noFill/>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pt-BR" sz="700" b="1" i="0" u="none" strike="noStrike" cap="none" normalizeH="0" baseline="0" noProof="0" dirty="0">
                          <a:ln>
                            <a:noFill/>
                          </a:ln>
                          <a:solidFill>
                            <a:srgbClr val="FFFFFF"/>
                          </a:solidFill>
                          <a:effectLst/>
                          <a:latin typeface="Arial" panose="020B0604020202020204" pitchFamily="34" charset="0"/>
                        </a:rPr>
                        <a:t>Potenciais Compradores</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pt-BR" sz="700" b="1" i="0" u="none" strike="noStrike" cap="none" normalizeH="0" baseline="0" noProof="0" dirty="0" err="1">
                          <a:ln>
                            <a:noFill/>
                          </a:ln>
                          <a:solidFill>
                            <a:srgbClr val="FFFFFF"/>
                          </a:solidFill>
                          <a:effectLst/>
                          <a:latin typeface="Arial" panose="020B0604020202020204" pitchFamily="34" charset="0"/>
                        </a:rPr>
                        <a:t>Financials</a:t>
                      </a:r>
                      <a:r>
                        <a:rPr kumimoji="0" lang="pt-BR" sz="700" b="1" i="0" u="none" strike="noStrike" cap="none" normalizeH="0" baseline="0" noProof="0" dirty="0">
                          <a:ln>
                            <a:noFill/>
                          </a:ln>
                          <a:solidFill>
                            <a:srgbClr val="FFFFFF"/>
                          </a:solidFill>
                          <a:effectLst/>
                          <a:latin typeface="Arial" panose="020B0604020202020204" pitchFamily="34" charset="0"/>
                        </a:rPr>
                        <a:t> </a:t>
                      </a:r>
                    </a:p>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pt-BR" sz="700" b="1" i="0" u="none" strike="noStrike" cap="none" normalizeH="0" baseline="0" noProof="0" dirty="0">
                          <a:ln>
                            <a:noFill/>
                          </a:ln>
                          <a:solidFill>
                            <a:srgbClr val="FFFFFF"/>
                          </a:solidFill>
                          <a:effectLst/>
                          <a:latin typeface="Arial" panose="020B0604020202020204" pitchFamily="34" charset="0"/>
                        </a:rPr>
                        <a:t>(USD MM)</a:t>
                      </a:r>
                    </a:p>
                  </a:txBody>
                  <a:tcPr marL="13716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pt-BR" sz="700" b="1" i="0" u="none" strike="noStrike" cap="none" normalizeH="0" baseline="0" noProof="0" dirty="0">
                          <a:ln>
                            <a:noFill/>
                          </a:ln>
                          <a:solidFill>
                            <a:srgbClr val="FFFFFF"/>
                          </a:solidFill>
                          <a:effectLst/>
                          <a:latin typeface="Arial" panose="020B0604020202020204" pitchFamily="34" charset="0"/>
                        </a:rPr>
                        <a:t>Descrição</a:t>
                      </a:r>
                      <a:endParaRPr kumimoji="0" lang="pt-BR" sz="700" b="0" i="0" u="none" strike="noStrike" cap="none" normalizeH="0" baseline="0" noProof="0" dirty="0">
                        <a:ln>
                          <a:noFill/>
                        </a:ln>
                        <a:solidFill>
                          <a:srgbClr val="FFFFFF"/>
                        </a:solidFill>
                        <a:effectLst/>
                        <a:latin typeface="Arial" panose="020B0604020202020204" pitchFamily="34" charset="0"/>
                      </a:endParaRPr>
                    </a:p>
                  </a:txBody>
                  <a:tcPr marL="13716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pt-BR" sz="700" b="1" i="0" u="none" strike="noStrike" cap="none" normalizeH="0" baseline="0" noProof="0" dirty="0">
                          <a:ln>
                            <a:noFill/>
                          </a:ln>
                          <a:solidFill>
                            <a:srgbClr val="FFFFFF"/>
                          </a:solidFill>
                          <a:effectLst/>
                          <a:latin typeface="Arial" panose="020B0604020202020204" pitchFamily="34" charset="0"/>
                        </a:rPr>
                        <a:t>Presença no Brasil</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pt-BR" sz="700" b="1" i="0" u="none" strike="noStrike" cap="none" normalizeH="0" baseline="0" noProof="0" dirty="0">
                          <a:ln>
                            <a:noFill/>
                          </a:ln>
                          <a:solidFill>
                            <a:srgbClr val="FFFFFF"/>
                          </a:solidFill>
                          <a:effectLst/>
                          <a:latin typeface="Arial" panose="020B0604020202020204" pitchFamily="34" charset="0"/>
                        </a:rPr>
                        <a:t>Histórico de M&amp;A</a:t>
                      </a:r>
                      <a:r>
                        <a:rPr kumimoji="0" lang="pt-BR" sz="700" b="1" i="0" u="none" strike="noStrike" cap="none" normalizeH="0" baseline="30000" noProof="0" dirty="0">
                          <a:ln>
                            <a:noFill/>
                          </a:ln>
                          <a:solidFill>
                            <a:srgbClr val="FFFFFF"/>
                          </a:solidFill>
                          <a:effectLst/>
                          <a:latin typeface="Arial" panose="020B0604020202020204" pitchFamily="34" charset="0"/>
                        </a:rPr>
                        <a:t>1</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762774">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lang="pt-BR" sz="600" b="1" i="0" u="none" kern="1200" noProof="0" dirty="0">
                          <a:solidFill>
                            <a:schemeClr val="tx2"/>
                          </a:solidFill>
                          <a:latin typeface="Arial" panose="020B0604020202020204" pitchFamily="34" charset="0"/>
                          <a:ea typeface="+mn-ea"/>
                          <a:cs typeface="+mn-cs"/>
                        </a:rPr>
                        <a:t>#</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(Ticker1)</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País1</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Receita: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EBITDA: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Market Cap:</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Dívida Total:</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Funcionários:</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pt-BR" sz="700" b="0" i="0" u="none" strike="noStrike" kern="1200" cap="none" spc="0" normalizeH="0" baseline="0" noProof="0" dirty="0" err="1">
                          <a:ln>
                            <a:noFill/>
                          </a:ln>
                          <a:solidFill>
                            <a:srgbClr val="003B4C"/>
                          </a:solidFill>
                          <a:effectLst/>
                          <a:uLnTx/>
                          <a:uFillTx/>
                          <a:latin typeface="Arial" panose="020B0604020202020204" pitchFamily="34" charset="0"/>
                          <a:ea typeface="+mn-ea"/>
                          <a:cs typeface="+mn-cs"/>
                        </a:rPr>
                        <a:t>D</a:t>
                      </a:r>
                      <a:endPar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pt-BR"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700" b="1" i="0" u="none" strike="noStrike" kern="1200" cap="none" spc="0" normalizeH="0" baseline="0" noProof="0" dirty="0">
                          <a:ln>
                            <a:noFill/>
                          </a:ln>
                          <a:solidFill>
                            <a:srgbClr val="003B4C"/>
                          </a:solidFill>
                          <a:effectLst/>
                          <a:uLnTx/>
                          <a:uFillTx/>
                          <a:latin typeface="+mn-lt"/>
                          <a:ea typeface="+mn-ea"/>
                          <a:cs typeface="+mn-cs"/>
                        </a:rPr>
                        <a:t>Aquisições:</a:t>
                      </a:r>
                      <a:endParaRPr kumimoji="0" lang="pt-BR"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pt-BR"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700" b="1" i="0" u="none" strike="noStrike" kern="1200" cap="none" spc="0" normalizeH="0" baseline="0" noProof="0" dirty="0">
                          <a:ln>
                            <a:noFill/>
                          </a:ln>
                          <a:solidFill>
                            <a:srgbClr val="003B4C"/>
                          </a:solidFill>
                          <a:effectLst/>
                          <a:uLnTx/>
                          <a:uFillTx/>
                          <a:latin typeface="+mn-lt"/>
                          <a:ea typeface="+mn-ea"/>
                          <a:cs typeface="+mn-cs"/>
                        </a:rPr>
                        <a:t>Companhias:</a:t>
                      </a:r>
                      <a:endParaRPr kumimoji="0" lang="pt-BR"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3838716"/>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pt-BR"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(Ticker2)</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País2</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Receita: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EBITDA: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Market Cap:</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Dívida Total:</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Funcionários:</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pt-BR" sz="700" b="0" i="0" u="none" strike="noStrike" kern="1200" cap="none" spc="0" normalizeH="0" baseline="0" noProof="0" dirty="0" err="1">
                          <a:ln>
                            <a:noFill/>
                          </a:ln>
                          <a:solidFill>
                            <a:srgbClr val="003B4C"/>
                          </a:solidFill>
                          <a:effectLst/>
                          <a:uLnTx/>
                          <a:uFillTx/>
                          <a:latin typeface="Arial" panose="020B0604020202020204" pitchFamily="34" charset="0"/>
                          <a:ea typeface="+mn-ea"/>
                          <a:cs typeface="+mn-cs"/>
                        </a:rPr>
                        <a:t>D</a:t>
                      </a:r>
                      <a:endPar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pt-BR"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700" b="1" i="0" u="none" strike="noStrike" kern="1200" cap="none" spc="0" normalizeH="0" baseline="0" noProof="0">
                          <a:ln>
                            <a:noFill/>
                          </a:ln>
                          <a:solidFill>
                            <a:srgbClr val="003B4C"/>
                          </a:solidFill>
                          <a:effectLst/>
                          <a:uLnTx/>
                          <a:uFillTx/>
                          <a:latin typeface="Arial"/>
                          <a:ea typeface="+mn-ea"/>
                          <a:cs typeface="+mn-cs"/>
                        </a:rPr>
                        <a:t>Aquisições:</a:t>
                      </a:r>
                      <a:endParaRPr kumimoji="0" lang="pt-BR" sz="700" b="0" i="0" u="none" strike="noStrike" kern="1200" cap="none" spc="0" normalizeH="0" baseline="0" noProof="0">
                        <a:ln>
                          <a:noFill/>
                        </a:ln>
                        <a:solidFill>
                          <a:srgbClr val="003B4C"/>
                        </a:solidFill>
                        <a:effectLst/>
                        <a:uLnTx/>
                        <a:uFillTx/>
                        <a:latin typeface="Arial"/>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pt-BR" sz="700" b="0" i="0" u="none" strike="noStrike" kern="1200" cap="none" spc="0" normalizeH="0" baseline="0" noProof="0">
                        <a:ln>
                          <a:noFill/>
                        </a:ln>
                        <a:solidFill>
                          <a:srgbClr val="003B4C"/>
                        </a:solidFill>
                        <a:effectLst/>
                        <a:uLnTx/>
                        <a:uFillTx/>
                        <a:latin typeface="Arial"/>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700" b="1" i="0" u="none" strike="noStrike" kern="1200" cap="none" spc="0" normalizeH="0" baseline="0" noProof="0">
                          <a:ln>
                            <a:noFill/>
                          </a:ln>
                          <a:solidFill>
                            <a:srgbClr val="003B4C"/>
                          </a:solidFill>
                          <a:effectLst/>
                          <a:uLnTx/>
                          <a:uFillTx/>
                          <a:latin typeface="Arial"/>
                          <a:ea typeface="+mn-ea"/>
                          <a:cs typeface="+mn-cs"/>
                        </a:rPr>
                        <a:t>Companhias:</a:t>
                      </a:r>
                      <a:endParaRPr kumimoji="0" lang="pt-BR" sz="700" b="0" i="0" u="none" strike="noStrike" kern="1200" cap="none" spc="0" normalizeH="0" baseline="0" noProof="0" dirty="0">
                        <a:ln>
                          <a:noFill/>
                        </a:ln>
                        <a:solidFill>
                          <a:srgbClr val="003B4C"/>
                        </a:solidFill>
                        <a:effectLst/>
                        <a:uLnTx/>
                        <a:uFillTx/>
                        <a:latin typeface="Arial"/>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943688724"/>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pt-BR"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(Ticker3)</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País3</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Receita: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EBITDA: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Market Cap:</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Dívida Total:</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Funcionários:</a:t>
                      </a:r>
                    </a:p>
                  </a:txBody>
                  <a:tcPr marL="168812" marR="0" marT="0" marB="0" anchor="ctr">
                    <a:lnL>
                      <a:noFill/>
                    </a:lnL>
                    <a:lnR w="12700" cap="flat" cmpd="sng" algn="ctr">
                      <a:noFill/>
                      <a:prstDash val="solid"/>
                      <a:round/>
                      <a:headEnd type="none" w="med" len="med"/>
                      <a:tailEnd type="none" w="med" len="med"/>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pt-BR" sz="700" b="0" i="0" u="none" strike="noStrike" kern="1200" cap="none" spc="0" normalizeH="0" baseline="0" noProof="0" dirty="0" err="1">
                          <a:ln>
                            <a:noFill/>
                          </a:ln>
                          <a:solidFill>
                            <a:srgbClr val="003B4C"/>
                          </a:solidFill>
                          <a:effectLst/>
                          <a:uLnTx/>
                          <a:uFillTx/>
                          <a:latin typeface="Arial" panose="020B0604020202020204" pitchFamily="34" charset="0"/>
                          <a:ea typeface="+mn-ea"/>
                          <a:cs typeface="+mn-cs"/>
                        </a:rPr>
                        <a:t>D</a:t>
                      </a:r>
                      <a:endPar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txBody>
                  <a:tcPr marL="168812" marR="0" marT="0" marB="0" anchor="ctr">
                    <a:lnL>
                      <a:noFill/>
                    </a:lnL>
                    <a:lnR w="12700" cap="flat" cmpd="sng" algn="ctr">
                      <a:noFill/>
                      <a:prstDash val="solid"/>
                      <a:round/>
                      <a:headEnd type="none" w="med" len="med"/>
                      <a:tailEnd type="none" w="med" len="med"/>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2200" b="1" i="0" u="none" strike="noStrike" kern="1200" cap="none" spc="0" normalizeH="0" baseline="0" noProof="0" dirty="0">
                          <a:ln>
                            <a:noFill/>
                          </a:ln>
                          <a:solidFill>
                            <a:srgbClr val="C00000"/>
                          </a:solidFill>
                          <a:effectLst/>
                          <a:uLnTx/>
                          <a:uFillTx/>
                          <a:latin typeface="+mn-lt"/>
                          <a:ea typeface="+mn-ea"/>
                          <a:cs typeface="Arial"/>
                          <a:sym typeface="Wingdings" panose="05000000000000000000" pitchFamily="2" charset="2"/>
                        </a:rPr>
                        <a:t></a:t>
                      </a:r>
                      <a:endParaRPr kumimoji="0" lang="pt-BR"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700" b="1" i="0" u="none" strike="noStrike" kern="1200" cap="none" spc="0" normalizeH="0" baseline="0" noProof="0">
                          <a:ln>
                            <a:noFill/>
                          </a:ln>
                          <a:solidFill>
                            <a:srgbClr val="003B4C"/>
                          </a:solidFill>
                          <a:effectLst/>
                          <a:uLnTx/>
                          <a:uFillTx/>
                          <a:latin typeface="Arial"/>
                          <a:ea typeface="+mn-ea"/>
                          <a:cs typeface="+mn-cs"/>
                        </a:rPr>
                        <a:t>Aquisições:</a:t>
                      </a:r>
                      <a:endParaRPr kumimoji="0" lang="pt-BR" sz="700" b="0" i="0" u="none" strike="noStrike" kern="1200" cap="none" spc="0" normalizeH="0" baseline="0" noProof="0">
                        <a:ln>
                          <a:noFill/>
                        </a:ln>
                        <a:solidFill>
                          <a:srgbClr val="003B4C"/>
                        </a:solidFill>
                        <a:effectLst/>
                        <a:uLnTx/>
                        <a:uFillTx/>
                        <a:latin typeface="Arial"/>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pt-BR" sz="700" b="0" i="0" u="none" strike="noStrike" kern="1200" cap="none" spc="0" normalizeH="0" baseline="0" noProof="0">
                        <a:ln>
                          <a:noFill/>
                        </a:ln>
                        <a:solidFill>
                          <a:srgbClr val="003B4C"/>
                        </a:solidFill>
                        <a:effectLst/>
                        <a:uLnTx/>
                        <a:uFillTx/>
                        <a:latin typeface="Arial"/>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700" b="1" i="0" u="none" strike="noStrike" kern="1200" cap="none" spc="0" normalizeH="0" baseline="0" noProof="0">
                          <a:ln>
                            <a:noFill/>
                          </a:ln>
                          <a:solidFill>
                            <a:srgbClr val="003B4C"/>
                          </a:solidFill>
                          <a:effectLst/>
                          <a:uLnTx/>
                          <a:uFillTx/>
                          <a:latin typeface="Arial"/>
                          <a:ea typeface="+mn-ea"/>
                          <a:cs typeface="+mn-cs"/>
                        </a:rPr>
                        <a:t>Companhias:</a:t>
                      </a:r>
                      <a:endParaRPr kumimoji="0" lang="pt-BR" sz="700" b="0" i="0" u="none" strike="noStrike" kern="1200" cap="none" spc="0" normalizeH="0" baseline="0" noProof="0" dirty="0">
                        <a:ln>
                          <a:noFill/>
                        </a:ln>
                        <a:solidFill>
                          <a:srgbClr val="003B4C"/>
                        </a:solidFill>
                        <a:effectLst/>
                        <a:uLnTx/>
                        <a:uFillTx/>
                        <a:latin typeface="Arial"/>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pt-BR"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pt-BR"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pt-BR"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pt-BR"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pt-BR"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(Ticker4)</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País4</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Receita: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EBITDA: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Market Cap:</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Dívida Total:</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Funcionários:</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pt-BR" sz="700" b="0" i="0" u="none" strike="noStrike" kern="1200" cap="none" spc="0" normalizeH="0" baseline="0" noProof="0" dirty="0" err="1">
                          <a:ln>
                            <a:noFill/>
                          </a:ln>
                          <a:solidFill>
                            <a:srgbClr val="003B4C"/>
                          </a:solidFill>
                          <a:effectLst/>
                          <a:uLnTx/>
                          <a:uFillTx/>
                          <a:latin typeface="Arial" panose="020B0604020202020204" pitchFamily="34" charset="0"/>
                          <a:ea typeface="+mn-ea"/>
                          <a:cs typeface="+mn-cs"/>
                        </a:rPr>
                        <a:t>D</a:t>
                      </a:r>
                      <a:endPar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pt-BR"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700" b="1" i="0" u="none" strike="noStrike" kern="1200" cap="none" spc="0" normalizeH="0" baseline="0" noProof="0">
                          <a:ln>
                            <a:noFill/>
                          </a:ln>
                          <a:solidFill>
                            <a:srgbClr val="003B4C"/>
                          </a:solidFill>
                          <a:effectLst/>
                          <a:uLnTx/>
                          <a:uFillTx/>
                          <a:latin typeface="Arial"/>
                          <a:ea typeface="+mn-ea"/>
                          <a:cs typeface="+mn-cs"/>
                        </a:rPr>
                        <a:t>Aquisições:</a:t>
                      </a:r>
                      <a:endParaRPr kumimoji="0" lang="pt-BR" sz="700" b="0" i="0" u="none" strike="noStrike" kern="1200" cap="none" spc="0" normalizeH="0" baseline="0" noProof="0">
                        <a:ln>
                          <a:noFill/>
                        </a:ln>
                        <a:solidFill>
                          <a:srgbClr val="003B4C"/>
                        </a:solidFill>
                        <a:effectLst/>
                        <a:uLnTx/>
                        <a:uFillTx/>
                        <a:latin typeface="Arial"/>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pt-BR" sz="700" b="0" i="0" u="none" strike="noStrike" kern="1200" cap="none" spc="0" normalizeH="0" baseline="0" noProof="0">
                        <a:ln>
                          <a:noFill/>
                        </a:ln>
                        <a:solidFill>
                          <a:srgbClr val="003B4C"/>
                        </a:solidFill>
                        <a:effectLst/>
                        <a:uLnTx/>
                        <a:uFillTx/>
                        <a:latin typeface="Arial"/>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700" b="1" i="0" u="none" strike="noStrike" kern="1200" cap="none" spc="0" normalizeH="0" baseline="0" noProof="0">
                          <a:ln>
                            <a:noFill/>
                          </a:ln>
                          <a:solidFill>
                            <a:srgbClr val="003B4C"/>
                          </a:solidFill>
                          <a:effectLst/>
                          <a:uLnTx/>
                          <a:uFillTx/>
                          <a:latin typeface="Arial"/>
                          <a:ea typeface="+mn-ea"/>
                          <a:cs typeface="+mn-cs"/>
                        </a:rPr>
                        <a:t>Companhias:</a:t>
                      </a:r>
                      <a:endParaRPr kumimoji="0" lang="pt-BR" sz="700" b="0" i="0" u="none" strike="noStrike" kern="1200" cap="none" spc="0" normalizeH="0" baseline="0" noProof="0" dirty="0">
                        <a:ln>
                          <a:noFill/>
                        </a:ln>
                        <a:solidFill>
                          <a:srgbClr val="003B4C"/>
                        </a:solidFill>
                        <a:effectLst/>
                        <a:uLnTx/>
                        <a:uFillTx/>
                        <a:latin typeface="Arial"/>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3264908770"/>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pt-BR"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(Ticker5)</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País5</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Receita: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EBITDA: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Market Cap:</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Dívida Total:</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Funcionários:</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pt-BR" sz="700" b="0" i="0" u="none" strike="noStrike" kern="1200" cap="none" spc="0" normalizeH="0" baseline="0" noProof="0" dirty="0" err="1">
                          <a:ln>
                            <a:noFill/>
                          </a:ln>
                          <a:solidFill>
                            <a:srgbClr val="003B4C"/>
                          </a:solidFill>
                          <a:effectLst/>
                          <a:uLnTx/>
                          <a:uFillTx/>
                          <a:latin typeface="Arial" panose="020B0604020202020204" pitchFamily="34" charset="0"/>
                          <a:ea typeface="+mn-ea"/>
                          <a:cs typeface="+mn-cs"/>
                        </a:rPr>
                        <a:t>D</a:t>
                      </a:r>
                      <a:endPar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pt-BR"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700" b="1" i="0" u="none" strike="noStrike" kern="1200" cap="none" spc="0" normalizeH="0" baseline="0" noProof="0">
                          <a:ln>
                            <a:noFill/>
                          </a:ln>
                          <a:solidFill>
                            <a:srgbClr val="003B4C"/>
                          </a:solidFill>
                          <a:effectLst/>
                          <a:uLnTx/>
                          <a:uFillTx/>
                          <a:latin typeface="Arial"/>
                          <a:ea typeface="+mn-ea"/>
                          <a:cs typeface="+mn-cs"/>
                        </a:rPr>
                        <a:t>Aquisições:</a:t>
                      </a:r>
                      <a:endParaRPr kumimoji="0" lang="pt-BR" sz="700" b="0" i="0" u="none" strike="noStrike" kern="1200" cap="none" spc="0" normalizeH="0" baseline="0" noProof="0">
                        <a:ln>
                          <a:noFill/>
                        </a:ln>
                        <a:solidFill>
                          <a:srgbClr val="003B4C"/>
                        </a:solidFill>
                        <a:effectLst/>
                        <a:uLnTx/>
                        <a:uFillTx/>
                        <a:latin typeface="Arial"/>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pt-BR" sz="700" b="0" i="0" u="none" strike="noStrike" kern="1200" cap="none" spc="0" normalizeH="0" baseline="0" noProof="0">
                        <a:ln>
                          <a:noFill/>
                        </a:ln>
                        <a:solidFill>
                          <a:srgbClr val="003B4C"/>
                        </a:solidFill>
                        <a:effectLst/>
                        <a:uLnTx/>
                        <a:uFillTx/>
                        <a:latin typeface="Arial"/>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700" b="1" i="0" u="none" strike="noStrike" kern="1200" cap="none" spc="0" normalizeH="0" baseline="0" noProof="0">
                          <a:ln>
                            <a:noFill/>
                          </a:ln>
                          <a:solidFill>
                            <a:srgbClr val="003B4C"/>
                          </a:solidFill>
                          <a:effectLst/>
                          <a:uLnTx/>
                          <a:uFillTx/>
                          <a:latin typeface="Arial"/>
                          <a:ea typeface="+mn-ea"/>
                          <a:cs typeface="+mn-cs"/>
                        </a:rPr>
                        <a:t>Companhias:</a:t>
                      </a:r>
                      <a:endParaRPr kumimoji="0" lang="pt-BR" sz="700" b="0" i="0" u="none" strike="noStrike" kern="1200" cap="none" spc="0" normalizeH="0" baseline="0" noProof="0" dirty="0">
                        <a:ln>
                          <a:noFill/>
                        </a:ln>
                        <a:solidFill>
                          <a:srgbClr val="003B4C"/>
                        </a:solidFill>
                        <a:effectLst/>
                        <a:uLnTx/>
                        <a:uFillTx/>
                        <a:latin typeface="Arial"/>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403494977"/>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pt-BR"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(Ticker6)</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País6</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Receita: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EBITDA: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Market Cap:</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Dívida Total:</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Funcionários:</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pt-BR" sz="700" b="0" i="0" u="none" strike="noStrike" kern="1200" cap="none" spc="0" normalizeH="0" baseline="0" noProof="0" dirty="0" err="1">
                          <a:ln>
                            <a:noFill/>
                          </a:ln>
                          <a:solidFill>
                            <a:srgbClr val="003B4C"/>
                          </a:solidFill>
                          <a:effectLst/>
                          <a:uLnTx/>
                          <a:uFillTx/>
                          <a:latin typeface="Arial" panose="020B0604020202020204" pitchFamily="34" charset="0"/>
                          <a:ea typeface="+mn-ea"/>
                          <a:cs typeface="+mn-cs"/>
                        </a:rPr>
                        <a:t>D</a:t>
                      </a:r>
                      <a:endPar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2200" b="0" i="0" u="none" strike="noStrike" kern="1200" cap="none" spc="0" normalizeH="0" baseline="0" noProof="0" dirty="0">
                          <a:ln>
                            <a:noFill/>
                          </a:ln>
                          <a:solidFill>
                            <a:srgbClr val="00A87E"/>
                          </a:solidFill>
                          <a:effectLst/>
                          <a:uLnTx/>
                          <a:uFillTx/>
                          <a:latin typeface="Arial"/>
                          <a:ea typeface="+mn-ea"/>
                          <a:cs typeface="+mn-cs"/>
                          <a:sym typeface="Wingdings"/>
                        </a:rPr>
                        <a:t></a:t>
                      </a:r>
                      <a:endParaRPr kumimoji="0" lang="pt-BR" sz="2200" b="0" i="0" u="none" strike="noStrike" kern="1200" cap="none" spc="0" normalizeH="0" baseline="0" noProof="0" dirty="0">
                        <a:ln>
                          <a:noFill/>
                        </a:ln>
                        <a:solidFill>
                          <a:srgbClr val="FF0000"/>
                        </a:solidFill>
                        <a:effectLst/>
                        <a:uLnTx/>
                        <a:uFillTx/>
                        <a:latin typeface="Arial"/>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700" b="1" i="0" u="none" strike="noStrike" kern="1200" cap="none" spc="0" normalizeH="0" baseline="0" noProof="0" dirty="0">
                          <a:ln>
                            <a:noFill/>
                          </a:ln>
                          <a:solidFill>
                            <a:srgbClr val="003B4C"/>
                          </a:solidFill>
                          <a:effectLst/>
                          <a:uLnTx/>
                          <a:uFillTx/>
                          <a:latin typeface="Arial"/>
                          <a:ea typeface="+mn-ea"/>
                          <a:cs typeface="+mn-cs"/>
                        </a:rPr>
                        <a:t>Aquisições:</a:t>
                      </a:r>
                      <a:endParaRPr kumimoji="0" lang="pt-BR" sz="700" b="0" i="0" u="none" strike="noStrike" kern="1200" cap="none" spc="0" normalizeH="0" baseline="0" noProof="0" dirty="0">
                        <a:ln>
                          <a:noFill/>
                        </a:ln>
                        <a:solidFill>
                          <a:srgbClr val="003B4C"/>
                        </a:solidFill>
                        <a:effectLst/>
                        <a:uLnTx/>
                        <a:uFillTx/>
                        <a:latin typeface="Arial"/>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pt-BR" sz="700" b="0" i="0" u="none" strike="noStrike" kern="1200" cap="none" spc="0" normalizeH="0" baseline="0" noProof="0" dirty="0">
                        <a:ln>
                          <a:noFill/>
                        </a:ln>
                        <a:solidFill>
                          <a:srgbClr val="003B4C"/>
                        </a:solidFill>
                        <a:effectLst/>
                        <a:uLnTx/>
                        <a:uFillTx/>
                        <a:latin typeface="Arial"/>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700" b="1" i="0" u="none" strike="noStrike" kern="1200" cap="none" spc="0" normalizeH="0" baseline="0" noProof="0" dirty="0">
                          <a:ln>
                            <a:noFill/>
                          </a:ln>
                          <a:solidFill>
                            <a:srgbClr val="003B4C"/>
                          </a:solidFill>
                          <a:effectLst/>
                          <a:uLnTx/>
                          <a:uFillTx/>
                          <a:latin typeface="Arial"/>
                          <a:ea typeface="+mn-ea"/>
                          <a:cs typeface="+mn-cs"/>
                        </a:rPr>
                        <a:t>Companhias:</a:t>
                      </a:r>
                      <a:endParaRPr kumimoji="0" lang="pt-BR" sz="700" b="0" i="0" u="none" strike="noStrike" kern="1200" cap="none" spc="0" normalizeH="0" baseline="0" noProof="0" dirty="0">
                        <a:ln>
                          <a:noFill/>
                        </a:ln>
                        <a:solidFill>
                          <a:srgbClr val="003B4C"/>
                        </a:solidFill>
                        <a:effectLst/>
                        <a:uLnTx/>
                        <a:uFillTx/>
                        <a:latin typeface="Arial"/>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765726988"/>
                  </a:ext>
                </a:extLst>
              </a:tr>
            </a:tbl>
          </a:graphicData>
        </a:graphic>
      </p:graphicFrame>
    </p:spTree>
    <p:extLst>
      <p:ext uri="{BB962C8B-B14F-4D97-AF65-F5344CB8AC3E}">
        <p14:creationId xmlns:p14="http://schemas.microsoft.com/office/powerpoint/2010/main" val="576192749"/>
      </p:ext>
    </p:extLst>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graphicFrame>
        <p:nvGraphicFramePr>
          <p:cNvPr id="3" name="Group 150">
            <a:extLst>
              <a:ext uri="{FF2B5EF4-FFF2-40B4-BE49-F238E27FC236}">
                <a16:creationId xmlns:a16="http://schemas.microsoft.com/office/drawing/2014/main" id="{23294A33-459F-E44D-6451-0B118D96C59C}"/>
              </a:ext>
            </a:extLst>
          </p:cNvPr>
          <p:cNvGraphicFramePr>
            <a:graphicFrameLocks noGrp="1"/>
          </p:cNvGraphicFramePr>
          <p:nvPr>
            <p:extLst>
              <p:ext uri="{D42A27DB-BD31-4B8C-83A1-F6EECF244321}">
                <p14:modId xmlns:p14="http://schemas.microsoft.com/office/powerpoint/2010/main" val="3557598170"/>
              </p:ext>
            </p:extLst>
          </p:nvPr>
        </p:nvGraphicFramePr>
        <p:xfrm>
          <a:off x="211012" y="984856"/>
          <a:ext cx="8711118" cy="4790321"/>
        </p:xfrm>
        <a:graphic>
          <a:graphicData uri="http://schemas.openxmlformats.org/drawingml/2006/table">
            <a:tbl>
              <a:tblPr/>
              <a:tblGrid>
                <a:gridCol w="506738">
                  <a:extLst>
                    <a:ext uri="{9D8B030D-6E8A-4147-A177-3AD203B41FA5}">
                      <a16:colId xmlns:a16="http://schemas.microsoft.com/office/drawing/2014/main" val="1470184085"/>
                    </a:ext>
                  </a:extLst>
                </a:gridCol>
                <a:gridCol w="1609274">
                  <a:extLst>
                    <a:ext uri="{9D8B030D-6E8A-4147-A177-3AD203B41FA5}">
                      <a16:colId xmlns:a16="http://schemas.microsoft.com/office/drawing/2014/main" val="20000"/>
                    </a:ext>
                  </a:extLst>
                </a:gridCol>
                <a:gridCol w="4207126">
                  <a:extLst>
                    <a:ext uri="{9D8B030D-6E8A-4147-A177-3AD203B41FA5}">
                      <a16:colId xmlns:a16="http://schemas.microsoft.com/office/drawing/2014/main" val="20001"/>
                    </a:ext>
                  </a:extLst>
                </a:gridCol>
                <a:gridCol w="666750">
                  <a:extLst>
                    <a:ext uri="{9D8B030D-6E8A-4147-A177-3AD203B41FA5}">
                      <a16:colId xmlns:a16="http://schemas.microsoft.com/office/drawing/2014/main" val="2479190757"/>
                    </a:ext>
                  </a:extLst>
                </a:gridCol>
                <a:gridCol w="1721230">
                  <a:extLst>
                    <a:ext uri="{9D8B030D-6E8A-4147-A177-3AD203B41FA5}">
                      <a16:colId xmlns:a16="http://schemas.microsoft.com/office/drawing/2014/main" val="4036884888"/>
                    </a:ext>
                  </a:extLst>
                </a:gridCol>
              </a:tblGrid>
              <a:tr h="250182">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600" b="1" i="0" u="none" strike="noStrike" cap="none" normalizeH="0" baseline="0" noProof="0" dirty="0">
                          <a:ln>
                            <a:noFill/>
                          </a:ln>
                          <a:solidFill>
                            <a:srgbClr val="FFFFFF"/>
                          </a:solidFill>
                          <a:effectLst/>
                          <a:latin typeface="Arial" panose="020B0604020202020204" pitchFamily="34" charset="0"/>
                        </a:rPr>
                        <a:t>#</a:t>
                      </a:r>
                    </a:p>
                  </a:txBody>
                  <a:tcPr marL="0" marR="68580" marT="0" marB="0" anchor="ctr" horzOverflow="overflow">
                    <a:lnL cap="flat">
                      <a:noFill/>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700" b="1" i="0" u="none" strike="noStrike" cap="none" normalizeH="0" baseline="0" noProof="0" dirty="0">
                          <a:ln>
                            <a:noFill/>
                          </a:ln>
                          <a:solidFill>
                            <a:srgbClr val="FFFFFF"/>
                          </a:solidFill>
                          <a:effectLst/>
                          <a:latin typeface="Arial" panose="020B0604020202020204" pitchFamily="34" charset="0"/>
                        </a:rPr>
                        <a:t>Potential Buyers</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Description</a:t>
                      </a:r>
                      <a:endParaRPr kumimoji="0" lang="en-US" sz="700" b="0" i="0" u="none" strike="noStrike" cap="none" normalizeH="0" baseline="0" noProof="0" dirty="0">
                        <a:ln>
                          <a:noFill/>
                        </a:ln>
                        <a:solidFill>
                          <a:srgbClr val="FFFFFF"/>
                        </a:solidFill>
                        <a:effectLst/>
                        <a:latin typeface="Arial" panose="020B0604020202020204" pitchFamily="34" charset="0"/>
                      </a:endParaRPr>
                    </a:p>
                  </a:txBody>
                  <a:tcPr marL="13716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Brazil Presence</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M&amp;A History</a:t>
                      </a:r>
                      <a:r>
                        <a:rPr kumimoji="0" lang="en-US" sz="700" b="1" i="0" u="none" strike="noStrike" cap="none" normalizeH="0" baseline="30000" noProof="0" dirty="0">
                          <a:ln>
                            <a:noFill/>
                          </a:ln>
                          <a:solidFill>
                            <a:srgbClr val="FFFFFF"/>
                          </a:solidFill>
                          <a:effectLst/>
                          <a:latin typeface="Arial" panose="020B0604020202020204" pitchFamily="34" charset="0"/>
                        </a:rPr>
                        <a:t>1</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762774">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lang="en-US" sz="600" b="1" i="0" u="none" kern="1200" noProof="0" dirty="0">
                          <a:solidFill>
                            <a:schemeClr val="tx2"/>
                          </a:solidFill>
                          <a:latin typeface="Arial" panose="020B0604020202020204" pitchFamily="34" charset="0"/>
                          <a:ea typeface="+mn-ea"/>
                          <a:cs typeface="+mn-cs"/>
                        </a:rPr>
                        <a:t>1</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(NAS:AFYA)
Brazil</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Afya Ltd is a medical education group based in Brazil. Its education portfolio has several courses in addition to Medicine, such as Management, Dentistry, Law, Engineering, Nursing, Psychology, and Accounting Sciences, among others. It has three segments; Undergrad provides educational services through undergraduate courses related to medical school, undergraduate health science and other ex-health undergraduate programs, Continuing Education provides medical education, specialization and graduate courses in medicine, delivered through digital and in-person content; and Medical practice solution provides clinical decision, clinical management and doctor-patient relationships for physicians and provide access, demand and efficiency for the healthcare players.</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28 
Companies: Faculdade Masterclass, Unidom Participações, Lean Saúde</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3838716"/>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2</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(Private)
Brazil</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Developer of a technology software intended to offer digital services for managing healthcare processes. The company provides an integrated suite of cloud software and marketplace technology as well as planning and inventory management solutions, helping hospitals efficiently source critical care products while empowering suppliers to extend their reach and acquire new customers.</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6 
Companies: Tradimus (Sao Paulo), Síntese, BeeCare</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943688724"/>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3</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(Private)
United States</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Developer of healthcare data analytics software intended for healthcare and government social services. The company's platform offers clinical decision support, data management, enterprise imaging, and healthcare analytics, thereby helping clients modernize their business operations and get more value from ever-expanding health data.</a:t>
                      </a:r>
                    </a:p>
                  </a:txBody>
                  <a:tcPr marL="168812" marR="0" marT="0" marB="0" anchor="ctr">
                    <a:lnL>
                      <a:noFill/>
                    </a:lnL>
                    <a:lnR w="12700" cap="flat" cmpd="sng" algn="ctr">
                      <a:noFill/>
                      <a:prstDash val="solid"/>
                      <a:round/>
                      <a:headEnd type="none" w="med" len="med"/>
                      <a:tailEnd type="none" w="med" len="med"/>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C00000"/>
                          </a:solidFill>
                          <a:effectLst/>
                          <a:uLnTx/>
                          <a:uFillTx/>
                          <a:latin typeface="+mn-lt"/>
                          <a:ea typeface="+mn-ea"/>
                          <a:cs typeface="Arial"/>
                          <a:sym typeface="Wingdings" panose="05000000000000000000" pitchFamily="2" charset="2"/>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 
Companies: nan</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4</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(Private)
United States</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Developer of healthcare information technology solutions and tech-enabled services to connect people and systems around the world. The company is a market leader in the electronic health record industry and provides a range of solutions, including electronic health records and population health management tools, providing technology to empower healthcare systems, clinicians and patients.</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4 
Companies: Cerner Enviza, Fibroblast, AbleVets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3264908770"/>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5</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(Private)
Brazil</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Developer of a telemedicine platform intended to promote medical networking and democratize healthcare access. The company offers an agile scheduling system, patient monitoring, integrated electronic medical records, and digital prescriptions, enabling healthcare professionals with humanized care and accurate diagnoses on a single platform.</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4 
Companies: Lina Saúde, Zenklub, Psicologia Viva</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403494977"/>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6</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(BVMF:VVEO3)
Brazil</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CM Hospitalar SA is a distributor of hospital materials and medicines in the Brazilian market.</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Arial"/>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Arial"/>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19 
Companies: Far.me, Nutrifica Comércio de Nutrição Parenteral, Neve Indústria e Comércio de Produtos Cirúrgicos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765726988"/>
                  </a:ext>
                </a:extLst>
              </a:tr>
            </a:tbl>
          </a:graphicData>
        </a:graphic>
      </p:graphicFrame>
      <p:pic>
        <p:nvPicPr>
          <p:cNvPr id="4" name="Picture 3" descr="afya.png"/>
          <p:cNvPicPr>
            <a:picLocks noChangeAspect="1"/>
          </p:cNvPicPr>
          <p:nvPr/>
        </p:nvPicPr>
        <p:blipFill>
          <a:blip r:embed="rId2"/>
          <a:stretch>
            <a:fillRect/>
          </a:stretch>
        </p:blipFill>
        <p:spPr>
          <a:xfrm>
            <a:off x="798213" y="1364709"/>
            <a:ext cx="1367882" cy="419525"/>
          </a:xfrm>
          <a:prstGeom prst="rect">
            <a:avLst/>
          </a:prstGeom>
        </p:spPr>
      </p:pic>
      <p:pic>
        <p:nvPicPr>
          <p:cNvPr id="5" name="Picture 4" descr="bionexo.png"/>
          <p:cNvPicPr>
            <a:picLocks noChangeAspect="1"/>
          </p:cNvPicPr>
          <p:nvPr/>
        </p:nvPicPr>
        <p:blipFill>
          <a:blip r:embed="rId3"/>
          <a:stretch>
            <a:fillRect/>
          </a:stretch>
        </p:blipFill>
        <p:spPr>
          <a:xfrm>
            <a:off x="798213" y="2126242"/>
            <a:ext cx="1367882" cy="415510"/>
          </a:xfrm>
          <a:prstGeom prst="rect">
            <a:avLst/>
          </a:prstGeom>
        </p:spPr>
      </p:pic>
      <p:pic>
        <p:nvPicPr>
          <p:cNvPr id="6" name="Picture 5" descr="merative.png"/>
          <p:cNvPicPr>
            <a:picLocks noChangeAspect="1"/>
          </p:cNvPicPr>
          <p:nvPr/>
        </p:nvPicPr>
        <p:blipFill>
          <a:blip r:embed="rId4"/>
          <a:stretch>
            <a:fillRect/>
          </a:stretch>
        </p:blipFill>
        <p:spPr>
          <a:xfrm>
            <a:off x="798213" y="2881715"/>
            <a:ext cx="1367882" cy="415510"/>
          </a:xfrm>
          <a:prstGeom prst="rect">
            <a:avLst/>
          </a:prstGeom>
        </p:spPr>
      </p:pic>
      <p:pic>
        <p:nvPicPr>
          <p:cNvPr id="7" name="Picture 6" descr="cerner.png"/>
          <p:cNvPicPr>
            <a:picLocks noChangeAspect="1"/>
          </p:cNvPicPr>
          <p:nvPr/>
        </p:nvPicPr>
        <p:blipFill>
          <a:blip r:embed="rId5"/>
          <a:stretch>
            <a:fillRect/>
          </a:stretch>
        </p:blipFill>
        <p:spPr>
          <a:xfrm>
            <a:off x="798213" y="3637188"/>
            <a:ext cx="1367882" cy="415510"/>
          </a:xfrm>
          <a:prstGeom prst="rect">
            <a:avLst/>
          </a:prstGeom>
        </p:spPr>
      </p:pic>
      <p:pic>
        <p:nvPicPr>
          <p:cNvPr id="8" name="Picture 7" descr="conexasaude.png"/>
          <p:cNvPicPr>
            <a:picLocks noChangeAspect="1"/>
          </p:cNvPicPr>
          <p:nvPr/>
        </p:nvPicPr>
        <p:blipFill>
          <a:blip r:embed="rId6"/>
          <a:stretch>
            <a:fillRect/>
          </a:stretch>
        </p:blipFill>
        <p:spPr>
          <a:xfrm>
            <a:off x="798213" y="4392661"/>
            <a:ext cx="1367882" cy="41551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graphicFrame>
        <p:nvGraphicFramePr>
          <p:cNvPr id="3" name="Group 150">
            <a:extLst>
              <a:ext uri="{FF2B5EF4-FFF2-40B4-BE49-F238E27FC236}">
                <a16:creationId xmlns:a16="http://schemas.microsoft.com/office/drawing/2014/main" id="{23294A33-459F-E44D-6451-0B118D96C59C}"/>
              </a:ext>
            </a:extLst>
          </p:cNvPr>
          <p:cNvGraphicFramePr>
            <a:graphicFrameLocks noGrp="1"/>
          </p:cNvGraphicFramePr>
          <p:nvPr>
            <p:extLst>
              <p:ext uri="{D42A27DB-BD31-4B8C-83A1-F6EECF244321}">
                <p14:modId xmlns:p14="http://schemas.microsoft.com/office/powerpoint/2010/main" val="3557598170"/>
              </p:ext>
            </p:extLst>
          </p:nvPr>
        </p:nvGraphicFramePr>
        <p:xfrm>
          <a:off x="211012" y="984856"/>
          <a:ext cx="8711118" cy="4790321"/>
        </p:xfrm>
        <a:graphic>
          <a:graphicData uri="http://schemas.openxmlformats.org/drawingml/2006/table">
            <a:tbl>
              <a:tblPr/>
              <a:tblGrid>
                <a:gridCol w="506738">
                  <a:extLst>
                    <a:ext uri="{9D8B030D-6E8A-4147-A177-3AD203B41FA5}">
                      <a16:colId xmlns:a16="http://schemas.microsoft.com/office/drawing/2014/main" val="1470184085"/>
                    </a:ext>
                  </a:extLst>
                </a:gridCol>
                <a:gridCol w="1609274">
                  <a:extLst>
                    <a:ext uri="{9D8B030D-6E8A-4147-A177-3AD203B41FA5}">
                      <a16:colId xmlns:a16="http://schemas.microsoft.com/office/drawing/2014/main" val="20000"/>
                    </a:ext>
                  </a:extLst>
                </a:gridCol>
                <a:gridCol w="4207126">
                  <a:extLst>
                    <a:ext uri="{9D8B030D-6E8A-4147-A177-3AD203B41FA5}">
                      <a16:colId xmlns:a16="http://schemas.microsoft.com/office/drawing/2014/main" val="20001"/>
                    </a:ext>
                  </a:extLst>
                </a:gridCol>
                <a:gridCol w="666750">
                  <a:extLst>
                    <a:ext uri="{9D8B030D-6E8A-4147-A177-3AD203B41FA5}">
                      <a16:colId xmlns:a16="http://schemas.microsoft.com/office/drawing/2014/main" val="2479190757"/>
                    </a:ext>
                  </a:extLst>
                </a:gridCol>
                <a:gridCol w="1721230">
                  <a:extLst>
                    <a:ext uri="{9D8B030D-6E8A-4147-A177-3AD203B41FA5}">
                      <a16:colId xmlns:a16="http://schemas.microsoft.com/office/drawing/2014/main" val="4036884888"/>
                    </a:ext>
                  </a:extLst>
                </a:gridCol>
              </a:tblGrid>
              <a:tr h="250182">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600" b="1" i="0" u="none" strike="noStrike" cap="none" normalizeH="0" baseline="0" noProof="0" dirty="0">
                          <a:ln>
                            <a:noFill/>
                          </a:ln>
                          <a:solidFill>
                            <a:srgbClr val="FFFFFF"/>
                          </a:solidFill>
                          <a:effectLst/>
                          <a:latin typeface="Arial" panose="020B0604020202020204" pitchFamily="34" charset="0"/>
                        </a:rPr>
                        <a:t>#</a:t>
                      </a:r>
                    </a:p>
                  </a:txBody>
                  <a:tcPr marL="0" marR="68580" marT="0" marB="0" anchor="ctr" horzOverflow="overflow">
                    <a:lnL cap="flat">
                      <a:noFill/>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700" b="1" i="0" u="none" strike="noStrike" cap="none" normalizeH="0" baseline="0" noProof="0" dirty="0">
                          <a:ln>
                            <a:noFill/>
                          </a:ln>
                          <a:solidFill>
                            <a:srgbClr val="FFFFFF"/>
                          </a:solidFill>
                          <a:effectLst/>
                          <a:latin typeface="Arial" panose="020B0604020202020204" pitchFamily="34" charset="0"/>
                        </a:rPr>
                        <a:t>Potential Buyers</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Description</a:t>
                      </a:r>
                      <a:endParaRPr kumimoji="0" lang="en-US" sz="700" b="0" i="0" u="none" strike="noStrike" cap="none" normalizeH="0" baseline="0" noProof="0" dirty="0">
                        <a:ln>
                          <a:noFill/>
                        </a:ln>
                        <a:solidFill>
                          <a:srgbClr val="FFFFFF"/>
                        </a:solidFill>
                        <a:effectLst/>
                        <a:latin typeface="Arial" panose="020B0604020202020204" pitchFamily="34" charset="0"/>
                      </a:endParaRPr>
                    </a:p>
                  </a:txBody>
                  <a:tcPr marL="13716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Brazil Presence</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M&amp;A History</a:t>
                      </a:r>
                      <a:r>
                        <a:rPr kumimoji="0" lang="en-US" sz="700" b="1" i="0" u="none" strike="noStrike" cap="none" normalizeH="0" baseline="30000" noProof="0" dirty="0">
                          <a:ln>
                            <a:noFill/>
                          </a:ln>
                          <a:solidFill>
                            <a:srgbClr val="FFFFFF"/>
                          </a:solidFill>
                          <a:effectLst/>
                          <a:latin typeface="Arial" panose="020B0604020202020204" pitchFamily="34" charset="0"/>
                        </a:rPr>
                        <a:t>1</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762774">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lang="en-US" sz="600" b="1" i="0" u="none" kern="1200" noProof="0" dirty="0">
                          <a:solidFill>
                            <a:schemeClr val="tx2"/>
                          </a:solidFill>
                          <a:latin typeface="Arial" panose="020B0604020202020204" pitchFamily="34" charset="0"/>
                          <a:ea typeface="+mn-ea"/>
                          <a:cs typeface="+mn-cs"/>
                        </a:rPr>
                        <a:t>7</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(Private)
Italy</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Developer of a clinical and administrative software intended for hospitals and laboratories in the public and private sectors. The company's software offers healthcare information, diagnostic, radiology, cardiology and business intelligence software, enabling clients to effectively implement their strategies.</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14 
Companies: Mitek, Lutech Group (Healthcare Software Division), ExpertDoc</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3838716"/>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8</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(Private)
Brazil</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Manufacturer of pharmaceuticals medicines intended to supply innovative drugs to the market with proven quality. The company offers RX drugs, OTC 
drugs, generics drugs and dermo cosmetics that can only be acquired through medical prescription only, enabling healthcare professionals to promote health and well-being by prescribing generic medicines.</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2 
Companies: Melcon Indústria Farmacêutica, Nortis Farmacêutica</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943688724"/>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9</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(BVMF:ABCB4)
Brazil</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Banco ABC Brasil SA operates in the banking sector of Brazil. k is engaged in asset and liability operations inherent to multiple bank activities, being authorized to operate with commercial, foreign exchange, investment, credit and financing and housing financing portfolios.</a:t>
                      </a:r>
                    </a:p>
                  </a:txBody>
                  <a:tcPr marL="168812" marR="0" marT="0" marB="0" anchor="ctr">
                    <a:lnL>
                      <a:noFill/>
                    </a:lnL>
                    <a:lnR w="12700" cap="flat" cmpd="sng" algn="ctr">
                      <a:noFill/>
                      <a:prstDash val="solid"/>
                      <a:round/>
                      <a:headEnd type="none" w="med" len="med"/>
                      <a:tailEnd type="none" w="med" len="med"/>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00A87E"/>
                          </a:solidFill>
                          <a:effectLst/>
                          <a:uLnTx/>
                          <a:uFillTx/>
                          <a:latin typeface="+mn-lt"/>
                          <a:ea typeface="+mn-ea"/>
                          <a:cs typeface="Arial"/>
                          <a:sym typeface="Wingdings" panose="05000000000000000000" pitchFamily="2" charset="2"/>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 
Companies: nan</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10</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(Private)
Brazil</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Retailer and distributor of specialty medicines intended to deliver medications that require special storage and transportation care. The company offers medicines for oncology, endocrinology, neurology, ophthalmology, infertility treatments and urology.</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 
Companies: nan</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3264908770"/>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11</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(NYS:ADT)
United States</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ADT Inc is a provider of security, interactive, and smart home solutions serving consumer and small business customers in the United States (U.S.). The Company conducts business under the ADT brand name. The company segments include Consumer and Small Business (CSB).</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26 
Companies: IOTAS, Key-Rite Security, Sunpro Solar</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403494977"/>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12</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(Private)
Brazil</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Manufacturer and distributor of food products. The company's food products include crackers, cookies, biscuits, and pasta products, enabling customers to enjoy quality food products at affordable prices</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Arial"/>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Arial"/>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 
Companies: nan</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765726988"/>
                  </a:ext>
                </a:extLst>
              </a:tr>
            </a:tbl>
          </a:graphicData>
        </a:graphic>
      </p:graphicFrame>
      <p:pic>
        <p:nvPicPr>
          <p:cNvPr id="4" name="Picture 3" descr="dedalus.png"/>
          <p:cNvPicPr>
            <a:picLocks noChangeAspect="1"/>
          </p:cNvPicPr>
          <p:nvPr/>
        </p:nvPicPr>
        <p:blipFill>
          <a:blip r:embed="rId2"/>
          <a:stretch>
            <a:fillRect/>
          </a:stretch>
        </p:blipFill>
        <p:spPr>
          <a:xfrm>
            <a:off x="798213" y="1364709"/>
            <a:ext cx="1367882" cy="419525"/>
          </a:xfrm>
          <a:prstGeom prst="rect">
            <a:avLst/>
          </a:prstGeom>
        </p:spPr>
      </p:pic>
      <p:pic>
        <p:nvPicPr>
          <p:cNvPr id="5" name="Picture 4" descr="ache.png"/>
          <p:cNvPicPr>
            <a:picLocks noChangeAspect="1"/>
          </p:cNvPicPr>
          <p:nvPr/>
        </p:nvPicPr>
        <p:blipFill>
          <a:blip r:embed="rId3"/>
          <a:stretch>
            <a:fillRect/>
          </a:stretch>
        </p:blipFill>
        <p:spPr>
          <a:xfrm>
            <a:off x="798213" y="2126242"/>
            <a:ext cx="1367882" cy="415510"/>
          </a:xfrm>
          <a:prstGeom prst="rect">
            <a:avLst/>
          </a:prstGeom>
        </p:spPr>
      </p:pic>
      <p:pic>
        <p:nvPicPr>
          <p:cNvPr id="6" name="Picture 5" descr="abcbrasil.png"/>
          <p:cNvPicPr>
            <a:picLocks noChangeAspect="1"/>
          </p:cNvPicPr>
          <p:nvPr/>
        </p:nvPicPr>
        <p:blipFill>
          <a:blip r:embed="rId4"/>
          <a:stretch>
            <a:fillRect/>
          </a:stretch>
        </p:blipFill>
        <p:spPr>
          <a:xfrm>
            <a:off x="798213" y="2881715"/>
            <a:ext cx="1367882" cy="415510"/>
          </a:xfrm>
          <a:prstGeom prst="rect">
            <a:avLst/>
          </a:prstGeom>
        </p:spPr>
      </p:pic>
      <p:pic>
        <p:nvPicPr>
          <p:cNvPr id="7" name="Picture 6" descr="4bio.png"/>
          <p:cNvPicPr>
            <a:picLocks noChangeAspect="1"/>
          </p:cNvPicPr>
          <p:nvPr/>
        </p:nvPicPr>
        <p:blipFill>
          <a:blip r:embed="rId5"/>
          <a:stretch>
            <a:fillRect/>
          </a:stretch>
        </p:blipFill>
        <p:spPr>
          <a:xfrm>
            <a:off x="798213" y="3637188"/>
            <a:ext cx="1367882" cy="415510"/>
          </a:xfrm>
          <a:prstGeom prst="rect">
            <a:avLst/>
          </a:prstGeom>
        </p:spPr>
      </p:pic>
      <p:pic>
        <p:nvPicPr>
          <p:cNvPr id="8" name="Picture 7" descr="adt.png"/>
          <p:cNvPicPr>
            <a:picLocks noChangeAspect="1"/>
          </p:cNvPicPr>
          <p:nvPr/>
        </p:nvPicPr>
        <p:blipFill>
          <a:blip r:embed="rId6"/>
          <a:stretch>
            <a:fillRect/>
          </a:stretch>
        </p:blipFill>
        <p:spPr>
          <a:xfrm>
            <a:off x="798213" y="4392661"/>
            <a:ext cx="1367882" cy="415510"/>
          </a:xfrm>
          <a:prstGeom prst="rect">
            <a:avLst/>
          </a:prstGeom>
        </p:spPr>
      </p:pic>
      <p:pic>
        <p:nvPicPr>
          <p:cNvPr id="9" name="Picture 8" descr="linc_favi.png"/>
          <p:cNvPicPr>
            <a:picLocks noChangeAspect="1"/>
          </p:cNvPicPr>
          <p:nvPr/>
        </p:nvPicPr>
        <p:blipFill>
          <a:blip r:embed="rId7"/>
          <a:stretch>
            <a:fillRect/>
          </a:stretch>
        </p:blipFill>
        <p:spPr>
          <a:xfrm>
            <a:off x="2166096" y="4339778"/>
            <a:ext cx="321854" cy="226641"/>
          </a:xfrm>
          <a:prstGeom prst="rect">
            <a:avLst/>
          </a:prstGeom>
        </p:spPr>
      </p:pic>
      <p:pic>
        <p:nvPicPr>
          <p:cNvPr id="10" name="Picture 9" descr="adria.png"/>
          <p:cNvPicPr>
            <a:picLocks noChangeAspect="1"/>
          </p:cNvPicPr>
          <p:nvPr/>
        </p:nvPicPr>
        <p:blipFill>
          <a:blip r:embed="rId8"/>
          <a:stretch>
            <a:fillRect/>
          </a:stretch>
        </p:blipFill>
        <p:spPr>
          <a:xfrm>
            <a:off x="798213" y="5148134"/>
            <a:ext cx="1367882" cy="41551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graphicFrame>
        <p:nvGraphicFramePr>
          <p:cNvPr id="3" name="Group 150">
            <a:extLst>
              <a:ext uri="{FF2B5EF4-FFF2-40B4-BE49-F238E27FC236}">
                <a16:creationId xmlns:a16="http://schemas.microsoft.com/office/drawing/2014/main" id="{23294A33-459F-E44D-6451-0B118D96C59C}"/>
              </a:ext>
            </a:extLst>
          </p:cNvPr>
          <p:cNvGraphicFramePr>
            <a:graphicFrameLocks noGrp="1"/>
          </p:cNvGraphicFramePr>
          <p:nvPr>
            <p:extLst>
              <p:ext uri="{D42A27DB-BD31-4B8C-83A1-F6EECF244321}">
                <p14:modId xmlns:p14="http://schemas.microsoft.com/office/powerpoint/2010/main" val="3557598170"/>
              </p:ext>
            </p:extLst>
          </p:nvPr>
        </p:nvGraphicFramePr>
        <p:xfrm>
          <a:off x="211012" y="984856"/>
          <a:ext cx="8711118" cy="4790321"/>
        </p:xfrm>
        <a:graphic>
          <a:graphicData uri="http://schemas.openxmlformats.org/drawingml/2006/table">
            <a:tbl>
              <a:tblPr/>
              <a:tblGrid>
                <a:gridCol w="506738">
                  <a:extLst>
                    <a:ext uri="{9D8B030D-6E8A-4147-A177-3AD203B41FA5}">
                      <a16:colId xmlns:a16="http://schemas.microsoft.com/office/drawing/2014/main" val="1470184085"/>
                    </a:ext>
                  </a:extLst>
                </a:gridCol>
                <a:gridCol w="1609274">
                  <a:extLst>
                    <a:ext uri="{9D8B030D-6E8A-4147-A177-3AD203B41FA5}">
                      <a16:colId xmlns:a16="http://schemas.microsoft.com/office/drawing/2014/main" val="20000"/>
                    </a:ext>
                  </a:extLst>
                </a:gridCol>
                <a:gridCol w="4207126">
                  <a:extLst>
                    <a:ext uri="{9D8B030D-6E8A-4147-A177-3AD203B41FA5}">
                      <a16:colId xmlns:a16="http://schemas.microsoft.com/office/drawing/2014/main" val="20001"/>
                    </a:ext>
                  </a:extLst>
                </a:gridCol>
                <a:gridCol w="666750">
                  <a:extLst>
                    <a:ext uri="{9D8B030D-6E8A-4147-A177-3AD203B41FA5}">
                      <a16:colId xmlns:a16="http://schemas.microsoft.com/office/drawing/2014/main" val="2479190757"/>
                    </a:ext>
                  </a:extLst>
                </a:gridCol>
                <a:gridCol w="1721230">
                  <a:extLst>
                    <a:ext uri="{9D8B030D-6E8A-4147-A177-3AD203B41FA5}">
                      <a16:colId xmlns:a16="http://schemas.microsoft.com/office/drawing/2014/main" val="4036884888"/>
                    </a:ext>
                  </a:extLst>
                </a:gridCol>
              </a:tblGrid>
              <a:tr h="250182">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600" b="1" i="0" u="none" strike="noStrike" cap="none" normalizeH="0" baseline="0" noProof="0" dirty="0">
                          <a:ln>
                            <a:noFill/>
                          </a:ln>
                          <a:solidFill>
                            <a:srgbClr val="FFFFFF"/>
                          </a:solidFill>
                          <a:effectLst/>
                          <a:latin typeface="Arial" panose="020B0604020202020204" pitchFamily="34" charset="0"/>
                        </a:rPr>
                        <a:t>#</a:t>
                      </a:r>
                    </a:p>
                  </a:txBody>
                  <a:tcPr marL="0" marR="68580" marT="0" marB="0" anchor="ctr" horzOverflow="overflow">
                    <a:lnL cap="flat">
                      <a:noFill/>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700" b="1" i="0" u="none" strike="noStrike" cap="none" normalizeH="0" baseline="0" noProof="0" dirty="0">
                          <a:ln>
                            <a:noFill/>
                          </a:ln>
                          <a:solidFill>
                            <a:srgbClr val="FFFFFF"/>
                          </a:solidFill>
                          <a:effectLst/>
                          <a:latin typeface="Arial" panose="020B0604020202020204" pitchFamily="34" charset="0"/>
                        </a:rPr>
                        <a:t>Potential Buyers</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Description</a:t>
                      </a:r>
                      <a:endParaRPr kumimoji="0" lang="en-US" sz="700" b="0" i="0" u="none" strike="noStrike" cap="none" normalizeH="0" baseline="0" noProof="0" dirty="0">
                        <a:ln>
                          <a:noFill/>
                        </a:ln>
                        <a:solidFill>
                          <a:srgbClr val="FFFFFF"/>
                        </a:solidFill>
                        <a:effectLst/>
                        <a:latin typeface="Arial" panose="020B0604020202020204" pitchFamily="34" charset="0"/>
                      </a:endParaRPr>
                    </a:p>
                  </a:txBody>
                  <a:tcPr marL="13716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Brazil Presence</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M&amp;A History</a:t>
                      </a:r>
                      <a:r>
                        <a:rPr kumimoji="0" lang="en-US" sz="700" b="1" i="0" u="none" strike="noStrike" cap="none" normalizeH="0" baseline="30000" noProof="0" dirty="0">
                          <a:ln>
                            <a:noFill/>
                          </a:ln>
                          <a:solidFill>
                            <a:srgbClr val="FFFFFF"/>
                          </a:solidFill>
                          <a:effectLst/>
                          <a:latin typeface="Arial" panose="020B0604020202020204" pitchFamily="34" charset="0"/>
                        </a:rPr>
                        <a:t>1</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762774">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lang="en-US" sz="600" b="1" i="0" u="none" kern="1200" noProof="0" dirty="0">
                          <a:solidFill>
                            <a:schemeClr val="tx2"/>
                          </a:solidFill>
                          <a:latin typeface="Arial" panose="020B0604020202020204" pitchFamily="34" charset="0"/>
                          <a:ea typeface="+mn-ea"/>
                          <a:cs typeface="+mn-cs"/>
                        </a:rPr>
                        <a:t>13</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(BVMF:AERI3)
Brazil</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Aeris Industria E Comercio de Equipamentos para Geracao de Energia SA operates in the renewable energy sector. The company is engaged in the manufacture of wind blades. Also, the company provides inspection, maintenance, and other after-sales services. Its factory is located in the Northeast region of Brazil, near the city of Fortaleza, Ceara.</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 
Companies: nan</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3838716"/>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14</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(OSL:ATEA)
Norway</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Atea ASA is a Norway-based company that provides IT infrastructure and system integration services to customers. The company's product and services portfolio includes the sale of products such as third-party hardware and software, mobile device management and security software, and maintenance and operation of IT infrastructure services for companies, among others. The company operations are divided into six business segments based on geographical areas and services: Norway, Sweden, Denmark, Finland, The Baltics, and Shared Services. The firm generates the majority of its revenue in Sweden.</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C00000"/>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8 
Companies: Dropitin, KMD (Hardware and Infrastructure Software Business), Gambit (IT Services)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943688724"/>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(Ticker3)</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Country3</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w="12700" cap="flat" cmpd="sng" algn="ctr">
                      <a:noFill/>
                      <a:prstDash val="solid"/>
                      <a:round/>
                      <a:headEnd type="none" w="med" len="med"/>
                      <a:tailEnd type="none" w="med" len="med"/>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C00000"/>
                          </a:solidFill>
                          <a:effectLst/>
                          <a:uLnTx/>
                          <a:uFillTx/>
                          <a:latin typeface="+mn-lt"/>
                          <a:ea typeface="+mn-ea"/>
                          <a:cs typeface="Arial"/>
                          <a:sym typeface="Wingdings" panose="05000000000000000000" pitchFamily="2" charset="2"/>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(Ticker4)</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Country4</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3264908770"/>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(Ticker5)</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Country5</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403494977"/>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(Ticker6)</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Country6</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Arial"/>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Arial"/>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765726988"/>
                  </a:ext>
                </a:extLst>
              </a:tr>
            </a:tbl>
          </a:graphicData>
        </a:graphic>
      </p:graphicFrame>
      <p:pic>
        <p:nvPicPr>
          <p:cNvPr id="4" name="Picture 3" descr="aerisenergy.png"/>
          <p:cNvPicPr>
            <a:picLocks noChangeAspect="1"/>
          </p:cNvPicPr>
          <p:nvPr/>
        </p:nvPicPr>
        <p:blipFill>
          <a:blip r:embed="rId2"/>
          <a:stretch>
            <a:fillRect/>
          </a:stretch>
        </p:blipFill>
        <p:spPr>
          <a:xfrm>
            <a:off x="798213" y="1364709"/>
            <a:ext cx="1367882" cy="419525"/>
          </a:xfrm>
          <a:prstGeom prst="rect">
            <a:avLst/>
          </a:prstGeom>
        </p:spPr>
      </p:pic>
      <p:pic>
        <p:nvPicPr>
          <p:cNvPr id="5" name="Picture 4" descr="atea.png"/>
          <p:cNvPicPr>
            <a:picLocks noChangeAspect="1"/>
          </p:cNvPicPr>
          <p:nvPr/>
        </p:nvPicPr>
        <p:blipFill>
          <a:blip r:embed="rId3"/>
          <a:stretch>
            <a:fillRect/>
          </a:stretch>
        </p:blipFill>
        <p:spPr>
          <a:xfrm>
            <a:off x="798213" y="2126242"/>
            <a:ext cx="1367882" cy="415510"/>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_SLIDE_TYPE" val="6"/>
</p:tagLst>
</file>

<file path=ppt/tags/tag2.xml><?xml version="1.0" encoding="utf-8"?>
<p:tagLst xmlns:a="http://schemas.openxmlformats.org/drawingml/2006/main" xmlns:r="http://schemas.openxmlformats.org/officeDocument/2006/relationships" xmlns:p="http://schemas.openxmlformats.org/presentationml/2006/main">
  <p:tag name="TYPE" val="FOOTNOTE"/>
  <p:tag name="LEFT" val="18.27661"/>
  <p:tag name="TOP" val="274.7156"/>
  <p:tag name="WIDTH" val="323.8379"/>
  <p:tag name="HEIGHT" val="20"/>
</p:tagLst>
</file>

<file path=ppt/tags/tag3.xml><?xml version="1.0" encoding="utf-8"?>
<p:tagLst xmlns:a="http://schemas.openxmlformats.org/drawingml/2006/main" xmlns:r="http://schemas.openxmlformats.org/officeDocument/2006/relationships" xmlns:p="http://schemas.openxmlformats.org/presentationml/2006/main">
  <p:tag name="TYPE" val="FOOTNOTE"/>
  <p:tag name="LEFT" val="18.27661"/>
  <p:tag name="TOP" val="274.7156"/>
  <p:tag name="WIDTH" val="323.8379"/>
  <p:tag name="HEIGHT" val="20"/>
</p:tagLst>
</file>

<file path=ppt/theme/theme1.xml><?xml version="1.0" encoding="utf-8"?>
<a:theme xmlns:a="http://schemas.openxmlformats.org/drawingml/2006/main" name="1_2020 Lincoln Template">
  <a:themeElements>
    <a:clrScheme name="Lincon 2018">
      <a:dk1>
        <a:srgbClr val="000000"/>
      </a:dk1>
      <a:lt1>
        <a:srgbClr val="FFFFFF"/>
      </a:lt1>
      <a:dk2>
        <a:srgbClr val="003B4C"/>
      </a:dk2>
      <a:lt2>
        <a:srgbClr val="DBD5CD"/>
      </a:lt2>
      <a:accent1>
        <a:srgbClr val="00A87E"/>
      </a:accent1>
      <a:accent2>
        <a:srgbClr val="003B4C"/>
      </a:accent2>
      <a:accent3>
        <a:srgbClr val="68A2B8"/>
      </a:accent3>
      <a:accent4>
        <a:srgbClr val="005A81"/>
      </a:accent4>
      <a:accent5>
        <a:srgbClr val="572C5F"/>
      </a:accent5>
      <a:accent6>
        <a:srgbClr val="F4C412"/>
      </a:accent6>
      <a:hlink>
        <a:srgbClr val="003B4C"/>
      </a:hlink>
      <a:folHlink>
        <a:srgbClr val="DBD5CD"/>
      </a:folHlink>
    </a:clrScheme>
    <a:fontScheme name="Lincoln 2018">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noFill/>
        </a:ln>
        <a:effectLst>
          <a:outerShdw blurRad="38100" dist="50800" dir="2700000" algn="tl" rotWithShape="0">
            <a:srgbClr val="D8D1CA"/>
          </a:outerShdw>
        </a:effectLst>
      </a:spPr>
      <a:bodyPr wrap="square" lIns="91440" tIns="0" rIns="46800" bIns="46800" anchor="t" anchorCtr="0"/>
      <a:lstStyle>
        <a:defPPr algn="l">
          <a:defRPr sz="1000" b="1" i="0" u="none" strike="noStrike" kern="1200" spc="0" baseline="0" dirty="0">
            <a:solidFill>
              <a:schemeClr val="tx2"/>
            </a:solidFill>
            <a:latin typeface="+mn-lt"/>
            <a:ea typeface="+mn-ea"/>
            <a:cs typeface="+mn-cs"/>
          </a:defRPr>
        </a:defPPr>
      </a:lstStyle>
    </a:spDef>
    <a:lnDef>
      <a:spPr>
        <a:ln>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txDef>
      <a:spPr/>
      <a:bodyPr wrap="square" lIns="0" tIns="0" rIns="0" bIns="0" rtlCol="0">
        <a:spAutoFit/>
      </a:bodyPr>
      <a:lstStyle>
        <a:defPPr algn="l">
          <a:spcBef>
            <a:spcPts val="600"/>
          </a:spcBef>
          <a:defRPr sz="900" dirty="0" smtClean="0">
            <a:solidFill>
              <a:schemeClr val="tx2"/>
            </a:solidFill>
            <a:latin typeface="+mn-lt"/>
          </a:defRPr>
        </a:defPPr>
      </a:lstStyle>
    </a:txDef>
  </a:objectDefaults>
  <a:extraClrSchemeLst/>
  <a:custClrLst>
    <a:custClr name="LI Green">
      <a:srgbClr val="00A87E"/>
    </a:custClr>
    <a:custClr name="LI Blue">
      <a:srgbClr val="003B4C"/>
    </a:custClr>
    <a:custClr name="LI Grey">
      <a:srgbClr val="D8D1CA"/>
    </a:custClr>
    <a:custClr name="Blue 1">
      <a:srgbClr val="6BA4B8"/>
    </a:custClr>
    <a:custClr name="Blue 1 T1">
      <a:srgbClr val="A6C8D4"/>
    </a:custClr>
    <a:custClr name="Blue 1 T2">
      <a:srgbClr val="F0F5F7"/>
    </a:custClr>
    <a:custClr name="Blue 2">
      <a:srgbClr val="005A81"/>
    </a:custClr>
    <a:custClr name="Blue 2 T1">
      <a:srgbClr val="669CB3"/>
    </a:custClr>
    <a:custClr name="Blue 2 T2">
      <a:srgbClr val="CCDEE5"/>
    </a:custClr>
    <a:custClr name="Purple">
      <a:srgbClr val="572C5F"/>
    </a:custClr>
    <a:custClr name="Purple T1">
      <a:srgbClr val="A990AC"/>
    </a:custClr>
    <a:custClr name="Purple T2">
      <a:srgbClr val="E2D9E3"/>
    </a:custClr>
    <a:custClr name="Yellow">
      <a:srgbClr val="FFC320"/>
    </a:custClr>
    <a:custClr name="Yellow T1">
      <a:srgbClr val="FFD562"/>
    </a:custClr>
    <a:custClr name="Yellow T2">
      <a:srgbClr val="FFE7A5"/>
    </a:custClr>
  </a:custClrLst>
  <a:extLst>
    <a:ext uri="{05A4C25C-085E-4340-85A3-A5531E510DB2}">
      <thm15:themeFamily xmlns:thm15="http://schemas.microsoft.com/office/thememl/2012/main" name="Enhanced NBP Template A4" id="{A98C0BD0-D730-41FB-8E9B-314041F8E5AC}" vid="{8245C718-1F6F-4C45-BC27-8471760D64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12532</TotalTime>
  <Words>462</Words>
  <Application>Microsoft Macintosh PowerPoint</Application>
  <PresentationFormat>On-screen Show (4:3)</PresentationFormat>
  <Paragraphs>372</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Aptos</vt:lpstr>
      <vt:lpstr>Arial</vt:lpstr>
      <vt:lpstr>Garamond</vt:lpstr>
      <vt:lpstr>Poppins</vt:lpstr>
      <vt:lpstr>Wingdings</vt:lpstr>
      <vt:lpstr>1_2020 Lincoln Template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Porfirio, Matheus</dc:creator>
  <cp:lastModifiedBy>Gruenewald Reisen de Pinho, Gabriel</cp:lastModifiedBy>
  <cp:revision>29</cp:revision>
  <dcterms:created xsi:type="dcterms:W3CDTF">2025-06-09T19:49:02Z</dcterms:created>
  <dcterms:modified xsi:type="dcterms:W3CDTF">2025-07-22T14:26:53Z</dcterms:modified>
</cp:coreProperties>
</file>