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12"/>
  </p:notesMasterIdLst>
  <p:handoutMasterIdLst>
    <p:handoutMasterId r:id="rId13"/>
  </p:handoutMasterIdLst>
  <p:sldIdLst>
    <p:sldId id="256" r:id="rId2"/>
    <p:sldId id="257" r:id="rId3"/>
    <p:sldId id="266" r:id="rId4"/>
    <p:sldId id="259" r:id="rId5"/>
    <p:sldId id="261" r:id="rId6"/>
    <p:sldId id="262" r:id="rId7"/>
    <p:sldId id="263" r:id="rId8"/>
    <p:sldId id="264" r:id="rId9"/>
    <p:sldId id="265" r:id="rId10"/>
    <p:sldId id="267" r:id="rId11"/>
  </p:sldIdLst>
  <p:sldSz cx="12192000" cy="6858000"/>
  <p:notesSz cx="6858000" cy="9144000"/>
  <p:defaultTextStyle>
    <a:defPPr rtl="0">
      <a:defRPr lang="pt-B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2103F7-5B84-80F9-A626-50FDCB150084}" v="882" dt="2023-06-09T01:47:02.691"/>
    <p1510:client id="{4159675F-2CAD-D68A-17EC-1E9C0192F5E9}" v="455" dt="2023-06-11T16:18:31.371"/>
    <p1510:client id="{681FB063-ED3D-E750-747F-905D231D39C8}" v="3055" dt="2023-06-11T05:22:32.404"/>
    <p1510:client id="{89654661-8AD2-29AC-7427-A623DE154F02}" v="467" dt="2023-06-11T17:05:15.670"/>
    <p1510:client id="{D7F350CB-3138-E304-386C-A6C6F52269C5}" v="98" dt="2023-06-09T21:14:03.628"/>
    <p1510:client id="{DFE3AD09-4BD6-4544-B4E5-7830E35291A0}" v="312" dt="2023-06-06T23:46:39.220"/>
    <p1510:client id="{E079948B-99EF-78D1-4533-B0FFE8FC9EB4}" v="1050" dt="2023-06-08T20:18:36.7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93" d="100"/>
          <a:sy n="93" d="100"/>
        </p:scale>
        <p:origin x="990" y="72"/>
      </p:cViewPr>
      <p:guideLst/>
    </p:cSldViewPr>
  </p:slideViewPr>
  <p:notesTextViewPr>
    <p:cViewPr>
      <p:scale>
        <a:sx n="1" d="1"/>
        <a:sy n="1" d="1"/>
      </p:scale>
      <p:origin x="0" y="0"/>
    </p:cViewPr>
  </p:notesTextViewPr>
  <p:notesViewPr>
    <p:cSldViewPr snapToGrid="0">
      <p:cViewPr varScale="1">
        <p:scale>
          <a:sx n="70" d="100"/>
          <a:sy n="70" d="100"/>
        </p:scale>
        <p:origin x="420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4AA82D62-90DD-4A58-BC01-E563065048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B0F7AE86-D74E-4867-A5AA-18EBE3E2AF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5FAAD9-F14F-43D9-B1DE-32BA9E4C4718}" type="datetimeFigureOut">
              <a:rPr lang="pt-BR" smtClean="0"/>
              <a:t>11/06/2023</a:t>
            </a:fld>
            <a:endParaRPr lang="pt-BR"/>
          </a:p>
        </p:txBody>
      </p:sp>
      <p:sp>
        <p:nvSpPr>
          <p:cNvPr id="4" name="Espaço Reservado para Rodapé 3">
            <a:extLst>
              <a:ext uri="{FF2B5EF4-FFF2-40B4-BE49-F238E27FC236}">
                <a16:creationId xmlns:a16="http://schemas.microsoft.com/office/drawing/2014/main" id="{BE3516D4-CCBB-43F8-ACBE-7DA2CC361A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18213E24-18B0-4D4B-BEF0-E9D962A8569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AFFCEA-4397-4D0B-8849-EBB624BE2007}" type="slidenum">
              <a:rPr lang="pt-BR" smtClean="0"/>
              <a:t>‹nº›</a:t>
            </a:fld>
            <a:endParaRPr lang="pt-BR"/>
          </a:p>
        </p:txBody>
      </p:sp>
    </p:spTree>
    <p:extLst>
      <p:ext uri="{BB962C8B-B14F-4D97-AF65-F5344CB8AC3E}">
        <p14:creationId xmlns:p14="http://schemas.microsoft.com/office/powerpoint/2010/main" val="10678147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5799DB-4285-4F41-B1D7-EABE83B71217}" type="datetimeFigureOut">
              <a:rPr lang="pt-BR" noProof="0" smtClean="0"/>
              <a:t>11/06/2023</a:t>
            </a:fld>
            <a:endParaRPr lang="pt-BR" noProof="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noProof="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a:t>Clique para editar 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noProof="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C98E5B-1C96-4B26-8C9D-E61A0EAC83FE}" type="slidenum">
              <a:rPr lang="pt-BR" noProof="0" smtClean="0"/>
              <a:t>‹nº›</a:t>
            </a:fld>
            <a:endParaRPr lang="pt-BR" noProof="0"/>
          </a:p>
        </p:txBody>
      </p:sp>
    </p:spTree>
    <p:extLst>
      <p:ext uri="{BB962C8B-B14F-4D97-AF65-F5344CB8AC3E}">
        <p14:creationId xmlns:p14="http://schemas.microsoft.com/office/powerpoint/2010/main" val="28243977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0C98E5B-1C96-4B26-8C9D-E61A0EAC83FE}" type="slidenum">
              <a:rPr lang="pt-BR" smtClean="0"/>
              <a:t>1</a:t>
            </a:fld>
            <a:endParaRPr lang="pt-BR"/>
          </a:p>
        </p:txBody>
      </p:sp>
    </p:spTree>
    <p:extLst>
      <p:ext uri="{BB962C8B-B14F-4D97-AF65-F5344CB8AC3E}">
        <p14:creationId xmlns:p14="http://schemas.microsoft.com/office/powerpoint/2010/main" val="2064964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0C98E5B-1C96-4B26-8C9D-E61A0EAC83FE}" type="slidenum">
              <a:rPr lang="pt-BR" smtClean="0"/>
              <a:t>10</a:t>
            </a:fld>
            <a:endParaRPr lang="pt-BR"/>
          </a:p>
        </p:txBody>
      </p:sp>
    </p:spTree>
    <p:extLst>
      <p:ext uri="{BB962C8B-B14F-4D97-AF65-F5344CB8AC3E}">
        <p14:creationId xmlns:p14="http://schemas.microsoft.com/office/powerpoint/2010/main" val="48972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0C98E5B-1C96-4B26-8C9D-E61A0EAC83FE}" type="slidenum">
              <a:rPr lang="pt-BR" smtClean="0"/>
              <a:t>2</a:t>
            </a:fld>
            <a:endParaRPr lang="pt-BR"/>
          </a:p>
        </p:txBody>
      </p:sp>
    </p:spTree>
    <p:extLst>
      <p:ext uri="{BB962C8B-B14F-4D97-AF65-F5344CB8AC3E}">
        <p14:creationId xmlns:p14="http://schemas.microsoft.com/office/powerpoint/2010/main" val="509350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0C98E5B-1C96-4B26-8C9D-E61A0EAC83FE}" type="slidenum">
              <a:rPr lang="pt-BR" smtClean="0"/>
              <a:t>3</a:t>
            </a:fld>
            <a:endParaRPr lang="pt-BR"/>
          </a:p>
        </p:txBody>
      </p:sp>
    </p:spTree>
    <p:extLst>
      <p:ext uri="{BB962C8B-B14F-4D97-AF65-F5344CB8AC3E}">
        <p14:creationId xmlns:p14="http://schemas.microsoft.com/office/powerpoint/2010/main" val="782295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0C98E5B-1C96-4B26-8C9D-E61A0EAC83FE}" type="slidenum">
              <a:rPr lang="pt-BR" smtClean="0"/>
              <a:t>4</a:t>
            </a:fld>
            <a:endParaRPr lang="pt-BR"/>
          </a:p>
        </p:txBody>
      </p:sp>
    </p:spTree>
    <p:extLst>
      <p:ext uri="{BB962C8B-B14F-4D97-AF65-F5344CB8AC3E}">
        <p14:creationId xmlns:p14="http://schemas.microsoft.com/office/powerpoint/2010/main" val="2388867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0C98E5B-1C96-4B26-8C9D-E61A0EAC83FE}" type="slidenum">
              <a:rPr lang="pt-BR" smtClean="0"/>
              <a:t>5</a:t>
            </a:fld>
            <a:endParaRPr lang="pt-BR"/>
          </a:p>
        </p:txBody>
      </p:sp>
    </p:spTree>
    <p:extLst>
      <p:ext uri="{BB962C8B-B14F-4D97-AF65-F5344CB8AC3E}">
        <p14:creationId xmlns:p14="http://schemas.microsoft.com/office/powerpoint/2010/main" val="2481397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0C98E5B-1C96-4B26-8C9D-E61A0EAC83FE}" type="slidenum">
              <a:rPr lang="pt-BR" smtClean="0"/>
              <a:t>6</a:t>
            </a:fld>
            <a:endParaRPr lang="pt-BR"/>
          </a:p>
        </p:txBody>
      </p:sp>
    </p:spTree>
    <p:extLst>
      <p:ext uri="{BB962C8B-B14F-4D97-AF65-F5344CB8AC3E}">
        <p14:creationId xmlns:p14="http://schemas.microsoft.com/office/powerpoint/2010/main" val="1954119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0C98E5B-1C96-4B26-8C9D-E61A0EAC83FE}" type="slidenum">
              <a:rPr lang="pt-BR" smtClean="0"/>
              <a:t>7</a:t>
            </a:fld>
            <a:endParaRPr lang="pt-BR"/>
          </a:p>
        </p:txBody>
      </p:sp>
    </p:spTree>
    <p:extLst>
      <p:ext uri="{BB962C8B-B14F-4D97-AF65-F5344CB8AC3E}">
        <p14:creationId xmlns:p14="http://schemas.microsoft.com/office/powerpoint/2010/main" val="1934683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0C98E5B-1C96-4B26-8C9D-E61A0EAC83FE}" type="slidenum">
              <a:rPr lang="pt-BR" smtClean="0"/>
              <a:t>8</a:t>
            </a:fld>
            <a:endParaRPr lang="pt-BR"/>
          </a:p>
        </p:txBody>
      </p:sp>
    </p:spTree>
    <p:extLst>
      <p:ext uri="{BB962C8B-B14F-4D97-AF65-F5344CB8AC3E}">
        <p14:creationId xmlns:p14="http://schemas.microsoft.com/office/powerpoint/2010/main" val="2153141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0C98E5B-1C96-4B26-8C9D-E61A0EAC83FE}" type="slidenum">
              <a:rPr lang="pt-BR" smtClean="0"/>
              <a:t>9</a:t>
            </a:fld>
            <a:endParaRPr lang="pt-BR"/>
          </a:p>
        </p:txBody>
      </p:sp>
    </p:spTree>
    <p:extLst>
      <p:ext uri="{BB962C8B-B14F-4D97-AF65-F5344CB8AC3E}">
        <p14:creationId xmlns:p14="http://schemas.microsoft.com/office/powerpoint/2010/main" val="237437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053433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825911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690739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508099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571932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282343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714927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71461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448848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831694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109702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133390295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700977" y="585958"/>
            <a:ext cx="4749980" cy="900912"/>
          </a:xfrm>
        </p:spPr>
        <p:txBody>
          <a:bodyPr vert="horz" lIns="91440" tIns="45720" rIns="91440" bIns="45720" rtlCol="0">
            <a:normAutofit/>
          </a:bodyPr>
          <a:lstStyle/>
          <a:p>
            <a:pPr algn="l"/>
            <a:r>
              <a:rPr lang="pt-BR" sz="4400" b="1" dirty="0" err="1">
                <a:solidFill>
                  <a:srgbClr val="00B050"/>
                </a:solidFill>
                <a:latin typeface="Arial Nova"/>
                <a:cs typeface="Calibri Light"/>
              </a:rPr>
              <a:t>HandyVolunteers</a:t>
            </a:r>
          </a:p>
        </p:txBody>
      </p:sp>
      <p:sp>
        <p:nvSpPr>
          <p:cNvPr id="3" name="Subtítulo 2"/>
          <p:cNvSpPr>
            <a:spLocks noGrp="1"/>
          </p:cNvSpPr>
          <p:nvPr>
            <p:ph type="subTitle" idx="1"/>
          </p:nvPr>
        </p:nvSpPr>
        <p:spPr>
          <a:xfrm>
            <a:off x="6517249" y="1946426"/>
            <a:ext cx="5628260" cy="2096193"/>
          </a:xfrm>
        </p:spPr>
        <p:txBody>
          <a:bodyPr vert="horz" lIns="91440" tIns="45720" rIns="91440" bIns="45720" rtlCol="0" anchor="t">
            <a:normAutofit/>
          </a:bodyPr>
          <a:lstStyle/>
          <a:p>
            <a:pPr algn="l"/>
            <a:r>
              <a:rPr lang="pt-BR" sz="2800" b="1" dirty="0">
                <a:solidFill>
                  <a:srgbClr val="00B050"/>
                </a:solidFill>
                <a:latin typeface="Arial Nova"/>
                <a:cs typeface="Calibri"/>
              </a:rPr>
              <a:t>Grupo</a:t>
            </a:r>
          </a:p>
          <a:p>
            <a:pPr algn="l"/>
            <a:r>
              <a:rPr lang="pt-BR" dirty="0">
                <a:solidFill>
                  <a:schemeClr val="bg1"/>
                </a:solidFill>
                <a:latin typeface="Arial Nova"/>
                <a:cs typeface="Calibri"/>
              </a:rPr>
              <a:t>Gabriel Gomes Silva Duarte - 2360069</a:t>
            </a:r>
            <a:endParaRPr lang="pt-BR" dirty="0">
              <a:solidFill>
                <a:schemeClr val="bg1"/>
              </a:solidFill>
              <a:latin typeface="Arial Nova"/>
              <a:ea typeface="Calibri"/>
              <a:cs typeface="Calibri"/>
            </a:endParaRPr>
          </a:p>
          <a:p>
            <a:pPr algn="l"/>
            <a:r>
              <a:rPr lang="pt-BR" dirty="0">
                <a:solidFill>
                  <a:schemeClr val="bg1"/>
                </a:solidFill>
                <a:latin typeface="Arial Nova"/>
                <a:cs typeface="Calibri"/>
              </a:rPr>
              <a:t>Marcos Felipe </a:t>
            </a:r>
            <a:r>
              <a:rPr lang="pt-BR" err="1">
                <a:solidFill>
                  <a:schemeClr val="bg1"/>
                </a:solidFill>
                <a:latin typeface="Arial Nova"/>
                <a:cs typeface="Calibri"/>
              </a:rPr>
              <a:t>Nozela</a:t>
            </a:r>
            <a:r>
              <a:rPr lang="pt-BR" dirty="0">
                <a:solidFill>
                  <a:schemeClr val="bg1"/>
                </a:solidFill>
                <a:latin typeface="Arial Nova"/>
                <a:cs typeface="Calibri"/>
              </a:rPr>
              <a:t> </a:t>
            </a:r>
            <a:r>
              <a:rPr lang="pt-BR" err="1">
                <a:solidFill>
                  <a:schemeClr val="bg1"/>
                </a:solidFill>
                <a:latin typeface="Arial Nova"/>
                <a:cs typeface="Calibri"/>
              </a:rPr>
              <a:t>Baliotti</a:t>
            </a:r>
            <a:r>
              <a:rPr lang="pt-BR" dirty="0">
                <a:solidFill>
                  <a:schemeClr val="bg1"/>
                </a:solidFill>
                <a:latin typeface="Arial Nova"/>
                <a:cs typeface="Calibri"/>
              </a:rPr>
              <a:t> - 2399482 </a:t>
            </a:r>
          </a:p>
        </p:txBody>
      </p:sp>
      <p:pic>
        <p:nvPicPr>
          <p:cNvPr id="5" name="Imagem 5" descr="Uma imagem contendo quarto&#10;&#10;Descrição gerada automaticamente">
            <a:extLst>
              <a:ext uri="{FF2B5EF4-FFF2-40B4-BE49-F238E27FC236}">
                <a16:creationId xmlns:a16="http://schemas.microsoft.com/office/drawing/2014/main" id="{4E757767-3EAD-AD38-4F9B-DB54D9B872D7}"/>
              </a:ext>
            </a:extLst>
          </p:cNvPr>
          <p:cNvPicPr>
            <a:picLocks noChangeAspect="1"/>
          </p:cNvPicPr>
          <p:nvPr/>
        </p:nvPicPr>
        <p:blipFill>
          <a:blip r:embed="rId3"/>
          <a:stretch>
            <a:fillRect/>
          </a:stretch>
        </p:blipFill>
        <p:spPr>
          <a:xfrm>
            <a:off x="944416" y="1941372"/>
            <a:ext cx="4253831" cy="4240463"/>
          </a:xfrm>
          <a:prstGeom prst="rect">
            <a:avLst/>
          </a:prstGeom>
        </p:spPr>
      </p:pic>
      <p:sp>
        <p:nvSpPr>
          <p:cNvPr id="6" name="Subtítulo 2">
            <a:extLst>
              <a:ext uri="{FF2B5EF4-FFF2-40B4-BE49-F238E27FC236}">
                <a16:creationId xmlns:a16="http://schemas.microsoft.com/office/drawing/2014/main" id="{FA2A6F33-B42B-4DE1-8154-C97C2B52BF72}"/>
              </a:ext>
            </a:extLst>
          </p:cNvPr>
          <p:cNvSpPr txBox="1">
            <a:spLocks/>
          </p:cNvSpPr>
          <p:nvPr/>
        </p:nvSpPr>
        <p:spPr>
          <a:xfrm>
            <a:off x="6513768" y="4800004"/>
            <a:ext cx="1900993" cy="130745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b="1" dirty="0">
                <a:solidFill>
                  <a:srgbClr val="00B050"/>
                </a:solidFill>
                <a:latin typeface="Arial Nova"/>
                <a:cs typeface="Calibri"/>
              </a:rPr>
              <a:t>Orientador</a:t>
            </a:r>
          </a:p>
          <a:p>
            <a:pPr algn="l"/>
            <a:r>
              <a:rPr lang="pt-BR" dirty="0">
                <a:solidFill>
                  <a:schemeClr val="bg1"/>
                </a:solidFill>
                <a:latin typeface="Arial Nova"/>
                <a:cs typeface="Calibri"/>
              </a:rPr>
              <a:t>Ivair Lima </a:t>
            </a:r>
          </a:p>
        </p:txBody>
      </p:sp>
      <p:pic>
        <p:nvPicPr>
          <p:cNvPr id="7" name="Imagem 6" descr="Logotipo, nome da empresa&#10;&#10;Descrição gerada automaticamente">
            <a:extLst>
              <a:ext uri="{FF2B5EF4-FFF2-40B4-BE49-F238E27FC236}">
                <a16:creationId xmlns:a16="http://schemas.microsoft.com/office/drawing/2014/main" id="{00B1421F-5F8A-21AF-15AF-167143002E4C}"/>
              </a:ext>
            </a:extLst>
          </p:cNvPr>
          <p:cNvPicPr>
            <a:picLocks noChangeAspect="1"/>
          </p:cNvPicPr>
          <p:nvPr/>
        </p:nvPicPr>
        <p:blipFill>
          <a:blip r:embed="rId4"/>
          <a:stretch>
            <a:fillRect/>
          </a:stretch>
        </p:blipFill>
        <p:spPr>
          <a:xfrm>
            <a:off x="9813984" y="6258140"/>
            <a:ext cx="2038711" cy="595871"/>
          </a:xfrm>
          <a:prstGeom prst="rect">
            <a:avLst/>
          </a:prstGeom>
        </p:spPr>
      </p:pic>
      <p:pic>
        <p:nvPicPr>
          <p:cNvPr id="10" name="Imagem 4" descr="Uma imagem contendo quarto&#10;&#10;Descrição gerada automaticamente">
            <a:extLst>
              <a:ext uri="{FF2B5EF4-FFF2-40B4-BE49-F238E27FC236}">
                <a16:creationId xmlns:a16="http://schemas.microsoft.com/office/drawing/2014/main" id="{E144A456-5DD0-0A8F-3668-F867FBE020FD}"/>
              </a:ext>
            </a:extLst>
          </p:cNvPr>
          <p:cNvPicPr>
            <a:picLocks noChangeAspect="1"/>
          </p:cNvPicPr>
          <p:nvPr/>
        </p:nvPicPr>
        <p:blipFill>
          <a:blip r:embed="rId3"/>
          <a:stretch>
            <a:fillRect/>
          </a:stretch>
        </p:blipFill>
        <p:spPr>
          <a:xfrm>
            <a:off x="11395492" y="6169324"/>
            <a:ext cx="672862" cy="644107"/>
          </a:xfrm>
          <a:prstGeom prst="rect">
            <a:avLst/>
          </a:prstGeom>
        </p:spPr>
      </p:pic>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Imagem 6" descr="Logotipo, nome da empresa&#10;&#10;Descrição gerada automaticamente">
            <a:extLst>
              <a:ext uri="{FF2B5EF4-FFF2-40B4-BE49-F238E27FC236}">
                <a16:creationId xmlns:a16="http://schemas.microsoft.com/office/drawing/2014/main" id="{4ED54132-41EC-D167-C1AB-593B394EBCC6}"/>
              </a:ext>
            </a:extLst>
          </p:cNvPr>
          <p:cNvPicPr>
            <a:picLocks noChangeAspect="1"/>
          </p:cNvPicPr>
          <p:nvPr/>
        </p:nvPicPr>
        <p:blipFill>
          <a:blip r:embed="rId3"/>
          <a:stretch>
            <a:fillRect/>
          </a:stretch>
        </p:blipFill>
        <p:spPr>
          <a:xfrm>
            <a:off x="9709813" y="6257637"/>
            <a:ext cx="2021305" cy="597636"/>
          </a:xfrm>
          <a:prstGeom prst="rect">
            <a:avLst/>
          </a:prstGeom>
        </p:spPr>
      </p:pic>
      <p:pic>
        <p:nvPicPr>
          <p:cNvPr id="7" name="Imagem 4" descr="Uma imagem contendo quarto&#10;&#10;Descrição gerada automaticamente">
            <a:extLst>
              <a:ext uri="{FF2B5EF4-FFF2-40B4-BE49-F238E27FC236}">
                <a16:creationId xmlns:a16="http://schemas.microsoft.com/office/drawing/2014/main" id="{5250E88F-6ED9-87B4-FE2E-0C6509E9D749}"/>
              </a:ext>
            </a:extLst>
          </p:cNvPr>
          <p:cNvPicPr>
            <a:picLocks noChangeAspect="1"/>
          </p:cNvPicPr>
          <p:nvPr/>
        </p:nvPicPr>
        <p:blipFill>
          <a:blip r:embed="rId4"/>
          <a:stretch>
            <a:fillRect/>
          </a:stretch>
        </p:blipFill>
        <p:spPr>
          <a:xfrm>
            <a:off x="11294851" y="6154947"/>
            <a:ext cx="672861" cy="644107"/>
          </a:xfrm>
          <a:prstGeom prst="rect">
            <a:avLst/>
          </a:prstGeom>
        </p:spPr>
      </p:pic>
      <p:sp>
        <p:nvSpPr>
          <p:cNvPr id="4" name="CaixaDeTexto 3">
            <a:extLst>
              <a:ext uri="{FF2B5EF4-FFF2-40B4-BE49-F238E27FC236}">
                <a16:creationId xmlns:a16="http://schemas.microsoft.com/office/drawing/2014/main" id="{DD20DA86-45C4-3DE7-56B9-3E3F6401A320}"/>
              </a:ext>
            </a:extLst>
          </p:cNvPr>
          <p:cNvSpPr txBox="1"/>
          <p:nvPr/>
        </p:nvSpPr>
        <p:spPr>
          <a:xfrm>
            <a:off x="4950602" y="325382"/>
            <a:ext cx="2286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800" b="1" dirty="0">
                <a:solidFill>
                  <a:srgbClr val="00B050"/>
                </a:solidFill>
                <a:latin typeface="Arial Nova"/>
              </a:rPr>
              <a:t>Referências </a:t>
            </a:r>
          </a:p>
        </p:txBody>
      </p:sp>
      <p:sp>
        <p:nvSpPr>
          <p:cNvPr id="5" name="CaixaDeTexto 4">
            <a:extLst>
              <a:ext uri="{FF2B5EF4-FFF2-40B4-BE49-F238E27FC236}">
                <a16:creationId xmlns:a16="http://schemas.microsoft.com/office/drawing/2014/main" id="{0CC6B0F3-19C1-9647-D161-F65D9BB0D301}"/>
              </a:ext>
            </a:extLst>
          </p:cNvPr>
          <p:cNvSpPr txBox="1"/>
          <p:nvPr/>
        </p:nvSpPr>
        <p:spPr>
          <a:xfrm>
            <a:off x="742578" y="1062411"/>
            <a:ext cx="9979145" cy="4899546"/>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pt-BR" sz="1400" dirty="0">
                <a:solidFill>
                  <a:schemeClr val="bg1"/>
                </a:solidFill>
                <a:latin typeface="Arial Nova"/>
                <a:ea typeface="+mn-lt"/>
                <a:cs typeface="+mn-lt"/>
              </a:rPr>
              <a:t>https://preeminent-crepe-0fa736.netlify.app/</a:t>
            </a:r>
            <a:endParaRPr lang="pt-BR" sz="1400">
              <a:solidFill>
                <a:schemeClr val="bg1"/>
              </a:solidFill>
              <a:ea typeface="Calibri" panose="020F0502020204030204"/>
              <a:cs typeface="Calibri" panose="020F0502020204030204"/>
            </a:endParaRPr>
          </a:p>
          <a:p>
            <a:pPr algn="just">
              <a:lnSpc>
                <a:spcPct val="150000"/>
              </a:lnSpc>
            </a:pPr>
            <a:r>
              <a:rPr lang="pt-BR" sz="1400" dirty="0">
                <a:solidFill>
                  <a:srgbClr val="00B050"/>
                </a:solidFill>
                <a:latin typeface="Arial Nova"/>
                <a:ea typeface="+mn-lt"/>
                <a:cs typeface="+mn-lt"/>
              </a:rPr>
              <a:t>https://voluntarios.com.br/</a:t>
            </a:r>
          </a:p>
          <a:p>
            <a:pPr algn="just">
              <a:lnSpc>
                <a:spcPct val="150000"/>
              </a:lnSpc>
            </a:pPr>
            <a:r>
              <a:rPr lang="pt-BR" sz="1400" dirty="0">
                <a:solidFill>
                  <a:schemeClr val="bg1"/>
                </a:solidFill>
                <a:latin typeface="Arial Nova"/>
                <a:ea typeface="+mn-lt"/>
                <a:cs typeface="+mn-lt"/>
              </a:rPr>
              <a:t>https://www.netlify.com/</a:t>
            </a:r>
          </a:p>
          <a:p>
            <a:pPr algn="just">
              <a:lnSpc>
                <a:spcPct val="150000"/>
              </a:lnSpc>
            </a:pPr>
            <a:r>
              <a:rPr lang="pt-BR" sz="1400" dirty="0">
                <a:solidFill>
                  <a:srgbClr val="00B050"/>
                </a:solidFill>
                <a:latin typeface="Arial Nova"/>
                <a:ea typeface="+mn-lt"/>
                <a:cs typeface="+mn-lt"/>
              </a:rPr>
              <a:t>www.pesquisavoluntariado.org.br.</a:t>
            </a:r>
          </a:p>
          <a:p>
            <a:pPr algn="just">
              <a:lnSpc>
                <a:spcPct val="150000"/>
              </a:lnSpc>
            </a:pPr>
            <a:r>
              <a:rPr lang="pt-BR" sz="1400" dirty="0">
                <a:solidFill>
                  <a:schemeClr val="bg1"/>
                </a:solidFill>
                <a:latin typeface="Arial Nova"/>
                <a:ea typeface="+mn-lt"/>
                <a:cs typeface="+mn-lt"/>
              </a:rPr>
              <a:t>https://www.idis.org.br/o-brasil-conta-com-57-milhoes-de-voluntarios-ativos-segundo-pesquisa-voluntariado-no-brasil-2021/</a:t>
            </a:r>
          </a:p>
          <a:p>
            <a:pPr algn="just">
              <a:lnSpc>
                <a:spcPct val="150000"/>
              </a:lnSpc>
            </a:pPr>
            <a:r>
              <a:rPr lang="pt-BR" sz="1400" dirty="0">
                <a:solidFill>
                  <a:srgbClr val="00B050"/>
                </a:solidFill>
                <a:latin typeface="Arial Nova"/>
                <a:ea typeface="+mn-lt"/>
                <a:cs typeface="+mn-lt"/>
              </a:rPr>
              <a:t>https://voluntarios.com.br/static/images/logo.png</a:t>
            </a:r>
          </a:p>
          <a:p>
            <a:pPr algn="just">
              <a:lnSpc>
                <a:spcPct val="150000"/>
              </a:lnSpc>
            </a:pPr>
            <a:r>
              <a:rPr lang="pt-BR" sz="1400" dirty="0">
                <a:solidFill>
                  <a:schemeClr val="bg1"/>
                </a:solidFill>
                <a:latin typeface="Arial Nova"/>
                <a:ea typeface="+mn-lt"/>
                <a:cs typeface="+mn-lt"/>
              </a:rPr>
              <a:t>https://www.instagram.com/voluntarios_br/</a:t>
            </a:r>
          </a:p>
          <a:p>
            <a:pPr algn="just">
              <a:lnSpc>
                <a:spcPct val="150000"/>
              </a:lnSpc>
            </a:pPr>
            <a:r>
              <a:rPr lang="pt-BR" sz="1400" dirty="0">
                <a:solidFill>
                  <a:srgbClr val="00B050"/>
                </a:solidFill>
                <a:latin typeface="Arial Nova"/>
                <a:ea typeface="+mn-lt"/>
                <a:cs typeface="+mn-lt"/>
              </a:rPr>
              <a:t>https://www.pngwing.com/pt/free-png-bcqsz/download</a:t>
            </a:r>
            <a:endParaRPr lang="pt-BR" sz="1400">
              <a:solidFill>
                <a:srgbClr val="00B050"/>
              </a:solidFill>
              <a:latin typeface="Arial Nova"/>
              <a:ea typeface="Calibri"/>
              <a:cs typeface="Calibri"/>
            </a:endParaRPr>
          </a:p>
          <a:p>
            <a:pPr algn="just">
              <a:lnSpc>
                <a:spcPct val="150000"/>
              </a:lnSpc>
            </a:pPr>
            <a:r>
              <a:rPr lang="pt-BR" sz="1400" dirty="0">
                <a:solidFill>
                  <a:schemeClr val="bg1"/>
                </a:solidFill>
                <a:latin typeface="Arial Nova"/>
                <a:ea typeface="+mn-lt"/>
                <a:cs typeface="+mn-lt"/>
              </a:rPr>
              <a:t>https://www.nuvent.com.br/wp-content/uploads/2020/01/montarcertificado.jpeg</a:t>
            </a:r>
            <a:endParaRPr lang="pt-BR" sz="1400">
              <a:solidFill>
                <a:schemeClr val="bg1"/>
              </a:solidFill>
              <a:latin typeface="Arial Nova"/>
              <a:ea typeface="Calibri"/>
              <a:cs typeface="Calibri"/>
            </a:endParaRPr>
          </a:p>
          <a:p>
            <a:pPr algn="just">
              <a:lnSpc>
                <a:spcPct val="150000"/>
              </a:lnSpc>
            </a:pPr>
            <a:r>
              <a:rPr lang="pt-BR" sz="1400" dirty="0">
                <a:solidFill>
                  <a:srgbClr val="00B050"/>
                </a:solidFill>
                <a:latin typeface="Arial Nova"/>
                <a:ea typeface="+mn-lt"/>
                <a:cs typeface="+mn-lt"/>
              </a:rPr>
              <a:t>https://www.atados.com.br/quemsomos</a:t>
            </a:r>
            <a:endParaRPr lang="pt-BR" sz="1400">
              <a:solidFill>
                <a:srgbClr val="00B050"/>
              </a:solidFill>
              <a:latin typeface="Arial Nova"/>
              <a:ea typeface="Calibri"/>
              <a:cs typeface="Calibri"/>
            </a:endParaRPr>
          </a:p>
          <a:p>
            <a:pPr algn="just">
              <a:lnSpc>
                <a:spcPct val="150000"/>
              </a:lnSpc>
            </a:pPr>
            <a:r>
              <a:rPr lang="pt-BR" sz="1400" dirty="0">
                <a:solidFill>
                  <a:schemeClr val="bg1"/>
                </a:solidFill>
                <a:latin typeface="Arial Nova"/>
                <a:ea typeface="+mn-lt"/>
                <a:cs typeface="+mn-lt"/>
              </a:rPr>
              <a:t>https://nossacausa.com/wp-content/uploads/2019/10/NC_Capa-Artigo_23-10.png</a:t>
            </a:r>
            <a:endParaRPr lang="pt-BR" sz="1400">
              <a:solidFill>
                <a:schemeClr val="bg1"/>
              </a:solidFill>
              <a:latin typeface="Arial Nova"/>
              <a:ea typeface="Calibri"/>
              <a:cs typeface="Calibri"/>
            </a:endParaRPr>
          </a:p>
          <a:p>
            <a:pPr algn="just">
              <a:lnSpc>
                <a:spcPct val="150000"/>
              </a:lnSpc>
            </a:pPr>
            <a:r>
              <a:rPr lang="pt-BR" sz="1400" dirty="0">
                <a:solidFill>
                  <a:srgbClr val="00B050"/>
                </a:solidFill>
                <a:latin typeface="Arial Nova"/>
                <a:ea typeface="+mn-lt"/>
                <a:cs typeface="+mn-lt"/>
              </a:rPr>
              <a:t>https://codely-fmu.s3.us-east-1.amazonaws.com/moodle/logos/FMU-FIAMFAAM.png</a:t>
            </a:r>
            <a:endParaRPr lang="pt-BR" sz="1400">
              <a:solidFill>
                <a:srgbClr val="00B050"/>
              </a:solidFill>
              <a:latin typeface="Arial Nova"/>
              <a:ea typeface="Calibri"/>
              <a:cs typeface="Calibri"/>
            </a:endParaRPr>
          </a:p>
          <a:p>
            <a:pPr algn="just">
              <a:lnSpc>
                <a:spcPct val="150000"/>
              </a:lnSpc>
            </a:pPr>
            <a:r>
              <a:rPr lang="pt-BR" sz="1400" dirty="0">
                <a:solidFill>
                  <a:schemeClr val="bg1"/>
                </a:solidFill>
                <a:latin typeface="Arial Nova"/>
                <a:ea typeface="+mn-lt"/>
                <a:cs typeface="+mn-lt"/>
              </a:rPr>
              <a:t>https://intellyx.com/wp-content/uploads/2019/08/Render-cloud-intellyx-BC-logo.png</a:t>
            </a:r>
            <a:endParaRPr lang="pt-BR" sz="1400">
              <a:solidFill>
                <a:schemeClr val="bg1"/>
              </a:solidFill>
              <a:latin typeface="Arial Nova"/>
              <a:ea typeface="Calibri"/>
              <a:cs typeface="Calibri"/>
            </a:endParaRPr>
          </a:p>
          <a:p>
            <a:pPr algn="just">
              <a:lnSpc>
                <a:spcPct val="150000"/>
              </a:lnSpc>
            </a:pPr>
            <a:r>
              <a:rPr lang="pt-BR" sz="1400" dirty="0">
                <a:solidFill>
                  <a:srgbClr val="00B050"/>
                </a:solidFill>
                <a:latin typeface="Arial Nova"/>
                <a:ea typeface="+mn-lt"/>
                <a:cs typeface="+mn-lt"/>
              </a:rPr>
              <a:t>https://assets-global.website-files.com/601064f495f4b4967f921aa9/635884ad45bd4b4723f4bc39_202210-rds-logo.png</a:t>
            </a:r>
          </a:p>
          <a:p>
            <a:pPr algn="just">
              <a:lnSpc>
                <a:spcPct val="150000"/>
              </a:lnSpc>
            </a:pPr>
            <a:r>
              <a:rPr lang="pt-BR" sz="1400" dirty="0">
                <a:solidFill>
                  <a:schemeClr val="bg1"/>
                </a:solidFill>
                <a:latin typeface="Arial Nova"/>
                <a:ea typeface="+mn-lt"/>
                <a:cs typeface="+mn-lt"/>
              </a:rPr>
              <a:t>https://upload.wikimedia.org/wikipedia/commons/thumb/2/29/Postgresql_elephant.svg/540px-Postgresql_elephant.svg.png</a:t>
            </a:r>
            <a:endParaRPr lang="pt-BR" sz="1400">
              <a:solidFill>
                <a:schemeClr val="bg1"/>
              </a:solidFill>
              <a:latin typeface="Arial Nova"/>
            </a:endParaRPr>
          </a:p>
        </p:txBody>
      </p:sp>
    </p:spTree>
    <p:extLst>
      <p:ext uri="{BB962C8B-B14F-4D97-AF65-F5344CB8AC3E}">
        <p14:creationId xmlns:p14="http://schemas.microsoft.com/office/powerpoint/2010/main" val="268586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Imagem 4" descr="Uma imagem contendo quarto&#10;&#10;Descrição gerada automaticamente">
            <a:extLst>
              <a:ext uri="{FF2B5EF4-FFF2-40B4-BE49-F238E27FC236}">
                <a16:creationId xmlns:a16="http://schemas.microsoft.com/office/drawing/2014/main" id="{45579503-9E05-A38C-840B-04A71D97D41B}"/>
              </a:ext>
            </a:extLst>
          </p:cNvPr>
          <p:cNvPicPr>
            <a:picLocks noChangeAspect="1"/>
          </p:cNvPicPr>
          <p:nvPr/>
        </p:nvPicPr>
        <p:blipFill>
          <a:blip r:embed="rId3"/>
          <a:stretch>
            <a:fillRect/>
          </a:stretch>
        </p:blipFill>
        <p:spPr>
          <a:xfrm>
            <a:off x="11395492" y="6169324"/>
            <a:ext cx="672862" cy="644107"/>
          </a:xfrm>
          <a:prstGeom prst="rect">
            <a:avLst/>
          </a:prstGeom>
        </p:spPr>
      </p:pic>
      <p:pic>
        <p:nvPicPr>
          <p:cNvPr id="6" name="Imagem 6" descr="Logotipo, nome da empresa&#10;&#10;Descrição gerada automaticamente">
            <a:extLst>
              <a:ext uri="{FF2B5EF4-FFF2-40B4-BE49-F238E27FC236}">
                <a16:creationId xmlns:a16="http://schemas.microsoft.com/office/drawing/2014/main" id="{79253581-7338-B9E6-0A27-9F3F594BAF1F}"/>
              </a:ext>
            </a:extLst>
          </p:cNvPr>
          <p:cNvPicPr>
            <a:picLocks noChangeAspect="1"/>
          </p:cNvPicPr>
          <p:nvPr/>
        </p:nvPicPr>
        <p:blipFill>
          <a:blip r:embed="rId4"/>
          <a:stretch>
            <a:fillRect/>
          </a:stretch>
        </p:blipFill>
        <p:spPr>
          <a:xfrm>
            <a:off x="9813984" y="6258140"/>
            <a:ext cx="2038711" cy="595871"/>
          </a:xfrm>
          <a:prstGeom prst="rect">
            <a:avLst/>
          </a:prstGeom>
        </p:spPr>
      </p:pic>
      <p:sp>
        <p:nvSpPr>
          <p:cNvPr id="8" name="CaixaDeTexto 7">
            <a:extLst>
              <a:ext uri="{FF2B5EF4-FFF2-40B4-BE49-F238E27FC236}">
                <a16:creationId xmlns:a16="http://schemas.microsoft.com/office/drawing/2014/main" id="{91D5F8C1-0D03-D577-85A5-A35F99E4E80E}"/>
              </a:ext>
            </a:extLst>
          </p:cNvPr>
          <p:cNvSpPr txBox="1"/>
          <p:nvPr/>
        </p:nvSpPr>
        <p:spPr>
          <a:xfrm>
            <a:off x="611742" y="1048137"/>
            <a:ext cx="373219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800" b="1" dirty="0">
                <a:solidFill>
                  <a:srgbClr val="00B050"/>
                </a:solidFill>
                <a:latin typeface="Arial Nova"/>
                <a:cs typeface="Calibri"/>
              </a:rPr>
              <a:t>Um pouco sobre nós</a:t>
            </a:r>
          </a:p>
        </p:txBody>
      </p:sp>
      <p:sp>
        <p:nvSpPr>
          <p:cNvPr id="2" name="CaixaDeTexto 1">
            <a:extLst>
              <a:ext uri="{FF2B5EF4-FFF2-40B4-BE49-F238E27FC236}">
                <a16:creationId xmlns:a16="http://schemas.microsoft.com/office/drawing/2014/main" id="{610CF3B9-5D7F-777C-494B-14CB7CEFBA85}"/>
              </a:ext>
            </a:extLst>
          </p:cNvPr>
          <p:cNvSpPr txBox="1"/>
          <p:nvPr/>
        </p:nvSpPr>
        <p:spPr>
          <a:xfrm>
            <a:off x="561473" y="1825671"/>
            <a:ext cx="5701506"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2000" dirty="0">
                <a:solidFill>
                  <a:schemeClr val="bg1"/>
                </a:solidFill>
                <a:latin typeface="Arial Nova"/>
                <a:ea typeface="+mn-lt"/>
                <a:cs typeface="+mn-lt"/>
              </a:rPr>
              <a:t>A </a:t>
            </a:r>
            <a:r>
              <a:rPr lang="pt-BR" sz="2000" i="1" dirty="0" err="1">
                <a:solidFill>
                  <a:schemeClr val="bg1"/>
                </a:solidFill>
                <a:latin typeface="Arial Nova"/>
                <a:ea typeface="+mn-lt"/>
                <a:cs typeface="+mn-lt"/>
              </a:rPr>
              <a:t>HandyVolunteers</a:t>
            </a:r>
            <a:r>
              <a:rPr lang="pt-BR" sz="2000" i="1" dirty="0">
                <a:solidFill>
                  <a:schemeClr val="bg1"/>
                </a:solidFill>
                <a:latin typeface="Arial Nova"/>
                <a:ea typeface="+mn-lt"/>
                <a:cs typeface="+mn-lt"/>
              </a:rPr>
              <a:t> </a:t>
            </a:r>
            <a:r>
              <a:rPr lang="pt-BR" sz="2000" dirty="0">
                <a:solidFill>
                  <a:schemeClr val="bg1"/>
                </a:solidFill>
                <a:latin typeface="Arial Nova"/>
                <a:ea typeface="+mn-lt"/>
                <a:cs typeface="+mn-lt"/>
              </a:rPr>
              <a:t>é um projeto idealizado e criado por Gabriel Gomes </a:t>
            </a:r>
            <a:r>
              <a:rPr lang="pt-BR" sz="2000" dirty="0" err="1">
                <a:solidFill>
                  <a:schemeClr val="bg1"/>
                </a:solidFill>
                <a:latin typeface="Arial Nova"/>
                <a:ea typeface="+mn-lt"/>
                <a:cs typeface="+mn-lt"/>
              </a:rPr>
              <a:t>SIlva</a:t>
            </a:r>
            <a:r>
              <a:rPr lang="pt-BR" sz="2000" dirty="0">
                <a:solidFill>
                  <a:schemeClr val="bg1"/>
                </a:solidFill>
                <a:latin typeface="Arial Nova"/>
                <a:ea typeface="+mn-lt"/>
                <a:cs typeface="+mn-lt"/>
              </a:rPr>
              <a:t> Duarte e Marcos Felipe </a:t>
            </a:r>
            <a:r>
              <a:rPr lang="pt-BR" sz="2000" dirty="0" err="1">
                <a:solidFill>
                  <a:schemeClr val="bg1"/>
                </a:solidFill>
                <a:latin typeface="Arial Nova"/>
                <a:ea typeface="+mn-lt"/>
                <a:cs typeface="+mn-lt"/>
              </a:rPr>
              <a:t>Nozela</a:t>
            </a:r>
            <a:r>
              <a:rPr lang="pt-BR" sz="2000" dirty="0">
                <a:solidFill>
                  <a:schemeClr val="bg1"/>
                </a:solidFill>
                <a:latin typeface="Arial Nova"/>
                <a:ea typeface="+mn-lt"/>
                <a:cs typeface="+mn-lt"/>
              </a:rPr>
              <a:t> </a:t>
            </a:r>
            <a:r>
              <a:rPr lang="pt-BR" sz="2000" dirty="0" err="1">
                <a:solidFill>
                  <a:schemeClr val="bg1"/>
                </a:solidFill>
                <a:latin typeface="Arial Nova"/>
                <a:ea typeface="+mn-lt"/>
                <a:cs typeface="+mn-lt"/>
              </a:rPr>
              <a:t>Baliotti</a:t>
            </a:r>
            <a:r>
              <a:rPr lang="pt-BR" sz="2000" dirty="0">
                <a:solidFill>
                  <a:schemeClr val="bg1"/>
                </a:solidFill>
                <a:latin typeface="Arial Nova"/>
                <a:ea typeface="+mn-lt"/>
                <a:cs typeface="+mn-lt"/>
              </a:rPr>
              <a:t> no ano de 2023.</a:t>
            </a:r>
            <a:endParaRPr lang="pt-BR" sz="2000" dirty="0">
              <a:solidFill>
                <a:schemeClr val="bg1"/>
              </a:solidFill>
              <a:latin typeface="Arial Nova"/>
              <a:ea typeface="Calibri"/>
              <a:cs typeface="Calibri"/>
            </a:endParaRPr>
          </a:p>
          <a:p>
            <a:pPr algn="just"/>
            <a:endParaRPr lang="pt-BR" sz="2000" dirty="0">
              <a:solidFill>
                <a:schemeClr val="bg1"/>
              </a:solidFill>
              <a:latin typeface="Arial Nova"/>
              <a:ea typeface="+mn-lt"/>
              <a:cs typeface="+mn-lt"/>
            </a:endParaRPr>
          </a:p>
          <a:p>
            <a:pPr algn="just"/>
            <a:r>
              <a:rPr lang="pt-BR" sz="2000" dirty="0">
                <a:solidFill>
                  <a:schemeClr val="bg1"/>
                </a:solidFill>
                <a:latin typeface="Arial Nova"/>
                <a:ea typeface="+mn-lt"/>
                <a:cs typeface="+mn-lt"/>
              </a:rPr>
              <a:t>O site é gratuito e voltado para ONGs e pessoas que buscam atividades voluntárias. O objetivo de facilitar a conexão entre aquelas pessoas que desejam fazer a diferença e as ONGs que buscam apoio para suas causas. Assim promovendo mais ações sociais e ajudando quem mais precisa.</a:t>
            </a:r>
            <a:endParaRPr lang="pt-BR">
              <a:solidFill>
                <a:schemeClr val="bg1"/>
              </a:solidFill>
              <a:latin typeface="Arial Nova"/>
              <a:ea typeface="+mn-lt"/>
              <a:cs typeface="+mn-lt"/>
            </a:endParaRPr>
          </a:p>
          <a:p>
            <a:pPr algn="just"/>
            <a:endParaRPr lang="pt-BR" sz="2000" dirty="0">
              <a:solidFill>
                <a:schemeClr val="bg1"/>
              </a:solidFill>
              <a:latin typeface="Arial Nova"/>
              <a:ea typeface="+mn-lt"/>
              <a:cs typeface="+mn-lt"/>
            </a:endParaRPr>
          </a:p>
          <a:p>
            <a:pPr algn="just"/>
            <a:endParaRPr lang="pt-BR" sz="2000" dirty="0">
              <a:solidFill>
                <a:schemeClr val="bg1"/>
              </a:solidFill>
              <a:ea typeface="Calibri"/>
              <a:cs typeface="Calibri"/>
            </a:endParaRPr>
          </a:p>
          <a:p>
            <a:pPr algn="just"/>
            <a:endParaRPr lang="pt-BR" sz="2000" dirty="0">
              <a:solidFill>
                <a:schemeClr val="bg1"/>
              </a:solidFill>
              <a:latin typeface="Arial Nova"/>
              <a:ea typeface="Calibri"/>
              <a:cs typeface="Calibri"/>
            </a:endParaRPr>
          </a:p>
        </p:txBody>
      </p:sp>
      <p:pic>
        <p:nvPicPr>
          <p:cNvPr id="3" name="Imagem 4">
            <a:extLst>
              <a:ext uri="{FF2B5EF4-FFF2-40B4-BE49-F238E27FC236}">
                <a16:creationId xmlns:a16="http://schemas.microsoft.com/office/drawing/2014/main" id="{38448475-8857-6549-F23F-215424B67542}"/>
              </a:ext>
            </a:extLst>
          </p:cNvPr>
          <p:cNvPicPr>
            <a:picLocks noChangeAspect="1"/>
          </p:cNvPicPr>
          <p:nvPr/>
        </p:nvPicPr>
        <p:blipFill>
          <a:blip r:embed="rId5"/>
          <a:stretch>
            <a:fillRect/>
          </a:stretch>
        </p:blipFill>
        <p:spPr>
          <a:xfrm>
            <a:off x="6808577" y="1565335"/>
            <a:ext cx="5260317" cy="37273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74654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Imagem 4" descr="Uma imagem contendo quarto&#10;&#10;Descrição gerada automaticamente">
            <a:extLst>
              <a:ext uri="{FF2B5EF4-FFF2-40B4-BE49-F238E27FC236}">
                <a16:creationId xmlns:a16="http://schemas.microsoft.com/office/drawing/2014/main" id="{45579503-9E05-A38C-840B-04A71D97D41B}"/>
              </a:ext>
            </a:extLst>
          </p:cNvPr>
          <p:cNvPicPr>
            <a:picLocks noChangeAspect="1"/>
          </p:cNvPicPr>
          <p:nvPr/>
        </p:nvPicPr>
        <p:blipFill>
          <a:blip r:embed="rId3"/>
          <a:stretch>
            <a:fillRect/>
          </a:stretch>
        </p:blipFill>
        <p:spPr>
          <a:xfrm>
            <a:off x="11294851" y="6154947"/>
            <a:ext cx="672861" cy="644107"/>
          </a:xfrm>
          <a:prstGeom prst="rect">
            <a:avLst/>
          </a:prstGeom>
        </p:spPr>
      </p:pic>
      <p:pic>
        <p:nvPicPr>
          <p:cNvPr id="6" name="Imagem 6" descr="Logotipo, nome da empresa&#10;&#10;Descrição gerada automaticamente">
            <a:extLst>
              <a:ext uri="{FF2B5EF4-FFF2-40B4-BE49-F238E27FC236}">
                <a16:creationId xmlns:a16="http://schemas.microsoft.com/office/drawing/2014/main" id="{79253581-7338-B9E6-0A27-9F3F594BAF1F}"/>
              </a:ext>
            </a:extLst>
          </p:cNvPr>
          <p:cNvPicPr>
            <a:picLocks noChangeAspect="1"/>
          </p:cNvPicPr>
          <p:nvPr/>
        </p:nvPicPr>
        <p:blipFill>
          <a:blip r:embed="rId4"/>
          <a:stretch>
            <a:fillRect/>
          </a:stretch>
        </p:blipFill>
        <p:spPr>
          <a:xfrm>
            <a:off x="9641456" y="6171875"/>
            <a:ext cx="2038711" cy="595870"/>
          </a:xfrm>
          <a:prstGeom prst="rect">
            <a:avLst/>
          </a:prstGeom>
        </p:spPr>
      </p:pic>
      <p:sp>
        <p:nvSpPr>
          <p:cNvPr id="8" name="CaixaDeTexto 7">
            <a:extLst>
              <a:ext uri="{FF2B5EF4-FFF2-40B4-BE49-F238E27FC236}">
                <a16:creationId xmlns:a16="http://schemas.microsoft.com/office/drawing/2014/main" id="{91D5F8C1-0D03-D577-85A5-A35F99E4E80E}"/>
              </a:ext>
            </a:extLst>
          </p:cNvPr>
          <p:cNvSpPr txBox="1"/>
          <p:nvPr/>
        </p:nvSpPr>
        <p:spPr>
          <a:xfrm>
            <a:off x="611742" y="767400"/>
            <a:ext cx="682105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800" b="1" dirty="0">
                <a:solidFill>
                  <a:srgbClr val="00B050"/>
                </a:solidFill>
                <a:latin typeface="Arial Nova"/>
                <a:ea typeface="+mn-lt"/>
                <a:cs typeface="+mn-lt"/>
              </a:rPr>
              <a:t>A importância das ONGs na sociedade</a:t>
            </a:r>
          </a:p>
        </p:txBody>
      </p:sp>
      <p:sp>
        <p:nvSpPr>
          <p:cNvPr id="2" name="CaixaDeTexto 1">
            <a:extLst>
              <a:ext uri="{FF2B5EF4-FFF2-40B4-BE49-F238E27FC236}">
                <a16:creationId xmlns:a16="http://schemas.microsoft.com/office/drawing/2014/main" id="{610CF3B9-5D7F-777C-494B-14CB7CEFBA85}"/>
              </a:ext>
            </a:extLst>
          </p:cNvPr>
          <p:cNvSpPr txBox="1"/>
          <p:nvPr/>
        </p:nvSpPr>
        <p:spPr>
          <a:xfrm>
            <a:off x="614947" y="1812303"/>
            <a:ext cx="489940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2000" dirty="0">
                <a:solidFill>
                  <a:schemeClr val="bg1"/>
                </a:solidFill>
                <a:latin typeface="Arial Nova"/>
                <a:ea typeface="+mn-lt"/>
                <a:cs typeface="+mn-lt"/>
              </a:rPr>
              <a:t>As ONGs atuam em áreas onde o governo não consegue ou não está presente de forma tão ativa para suprir as necessidades da população.</a:t>
            </a:r>
            <a:endParaRPr lang="pt-BR" dirty="0">
              <a:solidFill>
                <a:schemeClr val="bg1"/>
              </a:solidFill>
              <a:ea typeface="Calibri" panose="020F0502020204030204"/>
              <a:cs typeface="Calibri" panose="020F0502020204030204"/>
            </a:endParaRPr>
          </a:p>
        </p:txBody>
      </p:sp>
      <p:sp>
        <p:nvSpPr>
          <p:cNvPr id="5" name="CaixaDeTexto 4">
            <a:extLst>
              <a:ext uri="{FF2B5EF4-FFF2-40B4-BE49-F238E27FC236}">
                <a16:creationId xmlns:a16="http://schemas.microsoft.com/office/drawing/2014/main" id="{149AD059-06C1-47E1-E1E9-4C30B0C0B895}"/>
              </a:ext>
            </a:extLst>
          </p:cNvPr>
          <p:cNvSpPr txBox="1"/>
          <p:nvPr/>
        </p:nvSpPr>
        <p:spPr>
          <a:xfrm>
            <a:off x="6743189" y="3142365"/>
            <a:ext cx="238744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pt-BR" sz="2000" dirty="0">
                <a:solidFill>
                  <a:schemeClr val="bg1"/>
                </a:solidFill>
                <a:latin typeface="Arial Nova"/>
                <a:cs typeface="Calibri"/>
              </a:rPr>
              <a:t>Meio Ambiente</a:t>
            </a:r>
            <a:endParaRPr lang="pt-BR">
              <a:ea typeface="Calibri" panose="020F0502020204030204"/>
              <a:cs typeface="Calibri" panose="020F0502020204030204"/>
            </a:endParaRPr>
          </a:p>
        </p:txBody>
      </p:sp>
      <p:sp>
        <p:nvSpPr>
          <p:cNvPr id="7" name="CaixaDeTexto 6">
            <a:extLst>
              <a:ext uri="{FF2B5EF4-FFF2-40B4-BE49-F238E27FC236}">
                <a16:creationId xmlns:a16="http://schemas.microsoft.com/office/drawing/2014/main" id="{10F7102B-5343-0AE9-F2AE-53845709F382}"/>
              </a:ext>
            </a:extLst>
          </p:cNvPr>
          <p:cNvSpPr txBox="1"/>
          <p:nvPr/>
        </p:nvSpPr>
        <p:spPr>
          <a:xfrm>
            <a:off x="6735168" y="4410145"/>
            <a:ext cx="191954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pt-BR" sz="2000" dirty="0">
                <a:solidFill>
                  <a:schemeClr val="bg1"/>
                </a:solidFill>
                <a:latin typeface="Arial Nova"/>
                <a:cs typeface="Calibri"/>
              </a:rPr>
              <a:t>Educação</a:t>
            </a:r>
          </a:p>
        </p:txBody>
      </p:sp>
      <p:sp>
        <p:nvSpPr>
          <p:cNvPr id="10" name="CaixaDeTexto 9">
            <a:extLst>
              <a:ext uri="{FF2B5EF4-FFF2-40B4-BE49-F238E27FC236}">
                <a16:creationId xmlns:a16="http://schemas.microsoft.com/office/drawing/2014/main" id="{97522F23-CEE2-98B6-7B42-85C389FF7F75}"/>
              </a:ext>
            </a:extLst>
          </p:cNvPr>
          <p:cNvSpPr txBox="1"/>
          <p:nvPr/>
        </p:nvSpPr>
        <p:spPr>
          <a:xfrm>
            <a:off x="6738496" y="3727145"/>
            <a:ext cx="166554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pt-BR" sz="2000" dirty="0">
                <a:solidFill>
                  <a:schemeClr val="bg1"/>
                </a:solidFill>
                <a:latin typeface="Arial Nova"/>
                <a:cs typeface="Calibri"/>
              </a:rPr>
              <a:t>Esportes</a:t>
            </a:r>
          </a:p>
        </p:txBody>
      </p:sp>
      <p:sp>
        <p:nvSpPr>
          <p:cNvPr id="12" name="CaixaDeTexto 11">
            <a:extLst>
              <a:ext uri="{FF2B5EF4-FFF2-40B4-BE49-F238E27FC236}">
                <a16:creationId xmlns:a16="http://schemas.microsoft.com/office/drawing/2014/main" id="{7C01401F-B8D0-D8D1-307F-CD048EC9E3C8}"/>
              </a:ext>
            </a:extLst>
          </p:cNvPr>
          <p:cNvSpPr txBox="1"/>
          <p:nvPr/>
        </p:nvSpPr>
        <p:spPr>
          <a:xfrm>
            <a:off x="6743845" y="5139960"/>
            <a:ext cx="25746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pt-BR" sz="2000" dirty="0">
                <a:solidFill>
                  <a:schemeClr val="bg1"/>
                </a:solidFill>
                <a:latin typeface="Arial Nova"/>
                <a:cs typeface="Calibri"/>
              </a:rPr>
              <a:t>Assistência Social</a:t>
            </a:r>
          </a:p>
          <a:p>
            <a:endParaRPr lang="pt-BR" sz="2000" dirty="0">
              <a:solidFill>
                <a:schemeClr val="bg1"/>
              </a:solidFill>
              <a:latin typeface="Arial Nova"/>
              <a:cs typeface="Calibri"/>
            </a:endParaRPr>
          </a:p>
          <a:p>
            <a:r>
              <a:rPr lang="pt-BR" sz="2000" dirty="0">
                <a:solidFill>
                  <a:schemeClr val="bg1"/>
                </a:solidFill>
                <a:latin typeface="Arial Nova"/>
                <a:cs typeface="Calibri"/>
              </a:rPr>
              <a:t>     Entre outros</a:t>
            </a:r>
          </a:p>
        </p:txBody>
      </p:sp>
      <p:sp>
        <p:nvSpPr>
          <p:cNvPr id="15" name="CaixaDeTexto 14">
            <a:extLst>
              <a:ext uri="{FF2B5EF4-FFF2-40B4-BE49-F238E27FC236}">
                <a16:creationId xmlns:a16="http://schemas.microsoft.com/office/drawing/2014/main" id="{53F3E6ED-B45B-464E-E45B-81F94B5ADBA4}"/>
              </a:ext>
            </a:extLst>
          </p:cNvPr>
          <p:cNvSpPr txBox="1"/>
          <p:nvPr/>
        </p:nvSpPr>
        <p:spPr>
          <a:xfrm>
            <a:off x="6737684" y="1818105"/>
            <a:ext cx="493294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2000" dirty="0">
                <a:solidFill>
                  <a:schemeClr val="bg1"/>
                </a:solidFill>
                <a:latin typeface="Arial Nova"/>
                <a:ea typeface="+mn-lt"/>
                <a:cs typeface="+mn-lt"/>
              </a:rPr>
              <a:t>Com a ajuda de voluntários e doadores as ONGs conseguem oferecer assistência em diversas áreas como :</a:t>
            </a:r>
            <a:endParaRPr lang="pt-BR" dirty="0">
              <a:solidFill>
                <a:schemeClr val="bg1"/>
              </a:solidFill>
              <a:latin typeface="Arial Nova"/>
            </a:endParaRPr>
          </a:p>
        </p:txBody>
      </p:sp>
      <p:pic>
        <p:nvPicPr>
          <p:cNvPr id="3" name="Imagem 8" descr="Interface gráfica do usuário&#10;&#10;Descrição gerada automaticamente">
            <a:extLst>
              <a:ext uri="{FF2B5EF4-FFF2-40B4-BE49-F238E27FC236}">
                <a16:creationId xmlns:a16="http://schemas.microsoft.com/office/drawing/2014/main" id="{6EA6E96E-292D-E587-DD22-60977562BBB9}"/>
              </a:ext>
            </a:extLst>
          </p:cNvPr>
          <p:cNvPicPr>
            <a:picLocks noChangeAspect="1"/>
          </p:cNvPicPr>
          <p:nvPr/>
        </p:nvPicPr>
        <p:blipFill>
          <a:blip r:embed="rId5"/>
          <a:stretch>
            <a:fillRect/>
          </a:stretch>
        </p:blipFill>
        <p:spPr>
          <a:xfrm>
            <a:off x="789990" y="3347536"/>
            <a:ext cx="4716547" cy="318419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12174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1+#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allAtOnce"/>
      <p:bldP spid="7" grpId="0"/>
      <p:bldP spid="10" grpId="0"/>
      <p:bldP spid="12"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Imagem 4" descr="Uma imagem contendo quarto&#10;&#10;Descrição gerada automaticamente">
            <a:extLst>
              <a:ext uri="{FF2B5EF4-FFF2-40B4-BE49-F238E27FC236}">
                <a16:creationId xmlns:a16="http://schemas.microsoft.com/office/drawing/2014/main" id="{45579503-9E05-A38C-840B-04A71D97D41B}"/>
              </a:ext>
            </a:extLst>
          </p:cNvPr>
          <p:cNvPicPr>
            <a:picLocks noChangeAspect="1"/>
          </p:cNvPicPr>
          <p:nvPr/>
        </p:nvPicPr>
        <p:blipFill>
          <a:blip r:embed="rId3"/>
          <a:stretch>
            <a:fillRect/>
          </a:stretch>
        </p:blipFill>
        <p:spPr>
          <a:xfrm>
            <a:off x="11320075" y="6127705"/>
            <a:ext cx="657980" cy="643603"/>
          </a:xfrm>
          <a:prstGeom prst="rect">
            <a:avLst/>
          </a:prstGeom>
        </p:spPr>
      </p:pic>
      <p:pic>
        <p:nvPicPr>
          <p:cNvPr id="6" name="Imagem 6" descr="Logotipo, nome da empresa&#10;&#10;Descrição gerada automaticamente">
            <a:extLst>
              <a:ext uri="{FF2B5EF4-FFF2-40B4-BE49-F238E27FC236}">
                <a16:creationId xmlns:a16="http://schemas.microsoft.com/office/drawing/2014/main" id="{79253581-7338-B9E6-0A27-9F3F594BAF1F}"/>
              </a:ext>
            </a:extLst>
          </p:cNvPr>
          <p:cNvPicPr>
            <a:picLocks noChangeAspect="1"/>
          </p:cNvPicPr>
          <p:nvPr/>
        </p:nvPicPr>
        <p:blipFill>
          <a:blip r:embed="rId4"/>
          <a:stretch>
            <a:fillRect/>
          </a:stretch>
        </p:blipFill>
        <p:spPr>
          <a:xfrm>
            <a:off x="9709813" y="6257637"/>
            <a:ext cx="2021305" cy="597636"/>
          </a:xfrm>
          <a:prstGeom prst="rect">
            <a:avLst/>
          </a:prstGeom>
        </p:spPr>
      </p:pic>
      <p:sp>
        <p:nvSpPr>
          <p:cNvPr id="8" name="CaixaDeTexto 7">
            <a:extLst>
              <a:ext uri="{FF2B5EF4-FFF2-40B4-BE49-F238E27FC236}">
                <a16:creationId xmlns:a16="http://schemas.microsoft.com/office/drawing/2014/main" id="{91D5F8C1-0D03-D577-85A5-A35F99E4E80E}"/>
              </a:ext>
            </a:extLst>
          </p:cNvPr>
          <p:cNvSpPr txBox="1"/>
          <p:nvPr/>
        </p:nvSpPr>
        <p:spPr>
          <a:xfrm>
            <a:off x="717176" y="811541"/>
            <a:ext cx="566506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800" b="1" dirty="0">
                <a:solidFill>
                  <a:srgbClr val="00B050"/>
                </a:solidFill>
                <a:latin typeface="Arial Nova"/>
                <a:cs typeface="Calibri"/>
              </a:rPr>
              <a:t>Dados de voluntariado no Brasil</a:t>
            </a:r>
          </a:p>
        </p:txBody>
      </p:sp>
      <p:sp>
        <p:nvSpPr>
          <p:cNvPr id="2" name="CaixaDeTexto 1">
            <a:extLst>
              <a:ext uri="{FF2B5EF4-FFF2-40B4-BE49-F238E27FC236}">
                <a16:creationId xmlns:a16="http://schemas.microsoft.com/office/drawing/2014/main" id="{636FE040-E2B8-9B42-D5BF-FDFC6E8107FC}"/>
              </a:ext>
            </a:extLst>
          </p:cNvPr>
          <p:cNvSpPr txBox="1"/>
          <p:nvPr/>
        </p:nvSpPr>
        <p:spPr>
          <a:xfrm>
            <a:off x="721894" y="1537368"/>
            <a:ext cx="1060115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2000" dirty="0">
                <a:solidFill>
                  <a:schemeClr val="bg1"/>
                </a:solidFill>
                <a:latin typeface="Arial Nova"/>
                <a:cs typeface="Calibri"/>
              </a:rPr>
              <a:t>Em uma pesquisa realizada pelo IDIS e Data Folha, mostra um crescimento exponencial em voluntariado desde de 2001. E mesmo durante a pandemia os trabalhos voluntários continuaram. Cerca de </a:t>
            </a:r>
            <a:r>
              <a:rPr lang="pt-BR" sz="2000" b="1" dirty="0">
                <a:solidFill>
                  <a:schemeClr val="bg1"/>
                </a:solidFill>
                <a:latin typeface="Arial Nova"/>
                <a:cs typeface="Calibri"/>
              </a:rPr>
              <a:t>21% </a:t>
            </a:r>
            <a:r>
              <a:rPr lang="pt-BR" sz="2000" dirty="0">
                <a:solidFill>
                  <a:schemeClr val="bg1"/>
                </a:solidFill>
                <a:latin typeface="Arial Nova"/>
                <a:cs typeface="Calibri"/>
              </a:rPr>
              <a:t>dos voluntários passaram a fazer atividades voluntarias </a:t>
            </a:r>
            <a:r>
              <a:rPr lang="pt-BR" sz="2000" b="1" dirty="0">
                <a:solidFill>
                  <a:schemeClr val="bg1"/>
                </a:solidFill>
                <a:latin typeface="Arial Nova"/>
                <a:cs typeface="Calibri"/>
              </a:rPr>
              <a:t>Online</a:t>
            </a:r>
            <a:r>
              <a:rPr lang="pt-BR" sz="2000" dirty="0">
                <a:solidFill>
                  <a:schemeClr val="bg1"/>
                </a:solidFill>
                <a:latin typeface="Arial Nova"/>
                <a:cs typeface="Calibri"/>
              </a:rPr>
              <a:t>, sendo mais comuns as atividades de educação e apoio psicológico. Então a </a:t>
            </a:r>
            <a:r>
              <a:rPr lang="pt-BR" sz="2000" dirty="0" err="1">
                <a:solidFill>
                  <a:schemeClr val="bg1"/>
                </a:solidFill>
                <a:latin typeface="Arial Nova"/>
                <a:cs typeface="Calibri"/>
              </a:rPr>
              <a:t>HandyVolunteers</a:t>
            </a:r>
            <a:r>
              <a:rPr lang="pt-BR" sz="2000" dirty="0">
                <a:solidFill>
                  <a:schemeClr val="bg1"/>
                </a:solidFill>
                <a:latin typeface="Arial Nova"/>
                <a:cs typeface="Calibri"/>
              </a:rPr>
              <a:t> chega para prestar esse suporte online gratuito a </a:t>
            </a:r>
            <a:r>
              <a:rPr lang="pt-BR" sz="2000" dirty="0" err="1">
                <a:solidFill>
                  <a:schemeClr val="bg1"/>
                </a:solidFill>
                <a:latin typeface="Arial Nova"/>
                <a:cs typeface="Calibri"/>
              </a:rPr>
              <a:t>ONG's</a:t>
            </a:r>
            <a:r>
              <a:rPr lang="pt-BR" sz="2000" dirty="0">
                <a:solidFill>
                  <a:schemeClr val="bg1"/>
                </a:solidFill>
                <a:latin typeface="Arial Nova"/>
                <a:cs typeface="Calibri"/>
              </a:rPr>
              <a:t> e voluntários.</a:t>
            </a:r>
          </a:p>
        </p:txBody>
      </p:sp>
      <p:pic>
        <p:nvPicPr>
          <p:cNvPr id="3" name="Imagem 4">
            <a:extLst>
              <a:ext uri="{FF2B5EF4-FFF2-40B4-BE49-F238E27FC236}">
                <a16:creationId xmlns:a16="http://schemas.microsoft.com/office/drawing/2014/main" id="{C9AA25EB-7BE7-5C5A-A3D4-DC907477582C}"/>
              </a:ext>
            </a:extLst>
          </p:cNvPr>
          <p:cNvPicPr>
            <a:picLocks noChangeAspect="1"/>
          </p:cNvPicPr>
          <p:nvPr/>
        </p:nvPicPr>
        <p:blipFill>
          <a:blip r:embed="rId5"/>
          <a:stretch>
            <a:fillRect/>
          </a:stretch>
        </p:blipFill>
        <p:spPr>
          <a:xfrm>
            <a:off x="981243" y="3459448"/>
            <a:ext cx="4975725" cy="27999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m 8">
            <a:extLst>
              <a:ext uri="{FF2B5EF4-FFF2-40B4-BE49-F238E27FC236}">
                <a16:creationId xmlns:a16="http://schemas.microsoft.com/office/drawing/2014/main" id="{5A13EC6F-D4C1-119E-531E-C14B85DD3288}"/>
              </a:ext>
            </a:extLst>
          </p:cNvPr>
          <p:cNvPicPr>
            <a:picLocks noChangeAspect="1"/>
          </p:cNvPicPr>
          <p:nvPr/>
        </p:nvPicPr>
        <p:blipFill>
          <a:blip r:embed="rId6"/>
          <a:stretch>
            <a:fillRect/>
          </a:stretch>
        </p:blipFill>
        <p:spPr>
          <a:xfrm>
            <a:off x="6934981" y="3353127"/>
            <a:ext cx="3277937" cy="29838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1169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8F2D4F67-5710-68DA-93D1-721F6B618A63}"/>
              </a:ext>
            </a:extLst>
          </p:cNvPr>
          <p:cNvSpPr txBox="1"/>
          <p:nvPr/>
        </p:nvSpPr>
        <p:spPr>
          <a:xfrm>
            <a:off x="882315" y="2727157"/>
            <a:ext cx="10293684" cy="255454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2000" dirty="0">
                <a:solidFill>
                  <a:schemeClr val="bg1"/>
                </a:solidFill>
                <a:latin typeface="Arial Nova"/>
                <a:ea typeface="Calibri"/>
                <a:cs typeface="Calibri"/>
              </a:rPr>
              <a:t> Foi criado em 1997 pelo </a:t>
            </a:r>
            <a:r>
              <a:rPr lang="pt-BR" sz="2000" dirty="0">
                <a:solidFill>
                  <a:schemeClr val="bg1"/>
                </a:solidFill>
                <a:latin typeface="Arial Nova"/>
                <a:ea typeface="+mn-lt"/>
                <a:cs typeface="+mn-lt"/>
              </a:rPr>
              <a:t>Prof. Stephen Kanitz. </a:t>
            </a:r>
            <a:endParaRPr lang="pt-BR" sz="2000">
              <a:solidFill>
                <a:schemeClr val="bg1"/>
              </a:solidFill>
              <a:latin typeface="Arial Nova"/>
              <a:ea typeface="+mn-lt"/>
              <a:cs typeface="+mn-lt"/>
            </a:endParaRPr>
          </a:p>
          <a:p>
            <a:pPr algn="just"/>
            <a:endParaRPr lang="pt-BR" sz="2000" dirty="0">
              <a:solidFill>
                <a:schemeClr val="bg1"/>
              </a:solidFill>
              <a:latin typeface="Arial Nova"/>
              <a:ea typeface="+mn-lt"/>
              <a:cs typeface="+mn-lt"/>
            </a:endParaRPr>
          </a:p>
          <a:p>
            <a:pPr algn="just"/>
            <a:r>
              <a:rPr lang="pt-BR" sz="2000" dirty="0">
                <a:solidFill>
                  <a:schemeClr val="bg1"/>
                </a:solidFill>
                <a:latin typeface="Arial Nova"/>
                <a:ea typeface="+mn-lt"/>
                <a:cs typeface="+mn-lt"/>
              </a:rPr>
              <a:t>É uma equipe de voluntários dedicados à causa do voluntariado. Nosso trabalho aqui não possui vínculo com nenhuma organização nem motivação comercial. Estamos empenhados em contribuir para um mundo melhor, conectando pessoas que desejam trabalhar voluntariamente com organizações sem fins lucrativos que precisam de ajuda. </a:t>
            </a:r>
          </a:p>
          <a:p>
            <a:pPr algn="just"/>
            <a:endParaRPr lang="pt-BR" sz="2000" dirty="0">
              <a:solidFill>
                <a:schemeClr val="bg1"/>
              </a:solidFill>
              <a:latin typeface="Arial Nova"/>
              <a:ea typeface="+mn-lt"/>
              <a:cs typeface="+mn-lt"/>
            </a:endParaRPr>
          </a:p>
          <a:p>
            <a:pPr algn="just"/>
            <a:r>
              <a:rPr lang="pt-BR" sz="2000" dirty="0">
                <a:solidFill>
                  <a:schemeClr val="bg1"/>
                </a:solidFill>
                <a:latin typeface="Arial Nova"/>
                <a:ea typeface="+mn-lt"/>
                <a:cs typeface="+mn-lt"/>
              </a:rPr>
              <a:t>O site é de uso gratuito e desde de sua criação já conseguiu unir milhares de voluntários. </a:t>
            </a:r>
            <a:endParaRPr lang="pt-BR" dirty="0">
              <a:solidFill>
                <a:schemeClr val="bg1"/>
              </a:solidFill>
              <a:cs typeface="Calibri"/>
            </a:endParaRPr>
          </a:p>
        </p:txBody>
      </p:sp>
      <p:pic>
        <p:nvPicPr>
          <p:cNvPr id="8" name="Imagem 6" descr="Logotipo, nome da empresa&#10;&#10;Descrição gerada automaticamente">
            <a:extLst>
              <a:ext uri="{FF2B5EF4-FFF2-40B4-BE49-F238E27FC236}">
                <a16:creationId xmlns:a16="http://schemas.microsoft.com/office/drawing/2014/main" id="{3C35D44A-4C63-2B8F-DF8D-7AE2A2335063}"/>
              </a:ext>
            </a:extLst>
          </p:cNvPr>
          <p:cNvPicPr>
            <a:picLocks noChangeAspect="1"/>
          </p:cNvPicPr>
          <p:nvPr/>
        </p:nvPicPr>
        <p:blipFill>
          <a:blip r:embed="rId3"/>
          <a:stretch>
            <a:fillRect/>
          </a:stretch>
        </p:blipFill>
        <p:spPr>
          <a:xfrm>
            <a:off x="9709813" y="6257637"/>
            <a:ext cx="2021305" cy="597636"/>
          </a:xfrm>
          <a:prstGeom prst="rect">
            <a:avLst/>
          </a:prstGeom>
        </p:spPr>
      </p:pic>
      <p:pic>
        <p:nvPicPr>
          <p:cNvPr id="10" name="Imagem 4" descr="Uma imagem contendo quarto&#10;&#10;Descrição gerada automaticamente">
            <a:extLst>
              <a:ext uri="{FF2B5EF4-FFF2-40B4-BE49-F238E27FC236}">
                <a16:creationId xmlns:a16="http://schemas.microsoft.com/office/drawing/2014/main" id="{A6F58DEA-09D8-3E4C-AFF0-EA218EF55900}"/>
              </a:ext>
            </a:extLst>
          </p:cNvPr>
          <p:cNvPicPr>
            <a:picLocks noChangeAspect="1"/>
          </p:cNvPicPr>
          <p:nvPr/>
        </p:nvPicPr>
        <p:blipFill>
          <a:blip r:embed="rId4"/>
          <a:stretch>
            <a:fillRect/>
          </a:stretch>
        </p:blipFill>
        <p:spPr>
          <a:xfrm>
            <a:off x="11294851" y="6154947"/>
            <a:ext cx="672861" cy="644107"/>
          </a:xfrm>
          <a:prstGeom prst="rect">
            <a:avLst/>
          </a:prstGeom>
        </p:spPr>
      </p:pic>
      <p:pic>
        <p:nvPicPr>
          <p:cNvPr id="11" name="Imagem 11">
            <a:extLst>
              <a:ext uri="{FF2B5EF4-FFF2-40B4-BE49-F238E27FC236}">
                <a16:creationId xmlns:a16="http://schemas.microsoft.com/office/drawing/2014/main" id="{BD0E1121-1811-63F7-9DC7-B012A08915B1}"/>
              </a:ext>
            </a:extLst>
          </p:cNvPr>
          <p:cNvPicPr>
            <a:picLocks noChangeAspect="1"/>
          </p:cNvPicPr>
          <p:nvPr/>
        </p:nvPicPr>
        <p:blipFill>
          <a:blip r:embed="rId5"/>
          <a:stretch>
            <a:fillRect/>
          </a:stretch>
        </p:blipFill>
        <p:spPr>
          <a:xfrm>
            <a:off x="1056200" y="1668750"/>
            <a:ext cx="936358" cy="89524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CaixaDeTexto 11">
            <a:extLst>
              <a:ext uri="{FF2B5EF4-FFF2-40B4-BE49-F238E27FC236}">
                <a16:creationId xmlns:a16="http://schemas.microsoft.com/office/drawing/2014/main" id="{A869C818-85A0-77CD-AD98-0DE870FBCACD}"/>
              </a:ext>
            </a:extLst>
          </p:cNvPr>
          <p:cNvSpPr txBox="1"/>
          <p:nvPr/>
        </p:nvSpPr>
        <p:spPr>
          <a:xfrm>
            <a:off x="2051704" y="2042683"/>
            <a:ext cx="356812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BR" sz="2800" b="1" dirty="0">
                <a:solidFill>
                  <a:srgbClr val="7030A0"/>
                </a:solidFill>
                <a:latin typeface="Arial Nova"/>
                <a:ea typeface="+mn-lt"/>
                <a:cs typeface="+mn-lt"/>
              </a:rPr>
              <a:t>Voluntarios.com.br</a:t>
            </a:r>
            <a:endParaRPr lang="pt-BR" sz="2800" b="1">
              <a:solidFill>
                <a:srgbClr val="7030A0"/>
              </a:solidFill>
              <a:latin typeface="Arial Nova"/>
            </a:endParaRPr>
          </a:p>
        </p:txBody>
      </p:sp>
      <p:sp>
        <p:nvSpPr>
          <p:cNvPr id="3" name="CaixaDeTexto 2">
            <a:extLst>
              <a:ext uri="{FF2B5EF4-FFF2-40B4-BE49-F238E27FC236}">
                <a16:creationId xmlns:a16="http://schemas.microsoft.com/office/drawing/2014/main" id="{B6D2DF56-7A92-1D08-660E-E33C70A410EF}"/>
              </a:ext>
            </a:extLst>
          </p:cNvPr>
          <p:cNvSpPr txBox="1"/>
          <p:nvPr/>
        </p:nvSpPr>
        <p:spPr>
          <a:xfrm>
            <a:off x="4384842" y="467895"/>
            <a:ext cx="247315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BR" sz="2800" b="1" dirty="0">
                <a:solidFill>
                  <a:srgbClr val="00B050"/>
                </a:solidFill>
                <a:latin typeface="Arial Nova"/>
              </a:rPr>
              <a:t>Concorrência</a:t>
            </a:r>
            <a:endParaRPr lang="pt-BR" sz="2800" b="1" dirty="0">
              <a:solidFill>
                <a:srgbClr val="00B050"/>
              </a:solidFill>
            </a:endParaRPr>
          </a:p>
        </p:txBody>
      </p:sp>
    </p:spTree>
    <p:extLst>
      <p:ext uri="{BB962C8B-B14F-4D97-AF65-F5344CB8AC3E}">
        <p14:creationId xmlns:p14="http://schemas.microsoft.com/office/powerpoint/2010/main" val="9101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003AF24-BB26-E0B9-0ACC-6F3879C8C111}"/>
              </a:ext>
            </a:extLst>
          </p:cNvPr>
          <p:cNvSpPr txBox="1"/>
          <p:nvPr/>
        </p:nvSpPr>
        <p:spPr>
          <a:xfrm>
            <a:off x="922421" y="1711158"/>
            <a:ext cx="475915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2000" dirty="0">
                <a:solidFill>
                  <a:schemeClr val="bg1"/>
                </a:solidFill>
                <a:latin typeface="Arial Nova"/>
              </a:rPr>
              <a:t>A </a:t>
            </a:r>
            <a:r>
              <a:rPr lang="pt-BR" sz="2000" dirty="0" err="1">
                <a:solidFill>
                  <a:schemeClr val="bg1"/>
                </a:solidFill>
                <a:latin typeface="Arial Nova"/>
              </a:rPr>
              <a:t>HandyVolunteers</a:t>
            </a:r>
            <a:r>
              <a:rPr lang="pt-BR" sz="2000" dirty="0">
                <a:solidFill>
                  <a:schemeClr val="bg1"/>
                </a:solidFill>
                <a:latin typeface="Arial Nova"/>
              </a:rPr>
              <a:t> além de fornecer um site gratuito e acessível para conectar </a:t>
            </a:r>
            <a:r>
              <a:rPr lang="pt-BR" sz="2000" dirty="0" err="1">
                <a:solidFill>
                  <a:schemeClr val="bg1"/>
                </a:solidFill>
                <a:latin typeface="Arial Nova"/>
              </a:rPr>
              <a:t>ONG's</a:t>
            </a:r>
            <a:r>
              <a:rPr lang="pt-BR" sz="2000" dirty="0">
                <a:solidFill>
                  <a:schemeClr val="bg1"/>
                </a:solidFill>
                <a:latin typeface="Arial Nova"/>
              </a:rPr>
              <a:t> e voluntários, nós também fornecemos um certificado de conclusão para os voluntários após cada atividade voluntária finalizada. Sendo essa uma forma de reconhecer, prestigiar e agradecer pelo serviço prestado,  assim mostrar o quão importante foi tê-lo conosco e incentivar esses voluntários a continuarem realizando atividades voluntárias.</a:t>
            </a:r>
            <a:endParaRPr lang="pt-BR">
              <a:solidFill>
                <a:schemeClr val="bg1"/>
              </a:solidFill>
            </a:endParaRPr>
          </a:p>
        </p:txBody>
      </p:sp>
      <p:pic>
        <p:nvPicPr>
          <p:cNvPr id="5" name="Imagem 6" descr="Uma imagem contendo no interior, remoto, escova de dentes, frente&#10;&#10;Descrição gerada automaticamente">
            <a:extLst>
              <a:ext uri="{FF2B5EF4-FFF2-40B4-BE49-F238E27FC236}">
                <a16:creationId xmlns:a16="http://schemas.microsoft.com/office/drawing/2014/main" id="{60D5F0B9-D1B5-DE84-B491-4DAFE78C4D62}"/>
              </a:ext>
            </a:extLst>
          </p:cNvPr>
          <p:cNvPicPr>
            <a:picLocks noChangeAspect="1"/>
          </p:cNvPicPr>
          <p:nvPr/>
        </p:nvPicPr>
        <p:blipFill>
          <a:blip r:embed="rId3"/>
          <a:stretch>
            <a:fillRect/>
          </a:stretch>
        </p:blipFill>
        <p:spPr>
          <a:xfrm>
            <a:off x="6328611" y="1511512"/>
            <a:ext cx="5563934" cy="368792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CaixaDeTexto 6">
            <a:extLst>
              <a:ext uri="{FF2B5EF4-FFF2-40B4-BE49-F238E27FC236}">
                <a16:creationId xmlns:a16="http://schemas.microsoft.com/office/drawing/2014/main" id="{4A38C84D-4425-E6D6-BA1F-4ED69D247CD9}"/>
              </a:ext>
            </a:extLst>
          </p:cNvPr>
          <p:cNvSpPr txBox="1"/>
          <p:nvPr/>
        </p:nvSpPr>
        <p:spPr>
          <a:xfrm>
            <a:off x="922421" y="989262"/>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BR" sz="2800" b="1" dirty="0">
                <a:solidFill>
                  <a:srgbClr val="00B050"/>
                </a:solidFill>
                <a:latin typeface="Arial Nova"/>
                <a:cs typeface="Calibri"/>
              </a:rPr>
              <a:t>Diferencial</a:t>
            </a:r>
            <a:endParaRPr lang="pt-BR" sz="2400" dirty="0">
              <a:solidFill>
                <a:srgbClr val="00B050"/>
              </a:solidFill>
              <a:latin typeface="Arial Nova"/>
              <a:cs typeface="Calibri"/>
            </a:endParaRPr>
          </a:p>
        </p:txBody>
      </p:sp>
      <p:pic>
        <p:nvPicPr>
          <p:cNvPr id="10" name="Imagem 6" descr="Logotipo, nome da empresa&#10;&#10;Descrição gerada automaticamente">
            <a:extLst>
              <a:ext uri="{FF2B5EF4-FFF2-40B4-BE49-F238E27FC236}">
                <a16:creationId xmlns:a16="http://schemas.microsoft.com/office/drawing/2014/main" id="{AD66B047-75D2-38A9-594D-839638A56E67}"/>
              </a:ext>
            </a:extLst>
          </p:cNvPr>
          <p:cNvPicPr>
            <a:picLocks noChangeAspect="1"/>
          </p:cNvPicPr>
          <p:nvPr/>
        </p:nvPicPr>
        <p:blipFill>
          <a:blip r:embed="rId4"/>
          <a:stretch>
            <a:fillRect/>
          </a:stretch>
        </p:blipFill>
        <p:spPr>
          <a:xfrm>
            <a:off x="9709813" y="6257637"/>
            <a:ext cx="2021305" cy="597636"/>
          </a:xfrm>
          <a:prstGeom prst="rect">
            <a:avLst/>
          </a:prstGeom>
        </p:spPr>
      </p:pic>
      <p:pic>
        <p:nvPicPr>
          <p:cNvPr id="12" name="Imagem 4" descr="Uma imagem contendo quarto&#10;&#10;Descrição gerada automaticamente">
            <a:extLst>
              <a:ext uri="{FF2B5EF4-FFF2-40B4-BE49-F238E27FC236}">
                <a16:creationId xmlns:a16="http://schemas.microsoft.com/office/drawing/2014/main" id="{3F60A54C-2CAF-26B3-A1B7-E40E85F9E2F0}"/>
              </a:ext>
            </a:extLst>
          </p:cNvPr>
          <p:cNvPicPr>
            <a:picLocks noChangeAspect="1"/>
          </p:cNvPicPr>
          <p:nvPr/>
        </p:nvPicPr>
        <p:blipFill>
          <a:blip r:embed="rId5"/>
          <a:stretch>
            <a:fillRect/>
          </a:stretch>
        </p:blipFill>
        <p:spPr>
          <a:xfrm>
            <a:off x="11294851" y="6154947"/>
            <a:ext cx="672861" cy="644107"/>
          </a:xfrm>
          <a:prstGeom prst="rect">
            <a:avLst/>
          </a:prstGeom>
        </p:spPr>
      </p:pic>
    </p:spTree>
    <p:extLst>
      <p:ext uri="{BB962C8B-B14F-4D97-AF65-F5344CB8AC3E}">
        <p14:creationId xmlns:p14="http://schemas.microsoft.com/office/powerpoint/2010/main" val="192384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91D5F8C1-0D03-D577-85A5-A35F99E4E80E}"/>
              </a:ext>
            </a:extLst>
          </p:cNvPr>
          <p:cNvSpPr txBox="1"/>
          <p:nvPr/>
        </p:nvSpPr>
        <p:spPr>
          <a:xfrm>
            <a:off x="6262045" y="1048137"/>
            <a:ext cx="228285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800" b="1" dirty="0">
                <a:solidFill>
                  <a:srgbClr val="00B050"/>
                </a:solidFill>
                <a:latin typeface="Arial Nova"/>
                <a:cs typeface="Calibri"/>
              </a:rPr>
              <a:t>Divulgação</a:t>
            </a:r>
            <a:endParaRPr lang="pt-BR" sz="2800" dirty="0">
              <a:solidFill>
                <a:srgbClr val="00B050"/>
              </a:solidFill>
              <a:latin typeface="Arial Nova"/>
              <a:cs typeface="Calibri"/>
            </a:endParaRPr>
          </a:p>
        </p:txBody>
      </p:sp>
      <p:sp>
        <p:nvSpPr>
          <p:cNvPr id="2" name="CaixaDeTexto 1">
            <a:extLst>
              <a:ext uri="{FF2B5EF4-FFF2-40B4-BE49-F238E27FC236}">
                <a16:creationId xmlns:a16="http://schemas.microsoft.com/office/drawing/2014/main" id="{A8C6EFC1-E4B4-48A7-CB0C-EAEE55BE6E44}"/>
              </a:ext>
            </a:extLst>
          </p:cNvPr>
          <p:cNvSpPr txBox="1"/>
          <p:nvPr/>
        </p:nvSpPr>
        <p:spPr>
          <a:xfrm>
            <a:off x="6266761" y="1718725"/>
            <a:ext cx="425115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2000" dirty="0">
                <a:solidFill>
                  <a:schemeClr val="bg1"/>
                </a:solidFill>
                <a:latin typeface="Arial Nova"/>
                <a:ea typeface="+mn-lt"/>
                <a:cs typeface="+mn-lt"/>
              </a:rPr>
              <a:t>Além do nosso site, nós  também promovemos o trabalho voluntário através de redes sociais com posts no Instagram, onde visamos atingir um p</a:t>
            </a:r>
            <a:r>
              <a:rPr lang="pt-BR" sz="2000" dirty="0">
                <a:solidFill>
                  <a:schemeClr val="bg1"/>
                </a:solidFill>
                <a:ea typeface="+mn-lt"/>
                <a:cs typeface="+mn-lt"/>
              </a:rPr>
              <a:t>ú</a:t>
            </a:r>
            <a:r>
              <a:rPr lang="pt-BR" sz="2000" dirty="0">
                <a:solidFill>
                  <a:schemeClr val="bg1"/>
                </a:solidFill>
                <a:latin typeface="Arial Nova"/>
                <a:ea typeface="+mn-lt"/>
                <a:cs typeface="+mn-lt"/>
              </a:rPr>
              <a:t>blico que em sua maioria são jovens que tenham o interesse de fazer alguma atividade voluntária, mas não sabem como fazer isso ou por onde começar.</a:t>
            </a:r>
            <a:endParaRPr lang="pt-BR" sz="2000" dirty="0">
              <a:solidFill>
                <a:schemeClr val="bg1"/>
              </a:solidFill>
              <a:latin typeface="Arial Nova"/>
              <a:cs typeface="Calibri"/>
            </a:endParaRPr>
          </a:p>
        </p:txBody>
      </p:sp>
      <p:pic>
        <p:nvPicPr>
          <p:cNvPr id="5" name="Imagem 6" descr="Diagrama&#10;&#10;Descrição gerada automaticamente">
            <a:extLst>
              <a:ext uri="{FF2B5EF4-FFF2-40B4-BE49-F238E27FC236}">
                <a16:creationId xmlns:a16="http://schemas.microsoft.com/office/drawing/2014/main" id="{BD111EAC-5C58-8CF3-9C5C-61FCCC567A3D}"/>
              </a:ext>
            </a:extLst>
          </p:cNvPr>
          <p:cNvPicPr>
            <a:picLocks noChangeAspect="1"/>
          </p:cNvPicPr>
          <p:nvPr/>
        </p:nvPicPr>
        <p:blipFill>
          <a:blip r:embed="rId3"/>
          <a:stretch>
            <a:fillRect/>
          </a:stretch>
        </p:blipFill>
        <p:spPr>
          <a:xfrm>
            <a:off x="1960017" y="681487"/>
            <a:ext cx="3527440" cy="5480649"/>
          </a:xfrm>
          <a:prstGeom prst="rect">
            <a:avLst/>
          </a:prstGeom>
        </p:spPr>
      </p:pic>
      <p:pic>
        <p:nvPicPr>
          <p:cNvPr id="9" name="Imagem 6" descr="Logotipo, nome da empresa&#10;&#10;Descrição gerada automaticamente">
            <a:extLst>
              <a:ext uri="{FF2B5EF4-FFF2-40B4-BE49-F238E27FC236}">
                <a16:creationId xmlns:a16="http://schemas.microsoft.com/office/drawing/2014/main" id="{D648DBD9-109B-98AC-64EE-B8DF5DA1EB52}"/>
              </a:ext>
            </a:extLst>
          </p:cNvPr>
          <p:cNvPicPr>
            <a:picLocks noChangeAspect="1"/>
          </p:cNvPicPr>
          <p:nvPr/>
        </p:nvPicPr>
        <p:blipFill>
          <a:blip r:embed="rId4"/>
          <a:stretch>
            <a:fillRect/>
          </a:stretch>
        </p:blipFill>
        <p:spPr>
          <a:xfrm>
            <a:off x="9709813" y="6257637"/>
            <a:ext cx="2021305" cy="597636"/>
          </a:xfrm>
          <a:prstGeom prst="rect">
            <a:avLst/>
          </a:prstGeom>
        </p:spPr>
      </p:pic>
      <p:pic>
        <p:nvPicPr>
          <p:cNvPr id="11" name="Imagem 4" descr="Uma imagem contendo quarto&#10;&#10;Descrição gerada automaticamente">
            <a:extLst>
              <a:ext uri="{FF2B5EF4-FFF2-40B4-BE49-F238E27FC236}">
                <a16:creationId xmlns:a16="http://schemas.microsoft.com/office/drawing/2014/main" id="{63A68EF7-E639-3DF0-387E-D26E9E7B7CB7}"/>
              </a:ext>
            </a:extLst>
          </p:cNvPr>
          <p:cNvPicPr>
            <a:picLocks noChangeAspect="1"/>
          </p:cNvPicPr>
          <p:nvPr/>
        </p:nvPicPr>
        <p:blipFill>
          <a:blip r:embed="rId5"/>
          <a:stretch>
            <a:fillRect/>
          </a:stretch>
        </p:blipFill>
        <p:spPr>
          <a:xfrm>
            <a:off x="11294851" y="6154947"/>
            <a:ext cx="672861" cy="644107"/>
          </a:xfrm>
          <a:prstGeom prst="rect">
            <a:avLst/>
          </a:prstGeom>
        </p:spPr>
      </p:pic>
    </p:spTree>
    <p:extLst>
      <p:ext uri="{BB962C8B-B14F-4D97-AF65-F5344CB8AC3E}">
        <p14:creationId xmlns:p14="http://schemas.microsoft.com/office/powerpoint/2010/main" val="153475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91D5F8C1-0D03-D577-85A5-A35F99E4E80E}"/>
              </a:ext>
            </a:extLst>
          </p:cNvPr>
          <p:cNvSpPr txBox="1"/>
          <p:nvPr/>
        </p:nvSpPr>
        <p:spPr>
          <a:xfrm>
            <a:off x="663702" y="838278"/>
            <a:ext cx="20823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800" b="1" dirty="0">
                <a:solidFill>
                  <a:srgbClr val="00B050"/>
                </a:solidFill>
                <a:latin typeface="Arial Nova"/>
                <a:cs typeface="Calibri"/>
              </a:rPr>
              <a:t>Financeiro</a:t>
            </a:r>
          </a:p>
        </p:txBody>
      </p:sp>
      <p:sp>
        <p:nvSpPr>
          <p:cNvPr id="2" name="CaixaDeTexto 1">
            <a:extLst>
              <a:ext uri="{FF2B5EF4-FFF2-40B4-BE49-F238E27FC236}">
                <a16:creationId xmlns:a16="http://schemas.microsoft.com/office/drawing/2014/main" id="{2D9420A2-6ACF-65CF-BDFF-A3841E3D8261}"/>
              </a:ext>
            </a:extLst>
          </p:cNvPr>
          <p:cNvSpPr txBox="1"/>
          <p:nvPr/>
        </p:nvSpPr>
        <p:spPr>
          <a:xfrm>
            <a:off x="668421" y="1638009"/>
            <a:ext cx="4740239"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2000" dirty="0">
                <a:solidFill>
                  <a:schemeClr val="bg1"/>
                </a:solidFill>
                <a:latin typeface="Arial Nova"/>
                <a:cs typeface="Calibri"/>
              </a:rPr>
              <a:t>A </a:t>
            </a:r>
            <a:r>
              <a:rPr lang="pt-BR" sz="2000" err="1">
                <a:solidFill>
                  <a:schemeClr val="bg1"/>
                </a:solidFill>
                <a:latin typeface="Arial Nova"/>
                <a:cs typeface="Calibri"/>
              </a:rPr>
              <a:t>HandyVolunteers</a:t>
            </a:r>
            <a:r>
              <a:rPr lang="pt-BR" sz="2000" dirty="0">
                <a:solidFill>
                  <a:schemeClr val="bg1"/>
                </a:solidFill>
                <a:latin typeface="Arial Nova"/>
                <a:cs typeface="Calibri"/>
              </a:rPr>
              <a:t> é um site sem fins lucrativos e não possui outros colaboradores diretos além dos dois fundadores, então não possui fluxo de caixa. </a:t>
            </a:r>
            <a:endParaRPr lang="pt-BR"/>
          </a:p>
        </p:txBody>
      </p:sp>
      <p:pic>
        <p:nvPicPr>
          <p:cNvPr id="5" name="Imagem 6" descr="Logotipo, nome da empresa&#10;&#10;Descrição gerada automaticamente">
            <a:extLst>
              <a:ext uri="{FF2B5EF4-FFF2-40B4-BE49-F238E27FC236}">
                <a16:creationId xmlns:a16="http://schemas.microsoft.com/office/drawing/2014/main" id="{93F43B0A-4F78-B2E7-C29C-30563F10FF81}"/>
              </a:ext>
            </a:extLst>
          </p:cNvPr>
          <p:cNvPicPr>
            <a:picLocks noChangeAspect="1"/>
          </p:cNvPicPr>
          <p:nvPr/>
        </p:nvPicPr>
        <p:blipFill>
          <a:blip r:embed="rId3"/>
          <a:stretch>
            <a:fillRect/>
          </a:stretch>
        </p:blipFill>
        <p:spPr>
          <a:xfrm>
            <a:off x="9709813" y="6257637"/>
            <a:ext cx="2021305" cy="597636"/>
          </a:xfrm>
          <a:prstGeom prst="rect">
            <a:avLst/>
          </a:prstGeom>
        </p:spPr>
      </p:pic>
      <p:pic>
        <p:nvPicPr>
          <p:cNvPr id="9" name="Imagem 4" descr="Uma imagem contendo quarto&#10;&#10;Descrição gerada automaticamente">
            <a:extLst>
              <a:ext uri="{FF2B5EF4-FFF2-40B4-BE49-F238E27FC236}">
                <a16:creationId xmlns:a16="http://schemas.microsoft.com/office/drawing/2014/main" id="{2B69958F-FB24-06AB-3CCE-B29A96AEA97E}"/>
              </a:ext>
            </a:extLst>
          </p:cNvPr>
          <p:cNvPicPr>
            <a:picLocks noChangeAspect="1"/>
          </p:cNvPicPr>
          <p:nvPr/>
        </p:nvPicPr>
        <p:blipFill>
          <a:blip r:embed="rId4"/>
          <a:stretch>
            <a:fillRect/>
          </a:stretch>
        </p:blipFill>
        <p:spPr>
          <a:xfrm>
            <a:off x="11294851" y="6154947"/>
            <a:ext cx="672861" cy="644107"/>
          </a:xfrm>
          <a:prstGeom prst="rect">
            <a:avLst/>
          </a:prstGeom>
        </p:spPr>
      </p:pic>
      <p:sp>
        <p:nvSpPr>
          <p:cNvPr id="10" name="CaixaDeTexto 9">
            <a:extLst>
              <a:ext uri="{FF2B5EF4-FFF2-40B4-BE49-F238E27FC236}">
                <a16:creationId xmlns:a16="http://schemas.microsoft.com/office/drawing/2014/main" id="{1A0A4D8B-22F4-0B80-0A62-68C48293893F}"/>
              </a:ext>
            </a:extLst>
          </p:cNvPr>
          <p:cNvSpPr txBox="1"/>
          <p:nvPr/>
        </p:nvSpPr>
        <p:spPr>
          <a:xfrm>
            <a:off x="661729" y="3544811"/>
            <a:ext cx="474001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2000" dirty="0">
                <a:solidFill>
                  <a:schemeClr val="bg1"/>
                </a:solidFill>
                <a:latin typeface="Arial Nova"/>
                <a:ea typeface="+mn-lt"/>
                <a:cs typeface="+mn-lt"/>
              </a:rPr>
              <a:t>O único gasto gerado é com a manutenção do site que está em torno de R$200,00/mês, sendo para manter hospedado o </a:t>
            </a:r>
            <a:r>
              <a:rPr lang="pt-BR" sz="2000" dirty="0" err="1">
                <a:solidFill>
                  <a:schemeClr val="bg1"/>
                </a:solidFill>
                <a:latin typeface="Arial Nova"/>
                <a:ea typeface="+mn-lt"/>
                <a:cs typeface="+mn-lt"/>
              </a:rPr>
              <a:t>back</a:t>
            </a:r>
            <a:r>
              <a:rPr lang="pt-BR" sz="2000" dirty="0">
                <a:solidFill>
                  <a:schemeClr val="bg1"/>
                </a:solidFill>
                <a:latin typeface="Arial Nova"/>
                <a:ea typeface="+mn-lt"/>
                <a:cs typeface="+mn-lt"/>
              </a:rPr>
              <a:t> </a:t>
            </a:r>
            <a:r>
              <a:rPr lang="pt-BR" sz="2000" dirty="0" err="1">
                <a:solidFill>
                  <a:schemeClr val="bg1"/>
                </a:solidFill>
                <a:latin typeface="Arial Nova"/>
                <a:ea typeface="+mn-lt"/>
                <a:cs typeface="+mn-lt"/>
              </a:rPr>
              <a:t>end</a:t>
            </a:r>
            <a:r>
              <a:rPr lang="pt-BR" sz="2000" dirty="0">
                <a:solidFill>
                  <a:schemeClr val="bg1"/>
                </a:solidFill>
                <a:latin typeface="Arial Nova"/>
                <a:ea typeface="+mn-lt"/>
                <a:cs typeface="+mn-lt"/>
              </a:rPr>
              <a:t> na Render e o banco de dados da </a:t>
            </a:r>
            <a:r>
              <a:rPr lang="pt-BR" sz="2000" dirty="0" err="1">
                <a:solidFill>
                  <a:schemeClr val="bg1"/>
                </a:solidFill>
                <a:latin typeface="Arial Nova"/>
                <a:ea typeface="+mn-lt"/>
                <a:cs typeface="+mn-lt"/>
              </a:rPr>
              <a:t>Amazon</a:t>
            </a:r>
            <a:r>
              <a:rPr lang="pt-BR" sz="2000" dirty="0">
                <a:solidFill>
                  <a:schemeClr val="bg1"/>
                </a:solidFill>
                <a:latin typeface="Arial Nova"/>
                <a:ea typeface="+mn-lt"/>
                <a:cs typeface="+mn-lt"/>
              </a:rPr>
              <a:t> o AWS (</a:t>
            </a:r>
            <a:r>
              <a:rPr lang="pt-BR" sz="2000" dirty="0" err="1">
                <a:solidFill>
                  <a:schemeClr val="bg1"/>
                </a:solidFill>
                <a:latin typeface="Arial Nova"/>
                <a:ea typeface="+mn-lt"/>
                <a:cs typeface="+mn-lt"/>
              </a:rPr>
              <a:t>Amazon</a:t>
            </a:r>
            <a:r>
              <a:rPr lang="pt-BR" sz="2000" dirty="0">
                <a:solidFill>
                  <a:schemeClr val="bg1"/>
                </a:solidFill>
                <a:latin typeface="Arial Nova"/>
                <a:ea typeface="+mn-lt"/>
                <a:cs typeface="+mn-lt"/>
              </a:rPr>
              <a:t> Web Service).</a:t>
            </a:r>
            <a:endParaRPr lang="pt-BR" dirty="0">
              <a:solidFill>
                <a:schemeClr val="bg1"/>
              </a:solidFill>
              <a:latin typeface="Arial Nova"/>
              <a:cs typeface="Calibri" panose="020F0502020204030204"/>
            </a:endParaRPr>
          </a:p>
        </p:txBody>
      </p:sp>
      <p:pic>
        <p:nvPicPr>
          <p:cNvPr id="11" name="Imagem 11" descr="Uma imagem contendo Círculo&#10;&#10;Descrição gerada automaticamente">
            <a:extLst>
              <a:ext uri="{FF2B5EF4-FFF2-40B4-BE49-F238E27FC236}">
                <a16:creationId xmlns:a16="http://schemas.microsoft.com/office/drawing/2014/main" id="{B1F6E3E3-4C3F-70A9-1FE9-A4F677A626B4}"/>
              </a:ext>
            </a:extLst>
          </p:cNvPr>
          <p:cNvPicPr>
            <a:picLocks noChangeAspect="1"/>
          </p:cNvPicPr>
          <p:nvPr/>
        </p:nvPicPr>
        <p:blipFill>
          <a:blip r:embed="rId5"/>
          <a:stretch>
            <a:fillRect/>
          </a:stretch>
        </p:blipFill>
        <p:spPr>
          <a:xfrm rot="21300000">
            <a:off x="6609347" y="240742"/>
            <a:ext cx="2038711" cy="2123337"/>
          </a:xfrm>
          <a:prstGeom prst="rect">
            <a:avLst/>
          </a:prstGeom>
        </p:spPr>
      </p:pic>
      <p:pic>
        <p:nvPicPr>
          <p:cNvPr id="12" name="Imagem 12" descr="Logotipo&#10;&#10;Descrição gerada automaticamente">
            <a:extLst>
              <a:ext uri="{FF2B5EF4-FFF2-40B4-BE49-F238E27FC236}">
                <a16:creationId xmlns:a16="http://schemas.microsoft.com/office/drawing/2014/main" id="{78A8F9C5-2485-44BE-42C7-FF68E44512BE}"/>
              </a:ext>
            </a:extLst>
          </p:cNvPr>
          <p:cNvPicPr>
            <a:picLocks noChangeAspect="1"/>
          </p:cNvPicPr>
          <p:nvPr/>
        </p:nvPicPr>
        <p:blipFill>
          <a:blip r:embed="rId6"/>
          <a:stretch>
            <a:fillRect/>
          </a:stretch>
        </p:blipFill>
        <p:spPr>
          <a:xfrm rot="420000">
            <a:off x="9159184" y="2204208"/>
            <a:ext cx="3131388" cy="1758710"/>
          </a:xfrm>
          <a:prstGeom prst="rect">
            <a:avLst/>
          </a:prstGeom>
        </p:spPr>
      </p:pic>
      <p:pic>
        <p:nvPicPr>
          <p:cNvPr id="13" name="Imagem 13">
            <a:extLst>
              <a:ext uri="{FF2B5EF4-FFF2-40B4-BE49-F238E27FC236}">
                <a16:creationId xmlns:a16="http://schemas.microsoft.com/office/drawing/2014/main" id="{E34212E6-FF9D-35C2-EB27-8E5B183CB257}"/>
              </a:ext>
            </a:extLst>
          </p:cNvPr>
          <p:cNvPicPr>
            <a:picLocks noChangeAspect="1"/>
          </p:cNvPicPr>
          <p:nvPr/>
        </p:nvPicPr>
        <p:blipFill>
          <a:blip r:embed="rId7"/>
          <a:stretch>
            <a:fillRect/>
          </a:stretch>
        </p:blipFill>
        <p:spPr>
          <a:xfrm rot="20940000">
            <a:off x="8215323" y="4058779"/>
            <a:ext cx="3462067" cy="2303252"/>
          </a:xfrm>
          <a:prstGeom prst="rect">
            <a:avLst/>
          </a:prstGeom>
        </p:spPr>
      </p:pic>
      <p:pic>
        <p:nvPicPr>
          <p:cNvPr id="3" name="Imagem 3" descr="Logotipo, nome da empresa&#10;&#10;Descrição gerada automaticamente">
            <a:extLst>
              <a:ext uri="{FF2B5EF4-FFF2-40B4-BE49-F238E27FC236}">
                <a16:creationId xmlns:a16="http://schemas.microsoft.com/office/drawing/2014/main" id="{D7E2877F-209C-211B-89C1-DB257543677F}"/>
              </a:ext>
            </a:extLst>
          </p:cNvPr>
          <p:cNvPicPr>
            <a:picLocks noChangeAspect="1"/>
          </p:cNvPicPr>
          <p:nvPr/>
        </p:nvPicPr>
        <p:blipFill>
          <a:blip r:embed="rId8"/>
          <a:stretch>
            <a:fillRect/>
          </a:stretch>
        </p:blipFill>
        <p:spPr>
          <a:xfrm>
            <a:off x="9884611" y="665828"/>
            <a:ext cx="1673727" cy="8741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Imagem 5" descr="Logotipo&#10;&#10;Descrição gerada automaticamente">
            <a:extLst>
              <a:ext uri="{FF2B5EF4-FFF2-40B4-BE49-F238E27FC236}">
                <a16:creationId xmlns:a16="http://schemas.microsoft.com/office/drawing/2014/main" id="{7A344583-C4BE-A7F7-5ACB-190991BB1CC0}"/>
              </a:ext>
            </a:extLst>
          </p:cNvPr>
          <p:cNvPicPr>
            <a:picLocks noChangeAspect="1"/>
          </p:cNvPicPr>
          <p:nvPr/>
        </p:nvPicPr>
        <p:blipFill>
          <a:blip r:embed="rId9"/>
          <a:stretch>
            <a:fillRect/>
          </a:stretch>
        </p:blipFill>
        <p:spPr>
          <a:xfrm>
            <a:off x="6216316" y="2925594"/>
            <a:ext cx="2673685" cy="11538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Imagem 13" descr="Ícone&#10;&#10;Descrição gerada automaticamente">
            <a:extLst>
              <a:ext uri="{FF2B5EF4-FFF2-40B4-BE49-F238E27FC236}">
                <a16:creationId xmlns:a16="http://schemas.microsoft.com/office/drawing/2014/main" id="{787DD6B1-57AC-7E80-26A9-C6C673110343}"/>
              </a:ext>
            </a:extLst>
          </p:cNvPr>
          <p:cNvPicPr>
            <a:picLocks noChangeAspect="1"/>
          </p:cNvPicPr>
          <p:nvPr/>
        </p:nvPicPr>
        <p:blipFill>
          <a:blip r:embed="rId10"/>
          <a:stretch>
            <a:fillRect/>
          </a:stretch>
        </p:blipFill>
        <p:spPr>
          <a:xfrm>
            <a:off x="6382084" y="4834957"/>
            <a:ext cx="1794043" cy="1840297"/>
          </a:xfrm>
          <a:prstGeom prst="rect">
            <a:avLst/>
          </a:prstGeom>
        </p:spPr>
      </p:pic>
    </p:spTree>
    <p:extLst>
      <p:ext uri="{BB962C8B-B14F-4D97-AF65-F5344CB8AC3E}">
        <p14:creationId xmlns:p14="http://schemas.microsoft.com/office/powerpoint/2010/main" val="152150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Imagem 6" descr="Logotipo, nome da empresa&#10;&#10;Descrição gerada automaticamente">
            <a:extLst>
              <a:ext uri="{FF2B5EF4-FFF2-40B4-BE49-F238E27FC236}">
                <a16:creationId xmlns:a16="http://schemas.microsoft.com/office/drawing/2014/main" id="{4ED54132-41EC-D167-C1AB-593B394EBCC6}"/>
              </a:ext>
            </a:extLst>
          </p:cNvPr>
          <p:cNvPicPr>
            <a:picLocks noChangeAspect="1"/>
          </p:cNvPicPr>
          <p:nvPr/>
        </p:nvPicPr>
        <p:blipFill>
          <a:blip r:embed="rId3"/>
          <a:stretch>
            <a:fillRect/>
          </a:stretch>
        </p:blipFill>
        <p:spPr>
          <a:xfrm>
            <a:off x="9709813" y="6257637"/>
            <a:ext cx="2021305" cy="597636"/>
          </a:xfrm>
          <a:prstGeom prst="rect">
            <a:avLst/>
          </a:prstGeom>
        </p:spPr>
      </p:pic>
      <p:pic>
        <p:nvPicPr>
          <p:cNvPr id="7" name="Imagem 4" descr="Uma imagem contendo quarto&#10;&#10;Descrição gerada automaticamente">
            <a:extLst>
              <a:ext uri="{FF2B5EF4-FFF2-40B4-BE49-F238E27FC236}">
                <a16:creationId xmlns:a16="http://schemas.microsoft.com/office/drawing/2014/main" id="{5250E88F-6ED9-87B4-FE2E-0C6509E9D749}"/>
              </a:ext>
            </a:extLst>
          </p:cNvPr>
          <p:cNvPicPr>
            <a:picLocks noChangeAspect="1"/>
          </p:cNvPicPr>
          <p:nvPr/>
        </p:nvPicPr>
        <p:blipFill>
          <a:blip r:embed="rId4"/>
          <a:stretch>
            <a:fillRect/>
          </a:stretch>
        </p:blipFill>
        <p:spPr>
          <a:xfrm>
            <a:off x="11294851" y="6154947"/>
            <a:ext cx="672861" cy="644107"/>
          </a:xfrm>
          <a:prstGeom prst="rect">
            <a:avLst/>
          </a:prstGeom>
        </p:spPr>
      </p:pic>
      <p:sp>
        <p:nvSpPr>
          <p:cNvPr id="4" name="CaixaDeTexto 3">
            <a:extLst>
              <a:ext uri="{FF2B5EF4-FFF2-40B4-BE49-F238E27FC236}">
                <a16:creationId xmlns:a16="http://schemas.microsoft.com/office/drawing/2014/main" id="{DD20DA86-45C4-3DE7-56B9-3E3F6401A320}"/>
              </a:ext>
            </a:extLst>
          </p:cNvPr>
          <p:cNvSpPr txBox="1"/>
          <p:nvPr/>
        </p:nvSpPr>
        <p:spPr>
          <a:xfrm>
            <a:off x="608641" y="411646"/>
            <a:ext cx="382437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800" b="1" dirty="0">
                <a:solidFill>
                  <a:srgbClr val="00B050"/>
                </a:solidFill>
                <a:latin typeface="Arial Nova"/>
              </a:rPr>
              <a:t>Considerações finais</a:t>
            </a:r>
          </a:p>
        </p:txBody>
      </p:sp>
      <p:sp>
        <p:nvSpPr>
          <p:cNvPr id="8" name="CaixaDeTexto 7">
            <a:extLst>
              <a:ext uri="{FF2B5EF4-FFF2-40B4-BE49-F238E27FC236}">
                <a16:creationId xmlns:a16="http://schemas.microsoft.com/office/drawing/2014/main" id="{3D9AA9C2-27C5-E859-5084-C5701946B015}"/>
              </a:ext>
            </a:extLst>
          </p:cNvPr>
          <p:cNvSpPr txBox="1"/>
          <p:nvPr/>
        </p:nvSpPr>
        <p:spPr>
          <a:xfrm>
            <a:off x="551132" y="1258443"/>
            <a:ext cx="7077045"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2000" dirty="0">
                <a:solidFill>
                  <a:schemeClr val="bg1"/>
                </a:solidFill>
                <a:latin typeface="Arial Nova"/>
                <a:ea typeface="+mn-lt"/>
                <a:cs typeface="+mn-lt"/>
              </a:rPr>
              <a:t>  Durante todo o processo de pesquisa e desenvolvimento, ficou evidente a importância do trabalho voluntário e das ONGs para a sociedade. O nosso site busca contribuir para o fortalecimento dessas iniciativas, promovendo a conexão eficiente entre ONGs e voluntários. Acreditamos que essa conexão direta e simplificada tem o potencial de gerar um impacto social significativo e transformador.</a:t>
            </a:r>
          </a:p>
          <a:p>
            <a:pPr algn="just"/>
            <a:endParaRPr lang="pt-BR" sz="2000" dirty="0">
              <a:solidFill>
                <a:schemeClr val="bg1"/>
              </a:solidFill>
              <a:latin typeface="Arial Nova"/>
              <a:ea typeface="+mn-lt"/>
              <a:cs typeface="+mn-lt"/>
            </a:endParaRPr>
          </a:p>
          <a:p>
            <a:pPr algn="just"/>
            <a:r>
              <a:rPr lang="pt-BR" sz="2000" dirty="0">
                <a:solidFill>
                  <a:schemeClr val="bg1"/>
                </a:solidFill>
                <a:latin typeface="Arial Nova"/>
                <a:ea typeface="+mn-lt"/>
                <a:cs typeface="+mn-lt"/>
              </a:rPr>
              <a:t>     Em conclusão, acreditamos firmemente que o nosso site tem o potencial de facilitar a conexão entre ONGs e voluntários, promovendo um grande engajamento cívico e impacto social. Esperamos sinceramente que essa iniciativa possa contribuir para uma sociedade mais solidária e colaborativa, beneficiando tanto as ONGs quanto os voluntários envolvidos.</a:t>
            </a:r>
            <a:endParaRPr lang="pt-BR" dirty="0">
              <a:solidFill>
                <a:schemeClr val="bg1"/>
              </a:solidFill>
              <a:latin typeface="Arial Nova"/>
            </a:endParaRPr>
          </a:p>
        </p:txBody>
      </p:sp>
      <p:pic>
        <p:nvPicPr>
          <p:cNvPr id="5" name="Imagem 5" descr="Uma imagem contendo quarto&#10;&#10;Descrição gerada automaticamente">
            <a:extLst>
              <a:ext uri="{FF2B5EF4-FFF2-40B4-BE49-F238E27FC236}">
                <a16:creationId xmlns:a16="http://schemas.microsoft.com/office/drawing/2014/main" id="{DB4E035D-01A8-11DF-AD5C-BEEABFEE699B}"/>
              </a:ext>
            </a:extLst>
          </p:cNvPr>
          <p:cNvPicPr>
            <a:picLocks noChangeAspect="1"/>
          </p:cNvPicPr>
          <p:nvPr/>
        </p:nvPicPr>
        <p:blipFill>
          <a:blip r:embed="rId4"/>
          <a:stretch>
            <a:fillRect/>
          </a:stretch>
        </p:blipFill>
        <p:spPr>
          <a:xfrm>
            <a:off x="8305624" y="949334"/>
            <a:ext cx="2801718" cy="2802728"/>
          </a:xfrm>
          <a:prstGeom prst="rect">
            <a:avLst/>
          </a:prstGeom>
        </p:spPr>
      </p:pic>
      <p:pic>
        <p:nvPicPr>
          <p:cNvPr id="10" name="Imagem 10">
            <a:extLst>
              <a:ext uri="{FF2B5EF4-FFF2-40B4-BE49-F238E27FC236}">
                <a16:creationId xmlns:a16="http://schemas.microsoft.com/office/drawing/2014/main" id="{70FA52F1-0AE3-04DB-1E82-2A9DACAA2EFA}"/>
              </a:ext>
            </a:extLst>
          </p:cNvPr>
          <p:cNvPicPr>
            <a:picLocks noChangeAspect="1"/>
          </p:cNvPicPr>
          <p:nvPr/>
        </p:nvPicPr>
        <p:blipFill>
          <a:blip r:embed="rId5"/>
          <a:stretch>
            <a:fillRect/>
          </a:stretch>
        </p:blipFill>
        <p:spPr>
          <a:xfrm>
            <a:off x="8201025" y="3825186"/>
            <a:ext cx="3409950" cy="1019175"/>
          </a:xfrm>
          <a:prstGeom prst="rect">
            <a:avLst/>
          </a:prstGeom>
        </p:spPr>
      </p:pic>
    </p:spTree>
    <p:extLst>
      <p:ext uri="{BB962C8B-B14F-4D97-AF65-F5344CB8AC3E}">
        <p14:creationId xmlns:p14="http://schemas.microsoft.com/office/powerpoint/2010/main" val="207907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0</TotalTime>
  <Words>1</Words>
  <Application>Microsoft Office PowerPoint</Application>
  <PresentationFormat>Widescreen</PresentationFormat>
  <Paragraphs>1</Paragraphs>
  <Slides>10</Slides>
  <Notes>10</Notes>
  <HiddenSlides>0</HiddenSlides>
  <MMClips>0</MMClips>
  <ScaleCrop>false</ScaleCrop>
  <HeadingPairs>
    <vt:vector size="4" baseType="variant">
      <vt:variant>
        <vt:lpstr>Tema</vt:lpstr>
      </vt:variant>
      <vt:variant>
        <vt:i4>1</vt:i4>
      </vt:variant>
      <vt:variant>
        <vt:lpstr>Títulos de slides</vt:lpstr>
      </vt:variant>
      <vt:variant>
        <vt:i4>10</vt:i4>
      </vt:variant>
    </vt:vector>
  </HeadingPairs>
  <TitlesOfParts>
    <vt:vector size="11" baseType="lpstr">
      <vt:lpstr>Office Theme</vt:lpstr>
      <vt:lpstr>HandyVolunteers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
  <cp:revision>1469</cp:revision>
  <dcterms:created xsi:type="dcterms:W3CDTF">2023-06-06T23:21:47Z</dcterms:created>
  <dcterms:modified xsi:type="dcterms:W3CDTF">2023-06-11T17:06:34Z</dcterms:modified>
</cp:coreProperties>
</file>