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4"/>
  </p:sldMasterIdLst>
  <p:notesMasterIdLst>
    <p:notesMasterId r:id="rId12"/>
  </p:notesMasterIdLst>
  <p:sldIdLst>
    <p:sldId id="256" r:id="rId5"/>
    <p:sldId id="576" r:id="rId6"/>
    <p:sldId id="605" r:id="rId7"/>
    <p:sldId id="606" r:id="rId8"/>
    <p:sldId id="607" r:id="rId9"/>
    <p:sldId id="608" r:id="rId10"/>
    <p:sldId id="584" r:id="rId11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C32F"/>
    <a:srgbClr val="A54A95"/>
    <a:srgbClr val="8ABE4B"/>
    <a:srgbClr val="4B9EA6"/>
    <a:srgbClr val="333333"/>
    <a:srgbClr val="223B11"/>
    <a:srgbClr val="92D050"/>
    <a:srgbClr val="86C664"/>
    <a:srgbClr val="FFC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035" marR="0" lvl="1" indent="-1233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068" marR="0" lvl="2" indent="-119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103" marR="0" lvl="3" indent="-1160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137" marR="0" lvl="4" indent="-1123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0172" marR="0" lvl="5" indent="-1087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4207" marR="0" lvl="6" indent="-1050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8240" marR="0" lvl="7" indent="-1014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2275" marR="0" lvl="8" indent="-977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2112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232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7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8344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06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25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276"/>
          <p:cNvSpPr/>
          <p:nvPr/>
        </p:nvSpPr>
        <p:spPr>
          <a:xfrm>
            <a:off x="-17433" y="0"/>
            <a:ext cx="24396129" cy="137159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648028" y="7056346"/>
            <a:ext cx="21704726" cy="50971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de-DE" sz="14000" b="1" dirty="0">
                <a:solidFill>
                  <a:srgbClr val="FFFFFF"/>
                </a:solidFill>
                <a:latin typeface="Calibri"/>
                <a:ea typeface="Proxima Nova" charset="0"/>
                <a:cs typeface="Proxima Nova" charset="0"/>
              </a:rPr>
              <a:t> IoT – Internet of </a:t>
            </a:r>
          </a:p>
          <a:p>
            <a:pPr>
              <a:buSzPct val="25000"/>
            </a:pPr>
            <a:r>
              <a:rPr lang="de-DE" sz="14000" b="1" dirty="0">
                <a:solidFill>
                  <a:srgbClr val="FFFFFF"/>
                </a:solidFill>
                <a:latin typeface="Calibri"/>
                <a:ea typeface="Proxima Nova" charset="0"/>
                <a:cs typeface="Proxima Nova" charset="0"/>
              </a:rPr>
              <a:t>Things (Internet das coisas).</a:t>
            </a:r>
            <a:endParaRPr lang="de-DE" sz="14000" b="1" u="none" strike="noStrike" cap="none" dirty="0">
              <a:solidFill>
                <a:srgbClr val="FFFFFF"/>
              </a:solidFill>
              <a:latin typeface="Calibri"/>
              <a:ea typeface="Proxima Nova" charset="0"/>
              <a:cs typeface="Proxima Nova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678882" y="5926555"/>
            <a:ext cx="14677202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  <a:latin typeface="Calibri Light"/>
                <a:ea typeface="Proxima Nova Light" charset="0"/>
                <a:cs typeface="Proxima Nova Light" charset="0"/>
              </a:rPr>
              <a:t>Universidade da Região de Joinville - Univille</a:t>
            </a:r>
            <a:endParaRPr lang="pt-BR" sz="2800" dirty="0">
              <a:solidFill>
                <a:srgbClr val="FFFFFF"/>
              </a:solidFill>
              <a:effectLst/>
              <a:latin typeface="Calibri Light"/>
              <a:ea typeface="Proxima Nova Light" charset="0"/>
              <a:cs typeface="Proxima Nova Light" charset="0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CFDD4A60-88A6-4645-11D3-6607F25AAF3B}"/>
              </a:ext>
            </a:extLst>
          </p:cNvPr>
          <p:cNvCxnSpPr/>
          <p:nvPr/>
        </p:nvCxnSpPr>
        <p:spPr>
          <a:xfrm flipV="1">
            <a:off x="2805559" y="6632322"/>
            <a:ext cx="6227704" cy="27333"/>
          </a:xfrm>
          <a:prstGeom prst="straightConnector1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43249798-E50D-05BE-0909-2CE0153F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12" y="2394062"/>
            <a:ext cx="2308415" cy="2081092"/>
          </a:xfrm>
          <a:prstGeom prst="rect">
            <a:avLst/>
          </a:prstGeom>
        </p:spPr>
      </p:pic>
      <p:pic>
        <p:nvPicPr>
          <p:cNvPr id="6" name="Imagem 6" descr="Uma imagem contendo Esquemático&#10;&#10;Descrição gerada automaticamente">
            <a:extLst>
              <a:ext uri="{FF2B5EF4-FFF2-40B4-BE49-F238E27FC236}">
                <a16:creationId xmlns:a16="http://schemas.microsoft.com/office/drawing/2014/main" id="{8BF3C37F-BBEE-4F28-CD7F-8345FE6F1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9736" y="-1015843"/>
            <a:ext cx="12627914" cy="1535099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9">
            <a:extLst>
              <a:ext uri="{FF2B5EF4-FFF2-40B4-BE49-F238E27FC236}">
                <a16:creationId xmlns:a16="http://schemas.microsoft.com/office/drawing/2014/main" id="{0482CC79-9C11-31CA-7197-7DED4AA24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93687" cy="2779070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3012447" y="838648"/>
            <a:ext cx="14677202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8000" b="1" dirty="0">
                <a:solidFill>
                  <a:srgbClr val="FFFFFF"/>
                </a:solidFill>
                <a:effectLst/>
                <a:latin typeface="Calibri"/>
                <a:ea typeface="Proxima Nova Light" charset="0"/>
                <a:cs typeface="Proxima Nova Light" charset="0"/>
              </a:rPr>
              <a:t>Sistemas de </a:t>
            </a:r>
            <a:r>
              <a:rPr lang="pt-BR" sz="8000" b="1" dirty="0" err="1">
                <a:solidFill>
                  <a:srgbClr val="FFFFFF"/>
                </a:solidFill>
                <a:effectLst/>
                <a:latin typeface="Calibri"/>
                <a:ea typeface="Proxima Nova Light" charset="0"/>
                <a:cs typeface="Proxima Nova Light" charset="0"/>
              </a:rPr>
              <a:t>Io</a:t>
            </a:r>
            <a:r>
              <a:rPr lang="pt-BR" sz="8000" b="1" dirty="0" err="1">
                <a:solidFill>
                  <a:srgbClr val="FFFFFF"/>
                </a:solidFill>
                <a:latin typeface="Calibri"/>
                <a:ea typeface="Proxima Nova Light" charset="0"/>
                <a:cs typeface="Proxima Nova Light" charset="0"/>
              </a:rPr>
              <a:t>T</a:t>
            </a:r>
            <a:r>
              <a:rPr lang="pt-BR" sz="8000" b="1" dirty="0">
                <a:solidFill>
                  <a:srgbClr val="FFFFFF"/>
                </a:solidFill>
                <a:latin typeface="Calibri"/>
                <a:ea typeface="Proxima Nova Light" charset="0"/>
                <a:cs typeface="Proxima Nova Light" charset="0"/>
              </a:rPr>
              <a:t>:</a:t>
            </a:r>
            <a:endParaRPr lang="pt-BR" sz="8000" dirty="0">
              <a:solidFill>
                <a:srgbClr val="FFFFFF"/>
              </a:solidFill>
              <a:effectLst/>
              <a:latin typeface="Calibri Light"/>
              <a:ea typeface="Proxima Nova Light" charset="0"/>
              <a:cs typeface="Proxima Nova Light" charset="0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C0DF9EC3-AA60-1384-C016-77E28433D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29" y="715959"/>
            <a:ext cx="1647085" cy="144612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074753" y="3243331"/>
            <a:ext cx="22244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b="1" dirty="0"/>
              <a:t>Rede física de objetos físicos incorporados a sensores, softwares e outras tecnologias.</a:t>
            </a:r>
          </a:p>
        </p:txBody>
      </p:sp>
      <p:pic>
        <p:nvPicPr>
          <p:cNvPr id="11" name="Imagem 10" descr="Circuito eletrônico com fios&#10;&#10;Descrição gerada automaticamente com confiança média">
            <a:extLst>
              <a:ext uri="{FF2B5EF4-FFF2-40B4-BE49-F238E27FC236}">
                <a16:creationId xmlns:a16="http://schemas.microsoft.com/office/drawing/2014/main" id="{85D2BAF2-CD6D-566B-98F7-CA15C79D3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21" y="3627049"/>
            <a:ext cx="6349206" cy="6349206"/>
          </a:xfrm>
          <a:prstGeom prst="rect">
            <a:avLst/>
          </a:prstGeom>
        </p:spPr>
      </p:pic>
      <p:pic>
        <p:nvPicPr>
          <p:cNvPr id="13" name="Imagem 12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92BACEFD-69E5-A17F-B26C-E605569A6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8042" y="4426028"/>
            <a:ext cx="5085714" cy="5085714"/>
          </a:xfrm>
          <a:prstGeom prst="rect">
            <a:avLst/>
          </a:prstGeom>
        </p:spPr>
      </p:pic>
      <p:pic>
        <p:nvPicPr>
          <p:cNvPr id="17" name="Imagem 16" descr="Tela de um aparelho eletrônico&#10;&#10;Descrição gerada automaticamente com confiança baixa">
            <a:extLst>
              <a:ext uri="{FF2B5EF4-FFF2-40B4-BE49-F238E27FC236}">
                <a16:creationId xmlns:a16="http://schemas.microsoft.com/office/drawing/2014/main" id="{A1386DD8-551D-4E44-BE7A-89B211BA1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1750" y="10472669"/>
            <a:ext cx="3267075" cy="2266950"/>
          </a:xfrm>
          <a:prstGeom prst="rect">
            <a:avLst/>
          </a:prstGeom>
        </p:spPr>
      </p:pic>
      <p:pic>
        <p:nvPicPr>
          <p:cNvPr id="20" name="Imagem 19" descr="Fundo preto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A0DA3BD7-5B4F-95B0-A2A7-7BCF6980DC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5108" y="5254385"/>
            <a:ext cx="3429000" cy="3429000"/>
          </a:xfrm>
          <a:prstGeom prst="rect">
            <a:avLst/>
          </a:prstGeom>
        </p:spPr>
      </p:pic>
      <p:pic>
        <p:nvPicPr>
          <p:cNvPr id="22" name="Imagem 21" descr="Uma imagem contendo escuro, abajur, mesa, quarto&#10;&#10;Descrição gerada automaticamente">
            <a:extLst>
              <a:ext uri="{FF2B5EF4-FFF2-40B4-BE49-F238E27FC236}">
                <a16:creationId xmlns:a16="http://schemas.microsoft.com/office/drawing/2014/main" id="{BF8DB689-FF61-119C-80C0-A37E72B1A0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24817" y="9533782"/>
            <a:ext cx="4447619" cy="5085714"/>
          </a:xfrm>
          <a:prstGeom prst="rect">
            <a:avLst/>
          </a:prstGeom>
        </p:spPr>
      </p:pic>
      <p:pic>
        <p:nvPicPr>
          <p:cNvPr id="24" name="Imagem 23" descr="Placa de circuito eletrônico&#10;&#10;Descrição gerada automaticamente">
            <a:extLst>
              <a:ext uri="{FF2B5EF4-FFF2-40B4-BE49-F238E27FC236}">
                <a16:creationId xmlns:a16="http://schemas.microsoft.com/office/drawing/2014/main" id="{BC0602C6-7A29-C770-0284-82241C202C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00961" y="9827122"/>
            <a:ext cx="3558043" cy="3558043"/>
          </a:xfrm>
          <a:prstGeom prst="rect">
            <a:avLst/>
          </a:prstGeom>
        </p:spPr>
      </p:pic>
      <p:pic>
        <p:nvPicPr>
          <p:cNvPr id="27" name="Imagem 26" descr="Forma, Seta&#10;&#10;Descrição gerada automaticamente">
            <a:extLst>
              <a:ext uri="{FF2B5EF4-FFF2-40B4-BE49-F238E27FC236}">
                <a16:creationId xmlns:a16="http://schemas.microsoft.com/office/drawing/2014/main" id="{B6099912-7E17-9E05-4F2B-E1CD7C67FC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22885">
            <a:off x="5905318" y="5716167"/>
            <a:ext cx="2283667" cy="2283667"/>
          </a:xfrm>
          <a:prstGeom prst="rect">
            <a:avLst/>
          </a:prstGeom>
        </p:spPr>
      </p:pic>
      <p:pic>
        <p:nvPicPr>
          <p:cNvPr id="28" name="Imagem 27" descr="Forma, Seta&#10;&#10;Descrição gerada automaticamente">
            <a:extLst>
              <a:ext uri="{FF2B5EF4-FFF2-40B4-BE49-F238E27FC236}">
                <a16:creationId xmlns:a16="http://schemas.microsoft.com/office/drawing/2014/main" id="{119EEC7A-2DED-E128-893D-F56A1A2AB9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291701">
            <a:off x="12962585" y="5816992"/>
            <a:ext cx="2589857" cy="2589857"/>
          </a:xfrm>
          <a:prstGeom prst="rect">
            <a:avLst/>
          </a:prstGeom>
        </p:spPr>
      </p:pic>
      <p:pic>
        <p:nvPicPr>
          <p:cNvPr id="29" name="Imagem 28" descr="Forma, Seta&#10;&#10;Descrição gerada automaticamente">
            <a:extLst>
              <a:ext uri="{FF2B5EF4-FFF2-40B4-BE49-F238E27FC236}">
                <a16:creationId xmlns:a16="http://schemas.microsoft.com/office/drawing/2014/main" id="{CDED3BB1-47CA-300F-7E50-FDFC1E5A0A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865888">
            <a:off x="19468936" y="7375785"/>
            <a:ext cx="2283667" cy="2283667"/>
          </a:xfrm>
          <a:prstGeom prst="rect">
            <a:avLst/>
          </a:prstGeom>
        </p:spPr>
      </p:pic>
      <p:pic>
        <p:nvPicPr>
          <p:cNvPr id="30" name="Imagem 29" descr="Forma, Seta&#10;&#10;Descrição gerada automaticamente">
            <a:extLst>
              <a:ext uri="{FF2B5EF4-FFF2-40B4-BE49-F238E27FC236}">
                <a16:creationId xmlns:a16="http://schemas.microsoft.com/office/drawing/2014/main" id="{39CF4CD0-C2D0-6D99-D231-587E1761EE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597933">
            <a:off x="16233569" y="8747200"/>
            <a:ext cx="2283667" cy="2283667"/>
          </a:xfrm>
          <a:prstGeom prst="rect">
            <a:avLst/>
          </a:prstGeom>
        </p:spPr>
      </p:pic>
      <p:pic>
        <p:nvPicPr>
          <p:cNvPr id="31" name="Imagem 30" descr="Forma, Seta&#10;&#10;Descrição gerada automaticamente">
            <a:extLst>
              <a:ext uri="{FF2B5EF4-FFF2-40B4-BE49-F238E27FC236}">
                <a16:creationId xmlns:a16="http://schemas.microsoft.com/office/drawing/2014/main" id="{70452891-00E0-5E83-FAB3-6BED41AE59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8672358">
            <a:off x="12613746" y="8648286"/>
            <a:ext cx="2283667" cy="2283667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D680B959-A947-E013-62A0-A0786E27F04B}"/>
              </a:ext>
            </a:extLst>
          </p:cNvPr>
          <p:cNvSpPr txBox="1"/>
          <p:nvPr/>
        </p:nvSpPr>
        <p:spPr>
          <a:xfrm>
            <a:off x="2653037" y="9653689"/>
            <a:ext cx="78469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b="1" dirty="0"/>
              <a:t>Objetivo de interconectar dispositivos</a:t>
            </a:r>
          </a:p>
        </p:txBody>
      </p:sp>
    </p:spTree>
    <p:extLst>
      <p:ext uri="{BB962C8B-B14F-4D97-AF65-F5344CB8AC3E}">
        <p14:creationId xmlns:p14="http://schemas.microsoft.com/office/powerpoint/2010/main" val="3694226291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9">
            <a:extLst>
              <a:ext uri="{FF2B5EF4-FFF2-40B4-BE49-F238E27FC236}">
                <a16:creationId xmlns:a16="http://schemas.microsoft.com/office/drawing/2014/main" id="{0482CC79-9C11-31CA-7197-7DED4AA24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93687" cy="2779070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3124543" y="789370"/>
            <a:ext cx="17500593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7200" b="1" dirty="0">
                <a:solidFill>
                  <a:srgbClr val="FFFFFF"/>
                </a:solidFill>
                <a:latin typeface="Calibri"/>
                <a:ea typeface="Proxima Nova Light" charset="0"/>
                <a:cs typeface="Proxima Nova Light" charset="0"/>
              </a:rPr>
              <a:t>Setores beneficiados pelo </a:t>
            </a:r>
            <a:r>
              <a:rPr lang="pt-BR" sz="7200" b="1" dirty="0" err="1">
                <a:solidFill>
                  <a:srgbClr val="FFFFFF"/>
                </a:solidFill>
                <a:latin typeface="Calibri"/>
                <a:ea typeface="Proxima Nova Light" charset="0"/>
                <a:cs typeface="Proxima Nova Light" charset="0"/>
              </a:rPr>
              <a:t>IoT</a:t>
            </a:r>
            <a:r>
              <a:rPr lang="pt-BR" sz="7200" b="1" dirty="0">
                <a:solidFill>
                  <a:srgbClr val="FFFFFF"/>
                </a:solidFill>
                <a:latin typeface="Calibri"/>
                <a:ea typeface="Proxima Nova Light" charset="0"/>
                <a:cs typeface="Proxima Nova Light" charset="0"/>
              </a:rPr>
              <a:t>: </a:t>
            </a:r>
            <a:endParaRPr lang="pt-BR" sz="7200" dirty="0">
              <a:solidFill>
                <a:srgbClr val="FFFFFF"/>
              </a:solidFill>
              <a:effectLst/>
              <a:latin typeface="Calibri Light"/>
              <a:ea typeface="Proxima Nova Light" charset="0"/>
              <a:cs typeface="Proxima Nova Light" charset="0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C0DF9EC3-AA60-1384-C016-77E28433D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29" y="715959"/>
            <a:ext cx="1647085" cy="144612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38729" y="3495029"/>
            <a:ext cx="8349287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4800" b="1" dirty="0"/>
              <a:t>Automotivo;</a:t>
            </a:r>
          </a:p>
          <a:p>
            <a:endParaRPr lang="pt-BR" sz="48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4800" b="1" dirty="0"/>
              <a:t>Fabricação;</a:t>
            </a:r>
          </a:p>
          <a:p>
            <a:endParaRPr lang="pt-BR" sz="48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4800" b="1" dirty="0"/>
              <a:t>Transporte e Logística;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pt-BR" sz="48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4800" b="1" dirty="0"/>
              <a:t>Varejo;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pt-BR" sz="48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4800" b="1" dirty="0"/>
              <a:t>Setor público;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pt-BR" sz="48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4800" b="1" dirty="0"/>
              <a:t>Assistência Médica;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pt-BR" sz="48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4800" b="1" dirty="0"/>
              <a:t>Segurança.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pt-BR" sz="4800" b="1" dirty="0"/>
          </a:p>
        </p:txBody>
      </p:sp>
      <p:pic>
        <p:nvPicPr>
          <p:cNvPr id="3" name="Imagem 2" descr="Uma imagem contendo palco, homem, pipa, vestindo&#10;&#10;Descrição gerada automaticamente">
            <a:extLst>
              <a:ext uri="{FF2B5EF4-FFF2-40B4-BE49-F238E27FC236}">
                <a16:creationId xmlns:a16="http://schemas.microsoft.com/office/drawing/2014/main" id="{D25BFD00-E8C0-D2F9-70EC-A6D3197F7F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53476" y="3791669"/>
            <a:ext cx="13838718" cy="7763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111856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9">
            <a:extLst>
              <a:ext uri="{FF2B5EF4-FFF2-40B4-BE49-F238E27FC236}">
                <a16:creationId xmlns:a16="http://schemas.microsoft.com/office/drawing/2014/main" id="{0482CC79-9C11-31CA-7197-7DED4AA24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93687" cy="2779070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3124543" y="789370"/>
            <a:ext cx="17500593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7200" b="1" dirty="0">
                <a:solidFill>
                  <a:srgbClr val="FFFFFF"/>
                </a:solidFill>
                <a:latin typeface="Calibri"/>
                <a:ea typeface="Proxima Nova Light" charset="0"/>
                <a:cs typeface="Proxima Nova Light" charset="0"/>
              </a:rPr>
              <a:t>Programando o Arduino: </a:t>
            </a:r>
            <a:endParaRPr lang="pt-BR" sz="7200" dirty="0">
              <a:solidFill>
                <a:srgbClr val="FFFFFF"/>
              </a:solidFill>
              <a:effectLst/>
              <a:latin typeface="Calibri Light"/>
              <a:ea typeface="Proxima Nova Light" charset="0"/>
              <a:cs typeface="Proxima Nova Light" charset="0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C0DF9EC3-AA60-1384-C016-77E28433D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29" y="715959"/>
            <a:ext cx="1647085" cy="1446128"/>
          </a:xfrm>
          <a:prstGeom prst="rect">
            <a:avLst/>
          </a:prstGeom>
        </p:spPr>
      </p:pic>
      <p:pic>
        <p:nvPicPr>
          <p:cNvPr id="12" name="Imagem 11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2056767D-0B48-E8D9-6F42-1C1F68430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27" y="3495029"/>
            <a:ext cx="2613887" cy="410753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5130287-FFEC-2D9A-BDA2-C8B96E8F4C3B}"/>
              </a:ext>
            </a:extLst>
          </p:cNvPr>
          <p:cNvSpPr txBox="1"/>
          <p:nvPr/>
        </p:nvSpPr>
        <p:spPr>
          <a:xfrm>
            <a:off x="2869214" y="4229100"/>
            <a:ext cx="14483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pt-BR" sz="4800" b="1" dirty="0"/>
              <a:t>ABRIR O AMBIENTE DE DESENVOLVIMENTO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0F49C-9D5D-B564-AC08-A2E5EF895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97300" y="6000750"/>
            <a:ext cx="6718986" cy="17145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98963F4-029C-C9CC-1EFB-C316F26CD2DF}"/>
              </a:ext>
            </a:extLst>
          </p:cNvPr>
          <p:cNvSpPr txBox="1"/>
          <p:nvPr/>
        </p:nvSpPr>
        <p:spPr>
          <a:xfrm>
            <a:off x="2383362" y="6028312"/>
            <a:ext cx="14935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2.	NESSA PARTE O PROGRAMA RODA COMO UMA PARTE PRÉ SETADA</a:t>
            </a:r>
          </a:p>
          <a:p>
            <a:endParaRPr lang="pt-BR" sz="480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B984747-286C-4BCB-E455-E45B561B31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879" y="8878159"/>
            <a:ext cx="7481248" cy="167640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CE7192B1-700D-905D-6809-602E99A5732D}"/>
              </a:ext>
            </a:extLst>
          </p:cNvPr>
          <p:cNvSpPr txBox="1"/>
          <p:nvPr/>
        </p:nvSpPr>
        <p:spPr>
          <a:xfrm>
            <a:off x="8524300" y="8802348"/>
            <a:ext cx="15592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3.	NESSE, O PROGRAMA IRÁ RODAR EM LOOP, OU SEJA, É A PARTE EM QUE O SISTEMA RECOLHE INFORMAÇÕES.</a:t>
            </a:r>
          </a:p>
          <a:p>
            <a:endParaRPr lang="pt-BR" sz="4800" dirty="0"/>
          </a:p>
        </p:txBody>
      </p:sp>
      <p:pic>
        <p:nvPicPr>
          <p:cNvPr id="28" name="Imagem 27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B0CA36B2-0E8E-9BF5-B942-B70A4E5AC4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7352666" y="4422359"/>
            <a:ext cx="1577584" cy="1578040"/>
          </a:xfrm>
          <a:prstGeom prst="rect">
            <a:avLst/>
          </a:prstGeom>
        </p:spPr>
      </p:pic>
      <p:pic>
        <p:nvPicPr>
          <p:cNvPr id="29" name="Imagem 28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29890422-FC0B-E537-BE17-E3DBC4338C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151" y="6796094"/>
            <a:ext cx="1577583" cy="157804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26E0CEDE-2591-3D78-89FD-4B0DF4DA13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98524" y="11631424"/>
            <a:ext cx="5648325" cy="1285875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7DE8BAF0-D1BF-D6D1-6CD7-92891239E0C1}"/>
              </a:ext>
            </a:extLst>
          </p:cNvPr>
          <p:cNvSpPr txBox="1"/>
          <p:nvPr/>
        </p:nvSpPr>
        <p:spPr>
          <a:xfrm>
            <a:off x="1927616" y="11489531"/>
            <a:ext cx="14270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Observação: alguns sensores necessitam de uma library (biblioteca) para seu funcionamento.</a:t>
            </a:r>
          </a:p>
        </p:txBody>
      </p:sp>
    </p:spTree>
    <p:extLst>
      <p:ext uri="{BB962C8B-B14F-4D97-AF65-F5344CB8AC3E}">
        <p14:creationId xmlns:p14="http://schemas.microsoft.com/office/powerpoint/2010/main" val="388970003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9">
            <a:extLst>
              <a:ext uri="{FF2B5EF4-FFF2-40B4-BE49-F238E27FC236}">
                <a16:creationId xmlns:a16="http://schemas.microsoft.com/office/drawing/2014/main" id="{0482CC79-9C11-31CA-7197-7DED4AA24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93687" cy="2779070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3124543" y="789370"/>
            <a:ext cx="17500593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7200" b="1" dirty="0">
                <a:solidFill>
                  <a:srgbClr val="FFFFFF"/>
                </a:solidFill>
                <a:latin typeface="Calibri"/>
                <a:ea typeface="Proxima Nova Light" charset="0"/>
                <a:cs typeface="Proxima Nova Light" charset="0"/>
              </a:rPr>
              <a:t>1. Indo para prática: </a:t>
            </a:r>
            <a:endParaRPr lang="pt-BR" sz="7200" dirty="0">
              <a:solidFill>
                <a:srgbClr val="FFFFFF"/>
              </a:solidFill>
              <a:effectLst/>
              <a:latin typeface="Calibri Light"/>
              <a:ea typeface="Proxima Nova Light" charset="0"/>
              <a:cs typeface="Proxima Nova Light" charset="0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C0DF9EC3-AA60-1384-C016-77E28433D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29" y="715959"/>
            <a:ext cx="1647085" cy="144612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D486491-71C7-04B3-23E6-B47846105403}"/>
              </a:ext>
            </a:extLst>
          </p:cNvPr>
          <p:cNvSpPr txBox="1"/>
          <p:nvPr/>
        </p:nvSpPr>
        <p:spPr>
          <a:xfrm>
            <a:off x="4598720" y="4493543"/>
            <a:ext cx="16041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5400" b="1" dirty="0"/>
              <a:t>https://github.com/gabrielguidini/visitaCras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39BD7A1B-9418-E38A-CA2A-3BE9E4FCB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14" y="2935565"/>
            <a:ext cx="3936531" cy="373701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14ADEE57-902F-A19A-4070-B37B92A1B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114" y="6863407"/>
            <a:ext cx="9372494" cy="1562082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E1C04DEC-1674-B57E-39F1-B3A9107240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0934" y="8900159"/>
            <a:ext cx="4126659" cy="3536026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DC950EBF-B77C-9668-0776-ADC01FA8B682}"/>
              </a:ext>
            </a:extLst>
          </p:cNvPr>
          <p:cNvSpPr txBox="1"/>
          <p:nvPr/>
        </p:nvSpPr>
        <p:spPr>
          <a:xfrm>
            <a:off x="10688809" y="7228949"/>
            <a:ext cx="6149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b="1" dirty="0"/>
              <a:t>Clique em “</a:t>
            </a:r>
            <a:r>
              <a:rPr lang="pt-BR" sz="4800" b="1" dirty="0" err="1"/>
              <a:t>Code</a:t>
            </a:r>
            <a:r>
              <a:rPr lang="pt-BR" sz="4800" b="1" dirty="0"/>
              <a:t>”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5599BF1-0578-7B0E-15DF-71F2EE9EFA1F}"/>
              </a:ext>
            </a:extLst>
          </p:cNvPr>
          <p:cNvSpPr txBox="1"/>
          <p:nvPr/>
        </p:nvSpPr>
        <p:spPr>
          <a:xfrm>
            <a:off x="7189902" y="10252673"/>
            <a:ext cx="9369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b="1" dirty="0"/>
              <a:t>E depois em “Download ZIP”</a:t>
            </a:r>
          </a:p>
        </p:txBody>
      </p:sp>
      <p:pic>
        <p:nvPicPr>
          <p:cNvPr id="28" name="Imagem 27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EAD3E3EE-1D66-CB99-0D83-1E084A21D1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353666" flipH="1">
            <a:off x="15721812" y="8500876"/>
            <a:ext cx="1675926" cy="16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8708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9">
            <a:extLst>
              <a:ext uri="{FF2B5EF4-FFF2-40B4-BE49-F238E27FC236}">
                <a16:creationId xmlns:a16="http://schemas.microsoft.com/office/drawing/2014/main" id="{0482CC79-9C11-31CA-7197-7DED4AA24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93687" cy="2779070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3124543" y="789370"/>
            <a:ext cx="17500593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7200" b="1" dirty="0">
                <a:solidFill>
                  <a:srgbClr val="FFFFFF"/>
                </a:solidFill>
                <a:latin typeface="Calibri"/>
                <a:ea typeface="Proxima Nova Light" charset="0"/>
                <a:cs typeface="Proxima Nova Light" charset="0"/>
              </a:rPr>
              <a:t>2. Indo para prática: </a:t>
            </a:r>
            <a:endParaRPr lang="pt-BR" sz="7200" dirty="0">
              <a:solidFill>
                <a:srgbClr val="FFFFFF"/>
              </a:solidFill>
              <a:effectLst/>
              <a:latin typeface="Calibri Light"/>
              <a:ea typeface="Proxima Nova Light" charset="0"/>
              <a:cs typeface="Proxima Nova Light" charset="0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C0DF9EC3-AA60-1384-C016-77E28433D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29" y="715959"/>
            <a:ext cx="1647085" cy="1446128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F0966E82-DE1A-A989-89E1-76560028719C}"/>
              </a:ext>
            </a:extLst>
          </p:cNvPr>
          <p:cNvSpPr txBox="1"/>
          <p:nvPr/>
        </p:nvSpPr>
        <p:spPr>
          <a:xfrm>
            <a:off x="7022921" y="4017599"/>
            <a:ext cx="11953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5400" b="1" dirty="0"/>
              <a:t>Selecione a pasta do seu projeto;</a:t>
            </a:r>
          </a:p>
        </p:txBody>
      </p:sp>
      <p:pic>
        <p:nvPicPr>
          <p:cNvPr id="27" name="Imagem 26" descr="Tela de um aparelho celular&#10;&#10;Descrição gerada automaticamente com confiança baixa">
            <a:extLst>
              <a:ext uri="{FF2B5EF4-FFF2-40B4-BE49-F238E27FC236}">
                <a16:creationId xmlns:a16="http://schemas.microsoft.com/office/drawing/2014/main" id="{51807102-A971-4677-FB79-6C7789222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3166" y="5934820"/>
            <a:ext cx="4388439" cy="4388439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B2AE0422-4052-5A3B-2D10-72A64B43C9F1}"/>
              </a:ext>
            </a:extLst>
          </p:cNvPr>
          <p:cNvSpPr txBox="1"/>
          <p:nvPr/>
        </p:nvSpPr>
        <p:spPr>
          <a:xfrm>
            <a:off x="4721535" y="9757482"/>
            <a:ext cx="2232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1. Sensor de chuva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6D91430-8F75-189A-0AA2-3F9F297DA3FD}"/>
              </a:ext>
            </a:extLst>
          </p:cNvPr>
          <p:cNvSpPr txBox="1"/>
          <p:nvPr/>
        </p:nvSpPr>
        <p:spPr>
          <a:xfrm>
            <a:off x="8425966" y="9757482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2. Sensor de presença</a:t>
            </a:r>
          </a:p>
        </p:txBody>
      </p:sp>
      <p:pic>
        <p:nvPicPr>
          <p:cNvPr id="30" name="Imagem 29" descr="Placa de circuito eletrônico&#10;&#10;Descrição gerada automaticamente">
            <a:extLst>
              <a:ext uri="{FF2B5EF4-FFF2-40B4-BE49-F238E27FC236}">
                <a16:creationId xmlns:a16="http://schemas.microsoft.com/office/drawing/2014/main" id="{9770E42A-5FA2-DE8E-E7B3-C9AC70EC7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9961" y="6825490"/>
            <a:ext cx="3502805" cy="3502805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7A3706F7-ADE4-CDE9-B5BA-418A6832E604}"/>
              </a:ext>
            </a:extLst>
          </p:cNvPr>
          <p:cNvSpPr txBox="1"/>
          <p:nvPr/>
        </p:nvSpPr>
        <p:spPr>
          <a:xfrm>
            <a:off x="16315413" y="9762024"/>
            <a:ext cx="2820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4. Sensor de vibração</a:t>
            </a:r>
          </a:p>
        </p:txBody>
      </p:sp>
      <p:pic>
        <p:nvPicPr>
          <p:cNvPr id="32" name="Imagem 31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873F35D-1F7A-BE11-F9DB-D1509AE940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77614" y="6825490"/>
            <a:ext cx="3622347" cy="3622347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22F92CF9-21EC-001A-2AA8-3C3886D36277}"/>
              </a:ext>
            </a:extLst>
          </p:cNvPr>
          <p:cNvSpPr txBox="1"/>
          <p:nvPr/>
        </p:nvSpPr>
        <p:spPr>
          <a:xfrm>
            <a:off x="12597156" y="9757482"/>
            <a:ext cx="2820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3. Sensor de temperatura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F12DD5E9-C4A3-6226-4FB6-ED8B1AECC7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5018" y="3495029"/>
            <a:ext cx="4584818" cy="2091932"/>
          </a:xfrm>
          <a:prstGeom prst="rect">
            <a:avLst/>
          </a:prstGeom>
        </p:spPr>
      </p:pic>
      <p:pic>
        <p:nvPicPr>
          <p:cNvPr id="37" name="Imagem 36" descr="Uma imagem contendo escuro, abajur, mesa, quarto&#10;&#10;Descrição gerada automaticamente">
            <a:extLst>
              <a:ext uri="{FF2B5EF4-FFF2-40B4-BE49-F238E27FC236}">
                <a16:creationId xmlns:a16="http://schemas.microsoft.com/office/drawing/2014/main" id="{8BA06F4D-D7A7-C87C-CFEC-D4C4A21632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8795" y="6489035"/>
            <a:ext cx="3651795" cy="417571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DD7095F-2577-EB5E-004C-B0E209C7FFBD}"/>
              </a:ext>
            </a:extLst>
          </p:cNvPr>
          <p:cNvSpPr txBox="1"/>
          <p:nvPr/>
        </p:nvSpPr>
        <p:spPr>
          <a:xfrm>
            <a:off x="4965270" y="11501401"/>
            <a:ext cx="12760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b="1" dirty="0"/>
              <a:t>E por último, abra o arquivo “nome”.</a:t>
            </a:r>
            <a:r>
              <a:rPr lang="pt-BR" sz="4800" b="1" dirty="0" err="1"/>
              <a:t>ino</a:t>
            </a:r>
            <a:r>
              <a:rPr lang="pt-BR" sz="4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865241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76">
            <a:extLst>
              <a:ext uri="{FF2B5EF4-FFF2-40B4-BE49-F238E27FC236}">
                <a16:creationId xmlns:a16="http://schemas.microsoft.com/office/drawing/2014/main" id="{30B23522-1AE0-0F3C-22D5-D001D02CD5EA}"/>
              </a:ext>
            </a:extLst>
          </p:cNvPr>
          <p:cNvSpPr/>
          <p:nvPr/>
        </p:nvSpPr>
        <p:spPr>
          <a:xfrm>
            <a:off x="-17433" y="0"/>
            <a:ext cx="24396129" cy="137159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pt-BR" sz="4800" b="1" dirty="0">
              <a:solidFill>
                <a:srgbClr val="F0F0F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6" descr="Uma imagem contendo Esquemático&#10;&#10;Descrição gerada automaticamente">
            <a:extLst>
              <a:ext uri="{FF2B5EF4-FFF2-40B4-BE49-F238E27FC236}">
                <a16:creationId xmlns:a16="http://schemas.microsoft.com/office/drawing/2014/main" id="{033B36CD-F203-34C0-58DC-398E8398C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4156" y="-1889761"/>
            <a:ext cx="9512384" cy="10234663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18B0F37-C745-912A-97E1-0DDA918E9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4760" y="10416175"/>
            <a:ext cx="2773011" cy="2500040"/>
          </a:xfrm>
          <a:prstGeom prst="rect">
            <a:avLst/>
          </a:prstGeom>
        </p:spPr>
      </p:pic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7BDEC061-8D3C-CFE8-AA49-2F48BBB58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1632" y="373788"/>
            <a:ext cx="9982252" cy="10042387"/>
          </a:xfrm>
          <a:prstGeom prst="rect">
            <a:avLst/>
          </a:prstGeom>
        </p:spPr>
      </p:pic>
      <p:pic>
        <p:nvPicPr>
          <p:cNvPr id="9" name="Imagem 8" descr="Placa branca com letras pretas&#10;&#10;Descrição gerada automaticamente com confiança média">
            <a:extLst>
              <a:ext uri="{FF2B5EF4-FFF2-40B4-BE49-F238E27FC236}">
                <a16:creationId xmlns:a16="http://schemas.microsoft.com/office/drawing/2014/main" id="{32EA2B34-25B5-B024-E9E4-B89390BAA4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473" y="6400801"/>
            <a:ext cx="7281397" cy="2184419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52337DAD-08DE-DFF0-8DF3-91A568D08C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14954" y="8769227"/>
            <a:ext cx="4507288" cy="532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0481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Benutzerdefiniert 227">
      <a:dk1>
        <a:srgbClr val="464646"/>
      </a:dk1>
      <a:lt1>
        <a:srgbClr val="F0F0F0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4842f8-7ef1-496c-81d4-96339beddf31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  <TaxCatchAll xmlns="c449436b-c177-4fc4-b4b5-7bced3aa433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49B7C91391FBB4790D15430585BD576" ma:contentTypeVersion="18" ma:contentTypeDescription="Crie um novo documento." ma:contentTypeScope="" ma:versionID="dc57c6803945d94757fe35a4d74c8fb8">
  <xsd:schema xmlns:xsd="http://www.w3.org/2001/XMLSchema" xmlns:xs="http://www.w3.org/2001/XMLSchema" xmlns:p="http://schemas.microsoft.com/office/2006/metadata/properties" xmlns:ns1="http://schemas.microsoft.com/sharepoint/v3" xmlns:ns2="d24842f8-7ef1-496c-81d4-96339beddf31" xmlns:ns3="c449436b-c177-4fc4-b4b5-7bced3aa4339" targetNamespace="http://schemas.microsoft.com/office/2006/metadata/properties" ma:root="true" ma:fieldsID="7ea4fa947dd001e5ff297fbb62fb706d" ns1:_="" ns2:_="" ns3:_="">
    <xsd:import namespace="http://schemas.microsoft.com/sharepoint/v3"/>
    <xsd:import namespace="d24842f8-7ef1-496c-81d4-96339beddf31"/>
    <xsd:import namespace="c449436b-c177-4fc4-b4b5-7bced3aa4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4842f8-7ef1-496c-81d4-96339beddf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Marcações de imagem" ma:readOnly="false" ma:fieldId="{5cf76f15-5ced-4ddc-b409-7134ff3c332f}" ma:taxonomyMulti="true" ma:sspId="6abd3df3-db9b-46ca-b07f-13c267e856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49436b-c177-4fc4-b4b5-7bced3aa433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001397b2-60c4-4a6e-b399-fdccb5dd0c2d}" ma:internalName="TaxCatchAll" ma:showField="CatchAllData" ma:web="c449436b-c177-4fc4-b4b5-7bced3aa4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BF64D1-9F31-4B6D-BA8C-18B7A9D8FC8A}">
  <ds:schemaRefs>
    <ds:schemaRef ds:uri="http://purl.org/dc/terms/"/>
    <ds:schemaRef ds:uri="d24842f8-7ef1-496c-81d4-96339beddf31"/>
    <ds:schemaRef ds:uri="http://purl.org/dc/elements/1.1/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c449436b-c177-4fc4-b4b5-7bced3aa433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465F7FE-3341-4738-B2B0-3D679C55E5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24842f8-7ef1-496c-81d4-96339beddf31"/>
    <ds:schemaRef ds:uri="c449436b-c177-4fc4-b4b5-7bced3aa43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40AC13-7C5F-4F0C-A09E-2583DCA233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203</Words>
  <Application>Microsoft Office PowerPoint</Application>
  <PresentationFormat>Personalizar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RAIANA ECKER SAFRAIDER</dc:creator>
  <cp:lastModifiedBy>GABRIEL SEROISKA GUIDINI</cp:lastModifiedBy>
  <cp:revision>90</cp:revision>
  <dcterms:modified xsi:type="dcterms:W3CDTF">2023-03-29T17:24:12Z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0x010100449B7C91391FBB4790D15430585BD576</vt:lpwstr>
  </property>
  <property fmtid="{D5CDD505-2E9C-101B-9397-08002B2CF9AE}" pid="3" name="MediaServiceImageTags">
    <vt:lpwstr/>
  </property>
</Properties>
</file>