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Quattrocento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jfrXb9pYGQYIHwCc9eZ3NSQWrD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QuattrocentoSans-regular.fntdata"/><Relationship Id="rId21" Type="http://schemas.openxmlformats.org/officeDocument/2006/relationships/slide" Target="slides/slide17.xml"/><Relationship Id="rId24" Type="http://schemas.openxmlformats.org/officeDocument/2006/relationships/font" Target="fonts/QuattrocentoSans-italic.fntdata"/><Relationship Id="rId23" Type="http://schemas.openxmlformats.org/officeDocument/2006/relationships/font" Target="fonts/Quattrocento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Quattrocento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b5b34d4de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b5b34d4d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b5e8d04a3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b5e8d04a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eb612ca0ac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eb612ca0a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eb612ca0ac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eb612ca0a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eb612ca0ac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eb612ca0a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b612ca0ac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eb612ca0a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eb5c5f605a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eb5c5f605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eb612ca0ac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eb612ca0a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eb612ca0ac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eb612ca0a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b5b34d4de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b5b34d4d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b5ba06d44_1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b5ba06d44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b5ba06d44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b5ba06d4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b5ba06d44_1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eb5ba06d4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b5ba06d44_1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eb5ba06d44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b5ba06d44_1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eb5ba06d44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b5ba06d44_1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b5ba06d44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b5e8d04a3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eb5e8d04a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22.png"/><Relationship Id="rId5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17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hyperlink" Target="https://www.kaggle.com/datasets/fedesoriano/stroke-prediction-dataset/dat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21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b5b34d4de_0_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1eb5b34d4de_0_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g1eb5b34d4de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9375" y="0"/>
            <a:ext cx="122713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1eb5b34d4de_0_3"/>
          <p:cNvSpPr txBox="1"/>
          <p:nvPr/>
        </p:nvSpPr>
        <p:spPr>
          <a:xfrm>
            <a:off x="1440450" y="1699025"/>
            <a:ext cx="93111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1" lang="es-ES" sz="120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BIENVENIDOS</a:t>
            </a:r>
            <a:r>
              <a:rPr b="1" i="1" lang="es-ES" sz="96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1" sz="96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g1eb5b34d4de_0_3"/>
          <p:cNvSpPr txBox="1"/>
          <p:nvPr/>
        </p:nvSpPr>
        <p:spPr>
          <a:xfrm>
            <a:off x="8111575" y="4161725"/>
            <a:ext cx="3089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ES" sz="20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Equipo 11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20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Integrantes:</a:t>
            </a:r>
            <a:endParaRPr sz="2000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20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Valentino Bustos Sak</a:t>
            </a:r>
            <a:endParaRPr sz="2000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20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Vbustoss@estudiantes.unsam.edu.ar</a:t>
            </a:r>
            <a:br>
              <a:rPr lang="es-ES" sz="20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20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Gustavo Gabriel Paez</a:t>
            </a:r>
            <a:br>
              <a:rPr lang="es-ES" sz="20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20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gabrielpaez043@gmail.com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b5e8d04a3_0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eb5e8d04a3_0_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g1eb5e8d04a3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5250" y="0"/>
            <a:ext cx="122872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1eb5e8d04a3_0_10"/>
          <p:cNvSpPr txBox="1"/>
          <p:nvPr/>
        </p:nvSpPr>
        <p:spPr>
          <a:xfrm>
            <a:off x="571125" y="1180800"/>
            <a:ext cx="6218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 de modelo:  Logístico 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1eb5e8d04a3_0_10"/>
          <p:cNvSpPr txBox="1"/>
          <p:nvPr/>
        </p:nvSpPr>
        <p:spPr>
          <a:xfrm>
            <a:off x="571125" y="3449425"/>
            <a:ext cx="5633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Técnicas del desbalanceo: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eb5e8d04a3_0_10"/>
          <p:cNvSpPr txBox="1"/>
          <p:nvPr/>
        </p:nvSpPr>
        <p:spPr>
          <a:xfrm>
            <a:off x="2300525" y="4031100"/>
            <a:ext cx="207300" cy="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eb5e8d04a3_0_10"/>
          <p:cNvSpPr txBox="1"/>
          <p:nvPr/>
        </p:nvSpPr>
        <p:spPr>
          <a:xfrm>
            <a:off x="6636400" y="2282263"/>
            <a:ext cx="4076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Entrenar sin más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eb5e8d04a3_0_10"/>
          <p:cNvSpPr txBox="1"/>
          <p:nvPr/>
        </p:nvSpPr>
        <p:spPr>
          <a:xfrm>
            <a:off x="6789825" y="3449425"/>
            <a:ext cx="3558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Undersampling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1eb5e8d04a3_0_10"/>
          <p:cNvSpPr txBox="1"/>
          <p:nvPr/>
        </p:nvSpPr>
        <p:spPr>
          <a:xfrm>
            <a:off x="6789825" y="4616575"/>
            <a:ext cx="3244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Oversampling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b612ca0ac_0_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eb612ca0ac_0_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g1eb612ca0ac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60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1eb612ca0ac_0_7"/>
          <p:cNvSpPr txBox="1"/>
          <p:nvPr/>
        </p:nvSpPr>
        <p:spPr>
          <a:xfrm>
            <a:off x="1933600" y="365125"/>
            <a:ext cx="86733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4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Análisis de las variables con Lasso</a:t>
            </a:r>
            <a:endParaRPr b="1" sz="4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g1eb612ca0ac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663" y="1500813"/>
            <a:ext cx="5591175" cy="43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1eb612ca0ac_0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6388" y="1500825"/>
            <a:ext cx="5591175" cy="433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1eb612ca0ac_0_7"/>
          <p:cNvSpPr txBox="1"/>
          <p:nvPr/>
        </p:nvSpPr>
        <p:spPr>
          <a:xfrm>
            <a:off x="6446425" y="1647200"/>
            <a:ext cx="8292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eb612ca0ac_0_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eb612ca0ac_0_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g1eb612ca0ac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9375" y="0"/>
            <a:ext cx="122713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1eb612ca0ac_0_17"/>
          <p:cNvSpPr txBox="1"/>
          <p:nvPr/>
        </p:nvSpPr>
        <p:spPr>
          <a:xfrm>
            <a:off x="428900" y="351650"/>
            <a:ext cx="10797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s-E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 balancear: LogisticRegression(C=0.001, penalty=l2)</a:t>
            </a:r>
            <a:endParaRPr sz="3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g1eb612ca0ac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225" y="1305225"/>
            <a:ext cx="5807583" cy="48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1eb612ca0ac_0_17"/>
          <p:cNvSpPr txBox="1"/>
          <p:nvPr/>
        </p:nvSpPr>
        <p:spPr>
          <a:xfrm>
            <a:off x="6738500" y="1989713"/>
            <a:ext cx="4488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Accuracy= 0.95</a:t>
            </a:r>
            <a:endParaRPr sz="3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eb612ca0ac_0_17"/>
          <p:cNvSpPr txBox="1"/>
          <p:nvPr/>
        </p:nvSpPr>
        <p:spPr>
          <a:xfrm>
            <a:off x="6738500" y="3011900"/>
            <a:ext cx="50442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Validación cruzada:</a:t>
            </a:r>
            <a:br>
              <a:rPr lang="es-E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 promedio de 0.95 con una desviación de 0.001</a:t>
            </a:r>
            <a:endParaRPr sz="3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b612ca0ac_0_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1eb612ca0ac_0_2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g1eb612ca0ac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9375" y="0"/>
            <a:ext cx="122713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1eb612ca0ac_0_29"/>
          <p:cNvSpPr txBox="1"/>
          <p:nvPr/>
        </p:nvSpPr>
        <p:spPr>
          <a:xfrm>
            <a:off x="838200" y="365125"/>
            <a:ext cx="7428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LogisticRegression(C=1, penalty=l2)</a:t>
            </a:r>
            <a:endParaRPr sz="3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eb612ca0ac_0_29"/>
          <p:cNvSpPr txBox="1"/>
          <p:nvPr/>
        </p:nvSpPr>
        <p:spPr>
          <a:xfrm>
            <a:off x="6947375" y="1002550"/>
            <a:ext cx="5009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Undersampling:</a:t>
            </a:r>
            <a:endParaRPr sz="3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344 Filas</a:t>
            </a:r>
            <a:endParaRPr sz="3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172 positivas</a:t>
            </a:r>
            <a:endParaRPr sz="3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172 Negativas</a:t>
            </a:r>
            <a:endParaRPr sz="3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eb612ca0ac_0_29"/>
          <p:cNvSpPr txBox="1"/>
          <p:nvPr/>
        </p:nvSpPr>
        <p:spPr>
          <a:xfrm>
            <a:off x="6947375" y="3290525"/>
            <a:ext cx="4540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Precisión:0.73</a:t>
            </a:r>
            <a:endParaRPr sz="3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eb612ca0ac_0_29"/>
          <p:cNvSpPr txBox="1"/>
          <p:nvPr/>
        </p:nvSpPr>
        <p:spPr>
          <a:xfrm>
            <a:off x="6947375" y="4013825"/>
            <a:ext cx="48543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Validación cruzada:</a:t>
            </a:r>
            <a:endParaRPr sz="3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 promedio de 0.77 con una desviación de 0.143</a:t>
            </a:r>
            <a:endParaRPr sz="3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g1eb612ca0ac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650" y="1117600"/>
            <a:ext cx="5959475" cy="516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eb612ca0ac_0_4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eb612ca0ac_0_4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eb612ca0ac_0_41"/>
          <p:cNvSpPr txBox="1"/>
          <p:nvPr/>
        </p:nvSpPr>
        <p:spPr>
          <a:xfrm>
            <a:off x="838200" y="507075"/>
            <a:ext cx="9950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LogisticRegression(C=0.001, penalty=l2)</a:t>
            </a:r>
            <a:endParaRPr sz="3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g1eb612ca0ac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8125" y="0"/>
            <a:ext cx="124301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1eb612ca0ac_0_41"/>
          <p:cNvSpPr txBox="1"/>
          <p:nvPr/>
        </p:nvSpPr>
        <p:spPr>
          <a:xfrm>
            <a:off x="838200" y="365125"/>
            <a:ext cx="7635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LogisticRegression(C=0.001, penalty=l2)</a:t>
            </a:r>
            <a:endParaRPr sz="3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g1eb612ca0ac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2" y="1230375"/>
            <a:ext cx="5805208" cy="494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1eb612ca0ac_0_41"/>
          <p:cNvSpPr txBox="1"/>
          <p:nvPr/>
        </p:nvSpPr>
        <p:spPr>
          <a:xfrm>
            <a:off x="6809100" y="1088425"/>
            <a:ext cx="5382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Oversampling:</a:t>
            </a:r>
            <a:endParaRPr sz="3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6808 Filas                                 </a:t>
            </a:r>
            <a:endParaRPr sz="3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3404 Positivas</a:t>
            </a:r>
            <a:endParaRPr sz="3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3404 Negativas</a:t>
            </a:r>
            <a:endParaRPr sz="3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eb612ca0ac_0_41"/>
          <p:cNvSpPr txBox="1"/>
          <p:nvPr/>
        </p:nvSpPr>
        <p:spPr>
          <a:xfrm>
            <a:off x="6809100" y="3424025"/>
            <a:ext cx="3191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Precisión:0.78</a:t>
            </a:r>
            <a:endParaRPr sz="3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eb612ca0ac_0_41"/>
          <p:cNvSpPr txBox="1"/>
          <p:nvPr/>
        </p:nvSpPr>
        <p:spPr>
          <a:xfrm>
            <a:off x="6809100" y="4221125"/>
            <a:ext cx="52515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Validación cruzada:</a:t>
            </a:r>
            <a:endParaRPr sz="3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 promedio de 0.79 con una desviación de 0.023</a:t>
            </a:r>
            <a:endParaRPr sz="3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g1eb5c5f605a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9375" y="0"/>
            <a:ext cx="122794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1eb5c5f605a_0_58"/>
          <p:cNvSpPr txBox="1"/>
          <p:nvPr/>
        </p:nvSpPr>
        <p:spPr>
          <a:xfrm>
            <a:off x="445988" y="730275"/>
            <a:ext cx="36195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Desbalanceado</a:t>
            </a:r>
            <a:endParaRPr b="1" sz="3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eb5c5f605a_0_58"/>
          <p:cNvSpPr txBox="1"/>
          <p:nvPr/>
        </p:nvSpPr>
        <p:spPr>
          <a:xfrm>
            <a:off x="4669038" y="730275"/>
            <a:ext cx="30225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Undersampling</a:t>
            </a:r>
            <a:endParaRPr b="1" sz="3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eb5c5f605a_0_58"/>
          <p:cNvSpPr txBox="1"/>
          <p:nvPr/>
        </p:nvSpPr>
        <p:spPr>
          <a:xfrm>
            <a:off x="8682875" y="730275"/>
            <a:ext cx="27306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Oversampling</a:t>
            </a:r>
            <a:endParaRPr b="1" sz="3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g1eb5c5f605a_0_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775" y="1980541"/>
            <a:ext cx="3619500" cy="2896909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5" name="Google Shape;235;g1eb5c5f605a_0_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0025" y="1981175"/>
            <a:ext cx="4097325" cy="28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1eb5c5f605a_0_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21901" y="1980550"/>
            <a:ext cx="3666374" cy="28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eb612ca0ac_0_5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1eb612ca0ac_0_5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g1eb612ca0ac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9375" y="-69100"/>
            <a:ext cx="12271375" cy="692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1eb612ca0ac_0_59"/>
          <p:cNvSpPr txBox="1"/>
          <p:nvPr/>
        </p:nvSpPr>
        <p:spPr>
          <a:xfrm>
            <a:off x="4010700" y="440900"/>
            <a:ext cx="34032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Conclusiones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eb612ca0ac_0_59"/>
          <p:cNvSpPr txBox="1"/>
          <p:nvPr/>
        </p:nvSpPr>
        <p:spPr>
          <a:xfrm>
            <a:off x="650875" y="1555750"/>
            <a:ext cx="105156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 el </a:t>
            </a:r>
            <a:r>
              <a:rPr lang="es-E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análisis</a:t>
            </a:r>
            <a:r>
              <a:rPr lang="es-E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del Lasso, pudimos comprobar como la edad y el nivel de glucosa en sangre son los mayores factores de riesgo.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eb612ca0ac_0_59"/>
          <p:cNvSpPr txBox="1"/>
          <p:nvPr/>
        </p:nvSpPr>
        <p:spPr>
          <a:xfrm>
            <a:off x="739775" y="3359150"/>
            <a:ext cx="105156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1eb612ca0ac_0_59"/>
          <p:cNvSpPr txBox="1"/>
          <p:nvPr/>
        </p:nvSpPr>
        <p:spPr>
          <a:xfrm>
            <a:off x="650875" y="3129200"/>
            <a:ext cx="102711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pesar</a:t>
            </a:r>
            <a:r>
              <a:rPr lang="es-E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del desbalanceo, con llegamos a un modelo que puede evaluar medianamente bien el riesgo de los pacientes.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eb612ca0ac_0_59"/>
          <p:cNvSpPr txBox="1"/>
          <p:nvPr/>
        </p:nvSpPr>
        <p:spPr>
          <a:xfrm>
            <a:off x="650875" y="4730750"/>
            <a:ext cx="10515600" cy="10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modelo elegido sería el modelo de oversampling.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eb612ca0ac_0_6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1eb612ca0ac_0_6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g1eb612ca0ac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1125" y="0"/>
            <a:ext cx="123031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1eb612ca0ac_0_66"/>
          <p:cNvSpPr txBox="1"/>
          <p:nvPr/>
        </p:nvSpPr>
        <p:spPr>
          <a:xfrm>
            <a:off x="2882950" y="1414450"/>
            <a:ext cx="7260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s-ES" sz="7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Muchas gracias </a:t>
            </a:r>
            <a:endParaRPr b="1" sz="7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7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¿Alguna pregunta?</a:t>
            </a:r>
            <a:endParaRPr b="1" sz="7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b5b34d4de_0_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1eb5b34d4de_0_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g1eb5b34d4de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9375" y="0"/>
            <a:ext cx="122713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1eb5b34d4de_0_11"/>
          <p:cNvSpPr txBox="1"/>
          <p:nvPr/>
        </p:nvSpPr>
        <p:spPr>
          <a:xfrm>
            <a:off x="3181525" y="566275"/>
            <a:ext cx="6132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1" lang="es-ES" sz="4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DERRAME CEREBRAL</a:t>
            </a:r>
            <a:endParaRPr b="1" i="1" sz="4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1eb5b34d4de_0_11"/>
          <p:cNvSpPr txBox="1"/>
          <p:nvPr/>
        </p:nvSpPr>
        <p:spPr>
          <a:xfrm>
            <a:off x="6049075" y="1581175"/>
            <a:ext cx="55293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 derrame cerebral, o accidente cerebrovascular (ACV), es una condición médica grave que ocurre cuando hay una interrupción en el suministro de sangre al cerebro. Esta interrupción puede deberse a la obstrucción de un vaso sanguíneo (isquemia) o al sangrado dentro del cerebro (hemorragia). 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Los accidentes cerebrovasculares, a pesar de ser una de las principales causantes de muertes en todo el mundo, son a menudo más prevenibles de lo que podríamos pensar, ya que estudios muestran que hasta el 80% de los accidentes cerebrovasculares se pueden evitar mediante medidas proactivas.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b5ba06d44_1_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1eb5ba06d44_1_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g1eb5ba06d44_1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5250" y="0"/>
            <a:ext cx="122872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1eb5ba06d44_1_3"/>
          <p:cNvSpPr txBox="1"/>
          <p:nvPr/>
        </p:nvSpPr>
        <p:spPr>
          <a:xfrm>
            <a:off x="1837800" y="662575"/>
            <a:ext cx="85164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ES" sz="60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¿Cuáles son los factores que más influyen en los derrames cerebrales y ver el riesgo que cada individuo puede tener ?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b5ba06d44_1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eb5ba06d44_1_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g1eb5ba06d44_1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5250" y="0"/>
            <a:ext cx="122872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1eb5ba06d44_1_10"/>
          <p:cNvSpPr txBox="1"/>
          <p:nvPr/>
        </p:nvSpPr>
        <p:spPr>
          <a:xfrm>
            <a:off x="2288400" y="109200"/>
            <a:ext cx="7615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1" lang="es-ES" sz="4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Prediction </a:t>
            </a:r>
            <a:r>
              <a:rPr b="1" lang="es-ES" sz="4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1" i="1" lang="es-ES" sz="4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Strokes </a:t>
            </a:r>
            <a:r>
              <a:rPr b="1" i="1" lang="es-ES" sz="4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🧠</a:t>
            </a:r>
            <a:r>
              <a:rPr b="1" i="1" lang="es-E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eb5ba06d44_1_10"/>
          <p:cNvSpPr txBox="1"/>
          <p:nvPr/>
        </p:nvSpPr>
        <p:spPr>
          <a:xfrm>
            <a:off x="418925" y="1032600"/>
            <a:ext cx="111249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Características del dataset: 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Fuente:  Kaggle 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https://www.kaggle.com/datasets/fedesoriano/stroke-prediction-dataset/data</a:t>
            </a:r>
            <a:r>
              <a:rPr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Filas = 5110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Columnas = 12  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Variables categoricas : 'id', 'gender', 'hypertension', 'heart_disease', 'ever_married', 'work_type', 'Residence_type',  'smoking_status' 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Variables numéricas: 'age','avg_glucose_level', ‘bmi’          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Target: 'stroke'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b5ba06d44_1_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eb5ba06d44_1_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g1eb5ba06d44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9375" y="0"/>
            <a:ext cx="122713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1eb5ba06d44_1_18"/>
          <p:cNvSpPr txBox="1"/>
          <p:nvPr/>
        </p:nvSpPr>
        <p:spPr>
          <a:xfrm>
            <a:off x="2107050" y="127050"/>
            <a:ext cx="7977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1" lang="es-ES" sz="6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Procesado de datos </a:t>
            </a:r>
            <a:endParaRPr b="1" i="1" sz="60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g1eb5ba06d44_1_18"/>
          <p:cNvSpPr txBox="1"/>
          <p:nvPr/>
        </p:nvSpPr>
        <p:spPr>
          <a:xfrm>
            <a:off x="838200" y="1321625"/>
            <a:ext cx="6565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Había variables que teníamos que llevar a valores numéricos. </a:t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g1eb5ba06d44_1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825" y="2597500"/>
            <a:ext cx="2839775" cy="281769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eb5ba06d44_1_18"/>
          <p:cNvSpPr txBox="1"/>
          <p:nvPr/>
        </p:nvSpPr>
        <p:spPr>
          <a:xfrm>
            <a:off x="734550" y="2412763"/>
            <a:ext cx="995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Valores faltantes: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eb5ba06d44_1_18"/>
          <p:cNvSpPr txBox="1"/>
          <p:nvPr/>
        </p:nvSpPr>
        <p:spPr>
          <a:xfrm>
            <a:off x="331250" y="5464875"/>
            <a:ext cx="609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target stroke estaba desbalanceado: </a:t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g1eb5ba06d44_1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9611" y="5664879"/>
            <a:ext cx="2658868" cy="6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b5ba06d44_1_4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eb5ba06d44_1_4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g1eb5ba06d44_1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9375" y="0"/>
            <a:ext cx="122713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1eb5ba06d44_1_45"/>
          <p:cNvSpPr txBox="1"/>
          <p:nvPr/>
        </p:nvSpPr>
        <p:spPr>
          <a:xfrm>
            <a:off x="2487138" y="75225"/>
            <a:ext cx="72177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4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Stroke Desbalanceado</a:t>
            </a:r>
            <a:endParaRPr b="1" sz="4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g1eb5ba06d44_1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5175" y="1005625"/>
            <a:ext cx="8334375" cy="52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b5ba06d44_1_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eb5ba06d44_1_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g1eb5ba06d44_1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1125" y="0"/>
            <a:ext cx="123031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1eb5ba06d44_1_30"/>
          <p:cNvSpPr txBox="1"/>
          <p:nvPr/>
        </p:nvSpPr>
        <p:spPr>
          <a:xfrm>
            <a:off x="2245225" y="97900"/>
            <a:ext cx="7977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4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Stroke Desbalanceado</a:t>
            </a:r>
            <a:endParaRPr b="1" sz="4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g1eb5ba06d44_1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9800" y="1133475"/>
            <a:ext cx="9048750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b5ba06d44_1_5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1eb5ba06d44_1_5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g1eb5ba06d44_1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9375" y="0"/>
            <a:ext cx="122713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1eb5ba06d44_1_53"/>
          <p:cNvSpPr txBox="1"/>
          <p:nvPr/>
        </p:nvSpPr>
        <p:spPr>
          <a:xfrm>
            <a:off x="2331675" y="271075"/>
            <a:ext cx="8830800" cy="17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ES" sz="4200">
                <a:solidFill>
                  <a:schemeClr val="lt1"/>
                </a:solidFill>
              </a:rPr>
              <a:t>Modificaciones en el dataset </a:t>
            </a:r>
            <a:endParaRPr b="1" sz="4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200">
              <a:solidFill>
                <a:schemeClr val="lt1"/>
              </a:solidFill>
            </a:endParaRPr>
          </a:p>
        </p:txBody>
      </p:sp>
      <p:sp>
        <p:nvSpPr>
          <p:cNvPr id="154" name="Google Shape;154;g1eb5ba06d44_1_53"/>
          <p:cNvSpPr txBox="1"/>
          <p:nvPr/>
        </p:nvSpPr>
        <p:spPr>
          <a:xfrm>
            <a:off x="458150" y="2416800"/>
            <a:ext cx="107043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400">
                <a:solidFill>
                  <a:schemeClr val="lt1"/>
                </a:solidFill>
              </a:rPr>
              <a:t>Las categóricas binarias fueron reemplazadas a valores 0 y 1 usando la función where de Numpy, mientras que para las categóricas nominales de mayor cantidad de categorías usamos la función de pandas get_dummies.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eb5ba06d44_1_53"/>
          <p:cNvSpPr txBox="1"/>
          <p:nvPr/>
        </p:nvSpPr>
        <p:spPr>
          <a:xfrm>
            <a:off x="458150" y="4065650"/>
            <a:ext cx="99501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400">
                <a:solidFill>
                  <a:schemeClr val="lt1"/>
                </a:solidFill>
              </a:rPr>
              <a:t>Los datos de la columna bmi faltantes, realizamos una mediana para rellenar los espacios vacíos.   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56" name="Google Shape;156;g1eb5ba06d44_1_53"/>
          <p:cNvSpPr txBox="1"/>
          <p:nvPr/>
        </p:nvSpPr>
        <p:spPr>
          <a:xfrm>
            <a:off x="458150" y="5197925"/>
            <a:ext cx="99501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400">
                <a:solidFill>
                  <a:schemeClr val="lt1"/>
                </a:solidFill>
              </a:rPr>
              <a:t>Los valores </a:t>
            </a:r>
            <a:r>
              <a:rPr lang="es-ES" sz="2400">
                <a:solidFill>
                  <a:schemeClr val="lt1"/>
                </a:solidFill>
              </a:rPr>
              <a:t>numéricos</a:t>
            </a:r>
            <a:r>
              <a:rPr lang="es-ES" sz="2400">
                <a:solidFill>
                  <a:schemeClr val="lt1"/>
                </a:solidFill>
              </a:rPr>
              <a:t> fueron escalados con un estandarización </a:t>
            </a:r>
            <a:r>
              <a:rPr lang="es-ES" sz="2400">
                <a:solidFill>
                  <a:schemeClr val="lt1"/>
                </a:solidFill>
              </a:rPr>
              <a:t>estándar</a:t>
            </a:r>
            <a:r>
              <a:rPr lang="es-ES" sz="2400">
                <a:solidFill>
                  <a:schemeClr val="lt1"/>
                </a:solidFill>
              </a:rPr>
              <a:t>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57" name="Google Shape;157;g1eb5ba06d44_1_53"/>
          <p:cNvSpPr txBox="1"/>
          <p:nvPr/>
        </p:nvSpPr>
        <p:spPr>
          <a:xfrm>
            <a:off x="458150" y="1124975"/>
            <a:ext cx="9950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variable género, tiene el valor” Otro”, que decidimos sacar ya que solo representaba 1 fila del data set.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b5e8d04a3_0_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eb5e8d04a3_0_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g1eb5e8d04a3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5250" y="0"/>
            <a:ext cx="122872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1eb5e8d04a3_0_3"/>
          <p:cNvSpPr txBox="1"/>
          <p:nvPr/>
        </p:nvSpPr>
        <p:spPr>
          <a:xfrm>
            <a:off x="3858900" y="2355500"/>
            <a:ext cx="4888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8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endParaRPr b="1" i="1" sz="8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2023-11-10T15:44:49Z</dcterms:created>
  <dc:creator>Gabriel Paez</dc:creator>
</cp:coreProperties>
</file>