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B5E40-6305-4900-876B-58CE3B3A6A98}" v="392" dt="2023-12-09T00:22:41.311"/>
    <p1510:client id="{1B29E0EC-C4A6-4182-82F4-DADA49C2286C}" v="205" dt="2023-12-13T02:38:16.202"/>
    <p1510:client id="{5CE150F1-F540-4B32-A76E-CBE96D14A8EF}" v="425" dt="2023-12-13T03:16:54.850"/>
    <p1510:client id="{A90F48DB-195A-4088-8BD8-1D094EE00607}" v="23" dt="2023-12-13T03:20:01.934"/>
    <p1510:client id="{F745FC63-E7C5-4CFE-8DB2-67ACEACBD740}" v="508" dt="2023-12-13T02:25:34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4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5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5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8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0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4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9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8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388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abrielhuluany/A3_Compilador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1292-AEB7-76DB-585C-ED0B169E0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74" y="1176617"/>
            <a:ext cx="4044845" cy="2432203"/>
          </a:xfrm>
        </p:spPr>
        <p:txBody>
          <a:bodyPr anchor="b">
            <a:normAutofit/>
          </a:bodyPr>
          <a:lstStyle/>
          <a:p>
            <a:r>
              <a:rPr lang="de-DE" err="1"/>
              <a:t>Teoria</a:t>
            </a:r>
            <a:r>
              <a:rPr lang="de-DE"/>
              <a:t> da </a:t>
            </a:r>
            <a:r>
              <a:rPr lang="de-DE" err="1"/>
              <a:t>Computação</a:t>
            </a:r>
            <a:r>
              <a:rPr lang="de-DE"/>
              <a:t> e </a:t>
            </a:r>
            <a:r>
              <a:rPr lang="de-DE" err="1"/>
              <a:t>Compiladores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1CAC9-8D84-8D8E-BE41-EADEF7217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035" y="5653673"/>
            <a:ext cx="4781084" cy="5097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Jogo de Futebol Americano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Bears vs. Packers live updates for the 2023 season opener - Chicago  Sun-Times">
            <a:extLst>
              <a:ext uri="{FF2B5EF4-FFF2-40B4-BE49-F238E27FC236}">
                <a16:creationId xmlns:a16="http://schemas.microsoft.com/office/drawing/2014/main" id="{7EE98ED4-37F7-59DE-02CE-38A08B74C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1" r="2849" b="-1"/>
          <a:stretch/>
        </p:blipFill>
        <p:spPr>
          <a:xfrm>
            <a:off x="5387663" y="812235"/>
            <a:ext cx="6040191" cy="3408333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B6F2691-7C12-2A0C-AC75-07B54D3ACC6F}"/>
              </a:ext>
            </a:extLst>
          </p:cNvPr>
          <p:cNvSpPr txBox="1">
            <a:spLocks/>
          </p:cNvSpPr>
          <p:nvPr/>
        </p:nvSpPr>
        <p:spPr>
          <a:xfrm>
            <a:off x="1199180" y="4217678"/>
            <a:ext cx="6016819" cy="13147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1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/>
              <a:t>GRupo</a:t>
            </a:r>
            <a:r>
              <a:rPr lang="de-DE"/>
              <a:t> 7</a:t>
            </a:r>
            <a:endParaRPr lang="de-DE" err="1"/>
          </a:p>
          <a:p>
            <a:r>
              <a:rPr lang="de-DE" err="1"/>
              <a:t>gabriel</a:t>
            </a:r>
            <a:r>
              <a:rPr lang="de-DE"/>
              <a:t> </a:t>
            </a:r>
            <a:r>
              <a:rPr lang="de-DE" err="1"/>
              <a:t>bonifácio</a:t>
            </a:r>
            <a:r>
              <a:rPr lang="de-DE"/>
              <a:t> </a:t>
            </a:r>
            <a:r>
              <a:rPr lang="de-DE" err="1"/>
              <a:t>Huluany</a:t>
            </a:r>
            <a:r>
              <a:rPr lang="de-DE"/>
              <a:t> </a:t>
            </a:r>
            <a:r>
              <a:rPr lang="de-DE" err="1"/>
              <a:t>gonzalez</a:t>
            </a:r>
            <a:endParaRPr lang="de-DE"/>
          </a:p>
          <a:p>
            <a:r>
              <a:rPr lang="de-DE"/>
              <a:t>125111372859</a:t>
            </a:r>
          </a:p>
        </p:txBody>
      </p:sp>
      <p:pic>
        <p:nvPicPr>
          <p:cNvPr id="14" name="Imagem 13" descr="Gray Github icon (logo symbol png)">
            <a:extLst>
              <a:ext uri="{FF2B5EF4-FFF2-40B4-BE49-F238E27FC236}">
                <a16:creationId xmlns:a16="http://schemas.microsoft.com/office/drawing/2014/main" id="{D4A8AFFE-F017-1423-D7A7-4CA4EB968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025" y="4545806"/>
            <a:ext cx="1266826" cy="1243014"/>
          </a:xfrm>
          <a:prstGeom prst="rect">
            <a:avLst/>
          </a:prstGeom>
        </p:spPr>
      </p:pic>
      <p:pic>
        <p:nvPicPr>
          <p:cNvPr id="16" name="Imagem 15" descr="ANTLR v4 - IntelliJ IDEs Plugin | Marketplace">
            <a:extLst>
              <a:ext uri="{FF2B5EF4-FFF2-40B4-BE49-F238E27FC236}">
                <a16:creationId xmlns:a16="http://schemas.microsoft.com/office/drawing/2014/main" id="{76B44979-FEB9-D50A-1C0A-89617830B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337" y="450056"/>
            <a:ext cx="731045" cy="73104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D1D1A787-F6D2-4A83-68D4-5EBD3DEE36B5}"/>
              </a:ext>
            </a:extLst>
          </p:cNvPr>
          <p:cNvSpPr txBox="1"/>
          <p:nvPr/>
        </p:nvSpPr>
        <p:spPr>
          <a:xfrm>
            <a:off x="8637984" y="5813226"/>
            <a:ext cx="11358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  <a:latin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pt-BR" sz="2000" dirty="0">
              <a:solidFill>
                <a:srgbClr val="0070C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D44BFD-D3B2-5A03-9515-DBEB20B1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pt-BR" sz="4100"/>
              <a:t>Como funciona o futebol americano?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FC8CB-A6B8-3F8B-B620-FFF0F6ED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700"/>
              <a:t>Resumidamente</a:t>
            </a:r>
          </a:p>
          <a:p>
            <a:pPr>
              <a:lnSpc>
                <a:spcPct val="110000"/>
              </a:lnSpc>
            </a:pPr>
            <a:r>
              <a:rPr lang="pt-BR" sz="1700"/>
              <a:t>O campo possui 100 jardas e você precisa avança-lo completamente para marcar um Touchdown;</a:t>
            </a:r>
          </a:p>
          <a:p>
            <a:pPr>
              <a:lnSpc>
                <a:spcPct val="110000"/>
              </a:lnSpc>
            </a:pPr>
            <a:r>
              <a:rPr lang="pt-BR" sz="1700"/>
              <a:t>É possível avançar correndo ou passando a bola;</a:t>
            </a:r>
          </a:p>
          <a:p>
            <a:pPr>
              <a:lnSpc>
                <a:spcPct val="110000"/>
              </a:lnSpc>
            </a:pPr>
            <a:r>
              <a:rPr lang="pt-BR" sz="1700"/>
              <a:t>Um Touchdown vale 6 pontos + 1 ponto do chute extra, totalizando 7 pontos;</a:t>
            </a:r>
          </a:p>
          <a:p>
            <a:pPr>
              <a:lnSpc>
                <a:spcPct val="110000"/>
              </a:lnSpc>
            </a:pPr>
            <a:endParaRPr lang="pt-BR" sz="1700"/>
          </a:p>
        </p:txBody>
      </p:sp>
      <p:pic>
        <p:nvPicPr>
          <p:cNvPr id="4" name="Imagem 3" descr="Extra point – Wikipédia, a enciclopédia livre">
            <a:extLst>
              <a:ext uri="{FF2B5EF4-FFF2-40B4-BE49-F238E27FC236}">
                <a16:creationId xmlns:a16="http://schemas.microsoft.com/office/drawing/2014/main" id="{E76BDCE0-7AE4-9389-7CA7-326C5438A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9" t="193" r="22810" b="-256"/>
          <a:stretch/>
        </p:blipFill>
        <p:spPr>
          <a:xfrm>
            <a:off x="5677437" y="-3318"/>
            <a:ext cx="6517047" cy="68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6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6BF45C-56AA-22A4-B77D-6A91D4BBD084}"/>
              </a:ext>
            </a:extLst>
          </p:cNvPr>
          <p:cNvSpPr txBox="1"/>
          <p:nvPr/>
        </p:nvSpPr>
        <p:spPr>
          <a:xfrm>
            <a:off x="941778" y="1441969"/>
            <a:ext cx="10315429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CF8E6D"/>
                </a:solidFill>
                <a:latin typeface="Consolas"/>
              </a:rPr>
              <a:t>grammar </a:t>
            </a:r>
            <a:r>
              <a:rPr lang="en-US" sz="1000">
                <a:solidFill>
                  <a:srgbClr val="9876AA"/>
                </a:solidFill>
                <a:latin typeface="Consolas"/>
              </a:rPr>
              <a:t>Football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latin typeface="Consolas"/>
              </a:rPr>
            </a:br>
            <a:br>
              <a:rPr lang="en-US" sz="1000">
                <a:latin typeface="Consolas"/>
              </a:rPr>
            </a:br>
            <a:r>
              <a:rPr lang="en-US" sz="1000" err="1">
                <a:solidFill>
                  <a:srgbClr val="FFC66D"/>
                </a:solidFill>
                <a:latin typeface="Consolas"/>
              </a:rPr>
              <a:t>raiz_programa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</a:t>
            </a:r>
            <a:r>
              <a:rPr lang="en-US" sz="1000" err="1">
                <a:solidFill>
                  <a:srgbClr val="FFC66D"/>
                </a:solidFill>
                <a:latin typeface="Consolas"/>
              </a:rPr>
              <a:t>jogo</a:t>
            </a:r>
            <a:r>
              <a:rPr lang="en-US" sz="1000">
                <a:solidFill>
                  <a:srgbClr val="FFC66D"/>
                </a:solidFill>
                <a:latin typeface="Consolas"/>
              </a:rPr>
              <a:t> </a:t>
            </a:r>
            <a:r>
              <a:rPr lang="en-US" sz="1000">
                <a:solidFill>
                  <a:srgbClr val="9876AA"/>
                </a:solidFill>
                <a:latin typeface="Consolas"/>
              </a:rPr>
              <a:t>EOF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latin typeface="Consolas"/>
              </a:rPr>
            </a:br>
            <a:br>
              <a:rPr lang="en-US" sz="1000">
                <a:latin typeface="Consolas"/>
              </a:rPr>
            </a:br>
            <a:r>
              <a:rPr lang="en-US" sz="1000" err="1">
                <a:solidFill>
                  <a:srgbClr val="FFC66D"/>
                </a:solidFill>
                <a:latin typeface="Consolas"/>
              </a:rPr>
              <a:t>jogo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</a:t>
            </a:r>
            <a:r>
              <a:rPr lang="en-US" sz="1000" err="1">
                <a:solidFill>
                  <a:srgbClr val="FFC66D"/>
                </a:solidFill>
                <a:latin typeface="Consolas"/>
              </a:rPr>
              <a:t>inicio</a:t>
            </a:r>
            <a:r>
              <a:rPr lang="en-US" sz="1000">
                <a:solidFill>
                  <a:srgbClr val="FFC66D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FFC66D"/>
                </a:solidFill>
                <a:latin typeface="Consolas"/>
              </a:rPr>
              <a:t>jogada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)* </a:t>
            </a:r>
            <a:r>
              <a:rPr lang="en-US" sz="1000" err="1">
                <a:solidFill>
                  <a:srgbClr val="FFC66D"/>
                </a:solidFill>
                <a:latin typeface="Consolas"/>
              </a:rPr>
              <a:t>fim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latin typeface="Consolas"/>
              </a:rPr>
            </a:br>
            <a:br>
              <a:rPr lang="en-US" sz="1000">
                <a:latin typeface="Consolas"/>
              </a:rPr>
            </a:br>
            <a:r>
              <a:rPr lang="en-US" sz="1000" err="1">
                <a:solidFill>
                  <a:srgbClr val="FFC66D"/>
                </a:solidFill>
                <a:latin typeface="Consolas"/>
              </a:rPr>
              <a:t>inicio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</a:t>
            </a:r>
            <a:r>
              <a:rPr lang="en-US" sz="1000">
                <a:solidFill>
                  <a:srgbClr val="FFC66D"/>
                </a:solidFill>
                <a:latin typeface="Consolas"/>
              </a:rPr>
              <a:t>time </a:t>
            </a:r>
            <a:r>
              <a:rPr lang="en-US" sz="1000">
                <a:solidFill>
                  <a:srgbClr val="9876AA"/>
                </a:solidFill>
                <a:latin typeface="Consolas"/>
              </a:rPr>
              <a:t>ESPACO CONTRA ESPACO </a:t>
            </a:r>
            <a:r>
              <a:rPr lang="en-US" sz="1000">
                <a:solidFill>
                  <a:srgbClr val="FFC66D"/>
                </a:solidFill>
                <a:latin typeface="Consolas"/>
              </a:rPr>
              <a:t>time </a:t>
            </a:r>
            <a:r>
              <a:rPr lang="en-US" sz="1000">
                <a:solidFill>
                  <a:srgbClr val="9876AA"/>
                </a:solidFill>
                <a:latin typeface="Consolas"/>
              </a:rPr>
              <a:t>NOVA_LINHA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latin typeface="Consolas"/>
              </a:rPr>
            </a:br>
            <a:br>
              <a:rPr lang="en-US" sz="1000">
                <a:latin typeface="Consolas"/>
              </a:rPr>
            </a:br>
            <a:r>
              <a:rPr lang="en-US" sz="1000" err="1">
                <a:solidFill>
                  <a:srgbClr val="FFC66D"/>
                </a:solidFill>
                <a:latin typeface="Consolas"/>
              </a:rPr>
              <a:t>jogada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</a:t>
            </a:r>
            <a:r>
              <a:rPr lang="en-US" sz="1000">
                <a:solidFill>
                  <a:srgbClr val="FFC66D"/>
                </a:solidFill>
                <a:latin typeface="Consolas"/>
              </a:rPr>
              <a:t>time </a:t>
            </a:r>
            <a:r>
              <a:rPr lang="en-US" sz="1000">
                <a:solidFill>
                  <a:srgbClr val="9876AA"/>
                </a:solidFill>
                <a:latin typeface="Consolas"/>
              </a:rPr>
              <a:t>ESPACO ACAO ESPACO QUANTIDADE ESPACO JARDAS NOVA_LINHA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latin typeface="Consolas"/>
              </a:rPr>
            </a:br>
            <a:br>
              <a:rPr lang="en-US" sz="1000">
                <a:latin typeface="Consolas"/>
              </a:rPr>
            </a:br>
            <a:r>
              <a:rPr lang="en-US" sz="1000" err="1">
                <a:solidFill>
                  <a:srgbClr val="FFC66D"/>
                </a:solidFill>
                <a:latin typeface="Consolas"/>
              </a:rPr>
              <a:t>fim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</a:t>
            </a:r>
            <a:r>
              <a:rPr lang="en-US" sz="1000">
                <a:solidFill>
                  <a:srgbClr val="9876AA"/>
                </a:solidFill>
                <a:latin typeface="Consolas"/>
              </a:rPr>
              <a:t>FIM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latin typeface="Consolas"/>
              </a:rPr>
            </a:br>
            <a:br>
              <a:rPr lang="en-US" sz="1000">
                <a:latin typeface="Consolas"/>
              </a:rPr>
            </a:br>
            <a:r>
              <a:rPr lang="en-US" sz="1000">
                <a:solidFill>
                  <a:srgbClr val="FFC66D"/>
                </a:solidFill>
                <a:latin typeface="Consolas"/>
              </a:rPr>
              <a:t>time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</a:t>
            </a:r>
            <a:r>
              <a:rPr lang="en-US" sz="1000">
                <a:solidFill>
                  <a:srgbClr val="9876AA"/>
                </a:solidFill>
                <a:latin typeface="Consolas"/>
              </a:rPr>
              <a:t>NFL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latin typeface="Consolas"/>
              </a:rPr>
            </a:br>
            <a:r>
              <a:rPr lang="en-US" sz="1000">
                <a:solidFill>
                  <a:srgbClr val="9876AA"/>
                </a:solidFill>
                <a:latin typeface="Consolas"/>
              </a:rPr>
              <a:t>NFL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'Arizona Cardinals'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'Cardinals'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'Atlanta Falcons'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'Falcons'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'Baltimore Ravens'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'Ravens'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'Buffalo Bills'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'Bills'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</a:t>
            </a:r>
            <a:br>
              <a:rPr lang="en-US" sz="1000">
                <a:latin typeface="Consolas"/>
              </a:rPr>
            </a:br>
            <a:r>
              <a:rPr lang="en-US" sz="1000">
                <a:solidFill>
                  <a:srgbClr val="6AAB73"/>
                </a:solidFill>
                <a:latin typeface="Consolas"/>
              </a:rPr>
              <a:t>'Carolina Panthers'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'Panthers'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'Chicago Bears'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'Bears'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'Cincinnati Bengals'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'Bengals'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'Cleveland Browns'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'Browns'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</a:t>
            </a:r>
            <a:br>
              <a:rPr lang="en-US" sz="1000">
                <a:latin typeface="Consolas"/>
              </a:rPr>
            </a:br>
            <a:r>
              <a:rPr lang="en-US" sz="1000">
                <a:solidFill>
                  <a:srgbClr val="6AAB73"/>
                </a:solidFill>
                <a:latin typeface="Consolas"/>
              </a:rPr>
              <a:t>'Dallas Cowboys'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'Cowboys'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'Denver Broncos'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'Broncos'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'Detroit Lions'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'Lions'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'Green Bay Packers'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'Packers'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</a:t>
            </a:r>
            <a:br>
              <a:rPr lang="en-US" sz="1000">
                <a:latin typeface="Consolas"/>
              </a:rPr>
            </a:br>
            <a:r>
              <a:rPr lang="en-US" sz="1000">
                <a:solidFill>
                  <a:srgbClr val="6AAB73"/>
                </a:solidFill>
                <a:latin typeface="Consolas"/>
              </a:rPr>
              <a:t>'Houston Texans'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'Texans'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'Indianapolis Colts'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'Colts'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'Jacksonville Jaguars'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'Jaguars'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'Kansas City Chiefs'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'Chiefs'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</a:t>
            </a:r>
            <a:br>
              <a:rPr lang="en-US" sz="1000">
                <a:latin typeface="Consolas"/>
              </a:rPr>
            </a:br>
            <a:r>
              <a:rPr lang="en-US" sz="1000">
                <a:solidFill>
                  <a:srgbClr val="6AAB73"/>
                </a:solidFill>
                <a:latin typeface="Consolas"/>
              </a:rPr>
              <a:t>'Las Vegas Raiders'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'Raiders'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'Los Angeles Chargers'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'Chargers'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'Los Angeles Rams'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'Rams'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'Miami Dolphins'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'Dolphins'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</a:t>
            </a:r>
            <a:br>
              <a:rPr lang="en-US" sz="1000">
                <a:latin typeface="Consolas"/>
              </a:rPr>
            </a:br>
            <a:r>
              <a:rPr lang="en-US" sz="1000">
                <a:solidFill>
                  <a:srgbClr val="6AAB73"/>
                </a:solidFill>
                <a:latin typeface="Consolas"/>
              </a:rPr>
              <a:t>'Minnesota Vikings'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'Vikings'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'New England Patriots'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'Patriots'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'New Orleans Saints'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'Saints'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'New York Giants'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'Giants'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</a:t>
            </a:r>
            <a:br>
              <a:rPr lang="en-US" sz="1000">
                <a:latin typeface="Consolas"/>
              </a:rPr>
            </a:br>
            <a:r>
              <a:rPr lang="en-US" sz="1000">
                <a:solidFill>
                  <a:srgbClr val="6AAB73"/>
                </a:solidFill>
                <a:latin typeface="Consolas"/>
              </a:rPr>
              <a:t>'New York Jets'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'Jets'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'Philadelphia Eagles'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'Eagles'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'Pittsburgh Steelers'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'Steelers'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'San Francisco 49ers'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'49ers'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</a:t>
            </a:r>
            <a:br>
              <a:rPr lang="en-US" sz="1000">
                <a:latin typeface="Consolas"/>
              </a:rPr>
            </a:br>
            <a:r>
              <a:rPr lang="en-US" sz="1000">
                <a:solidFill>
                  <a:srgbClr val="6AAB73"/>
                </a:solidFill>
                <a:latin typeface="Consolas"/>
              </a:rPr>
              <a:t>'Seattle Seahawks'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'Seahawks'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'Tampa Bay Buccaneers'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'Buccaneers'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'Tennessee Titans'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'Titans'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 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'Washington Commanders'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'Commanders'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latin typeface="Consolas"/>
              </a:rPr>
            </a:br>
            <a:r>
              <a:rPr lang="en-US" sz="1000">
                <a:solidFill>
                  <a:srgbClr val="9876AA"/>
                </a:solidFill>
                <a:latin typeface="Consolas"/>
              </a:rPr>
              <a:t>CONTRA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'@'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latin typeface="Consolas"/>
              </a:rPr>
            </a:br>
            <a:r>
              <a:rPr lang="en-US" sz="1000">
                <a:solidFill>
                  <a:srgbClr val="9876AA"/>
                </a:solidFill>
                <a:latin typeface="Consolas"/>
              </a:rPr>
              <a:t>NOVA_LINHA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'\n'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latin typeface="Consolas"/>
              </a:rPr>
            </a:br>
            <a:r>
              <a:rPr lang="en-US" sz="1000">
                <a:solidFill>
                  <a:srgbClr val="9876AA"/>
                </a:solidFill>
                <a:latin typeface="Consolas"/>
              </a:rPr>
              <a:t>ESPACO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 '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latin typeface="Consolas"/>
              </a:rPr>
            </a:br>
            <a:r>
              <a:rPr lang="en-US" sz="1000">
                <a:solidFill>
                  <a:srgbClr val="9876AA"/>
                </a:solidFill>
                <a:latin typeface="Consolas"/>
              </a:rPr>
              <a:t>ACAO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|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latin typeface="Consolas"/>
              </a:rPr>
            </a:br>
            <a:r>
              <a:rPr lang="en-US" sz="1000">
                <a:solidFill>
                  <a:srgbClr val="9876AA"/>
                </a:solidFill>
                <a:latin typeface="Consolas"/>
              </a:rPr>
              <a:t>QUANTIDADE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[0-9][0-9]*;</a:t>
            </a:r>
            <a:br>
              <a:rPr lang="en-US" sz="1000">
                <a:latin typeface="Consolas"/>
              </a:rPr>
            </a:br>
            <a:r>
              <a:rPr lang="en-US" sz="1000">
                <a:solidFill>
                  <a:srgbClr val="9876AA"/>
                </a:solidFill>
                <a:latin typeface="Consolas"/>
              </a:rPr>
              <a:t>JARDAS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jardas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latin typeface="Consolas"/>
              </a:rPr>
            </a:br>
            <a:r>
              <a:rPr lang="en-US" sz="1000">
                <a:solidFill>
                  <a:srgbClr val="9876AA"/>
                </a:solidFill>
                <a:latin typeface="Consolas"/>
              </a:rPr>
              <a:t>FIM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Fim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 de 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jogo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'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latin typeface="Consolas"/>
              </a:rPr>
            </a:br>
            <a:br>
              <a:rPr lang="en-US" sz="1000">
                <a:latin typeface="Consolas"/>
              </a:rPr>
            </a:br>
            <a:r>
              <a:rPr lang="en-US" sz="1000" i="1">
                <a:solidFill>
                  <a:srgbClr val="7A7E85"/>
                </a:solidFill>
                <a:latin typeface="Consolas"/>
              </a:rPr>
              <a:t>//NOME: PALAVRA PALAVRA*;</a:t>
            </a:r>
            <a:br>
              <a:rPr lang="en-US" sz="1000" i="1">
                <a:latin typeface="Consolas"/>
              </a:rPr>
            </a:br>
            <a:r>
              <a:rPr lang="en-US" sz="1000" i="1">
                <a:solidFill>
                  <a:srgbClr val="7A7E85"/>
                </a:solidFill>
                <a:latin typeface="Consolas"/>
              </a:rPr>
              <a:t>//PALAVRA: [a-zA-Z_0-9][a-zA-Z_0-9]* ;</a:t>
            </a:r>
            <a:br>
              <a:rPr lang="en-US" sz="1000" i="1">
                <a:latin typeface="Consolas"/>
              </a:rPr>
            </a:br>
            <a:r>
              <a:rPr lang="en-US" sz="1000" i="1">
                <a:solidFill>
                  <a:srgbClr val="7A7E85"/>
                </a:solidFill>
                <a:latin typeface="Consolas"/>
              </a:rPr>
              <a:t>//ESPACO: [ \t\r\n]+ -&gt; skip;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98564ED-5C21-F7B0-293E-6192A3FFC915}"/>
              </a:ext>
            </a:extLst>
          </p:cNvPr>
          <p:cNvSpPr txBox="1">
            <a:spLocks/>
          </p:cNvSpPr>
          <p:nvPr/>
        </p:nvSpPr>
        <p:spPr>
          <a:xfrm>
            <a:off x="2593" y="2062"/>
            <a:ext cx="12189406" cy="134987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100"/>
              <a:t>Gramática</a:t>
            </a:r>
          </a:p>
          <a:p>
            <a:pPr algn="ctr"/>
            <a:r>
              <a:rPr lang="pt-BR" sz="4100">
                <a:solidFill>
                  <a:srgbClr val="0070C0"/>
                </a:solidFill>
              </a:rPr>
              <a:t>Football.g4</a:t>
            </a:r>
          </a:p>
        </p:txBody>
      </p:sp>
    </p:spTree>
    <p:extLst>
      <p:ext uri="{BB962C8B-B14F-4D97-AF65-F5344CB8AC3E}">
        <p14:creationId xmlns:p14="http://schemas.microsoft.com/office/powerpoint/2010/main" val="191314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6BF45C-56AA-22A4-B77D-6A91D4BBD084}"/>
              </a:ext>
            </a:extLst>
          </p:cNvPr>
          <p:cNvSpPr txBox="1"/>
          <p:nvPr/>
        </p:nvSpPr>
        <p:spPr>
          <a:xfrm>
            <a:off x="2060964" y="1441970"/>
            <a:ext cx="2707336" cy="486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BCBEC4"/>
                </a:solidFill>
                <a:latin typeface="Consolas"/>
              </a:rPr>
              <a:t>Chicago Bears @ Green Bay Packers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3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4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6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14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51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25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5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2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13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2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1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0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1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2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3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0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0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94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100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6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23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7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30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15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12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6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10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 err="1">
                <a:solidFill>
                  <a:srgbClr val="BCBEC4"/>
                </a:solidFill>
                <a:latin typeface="Consolas"/>
              </a:rPr>
              <a:t>Fim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de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jogo</a:t>
            </a:r>
            <a:endParaRPr lang="pt-BR" err="1"/>
          </a:p>
          <a:p>
            <a:endParaRPr lang="en-US" sz="1000">
              <a:solidFill>
                <a:srgbClr val="BCBEC4"/>
              </a:solidFill>
              <a:latin typeface="Consola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98564ED-5C21-F7B0-293E-6192A3FFC915}"/>
              </a:ext>
            </a:extLst>
          </p:cNvPr>
          <p:cNvSpPr txBox="1">
            <a:spLocks/>
          </p:cNvSpPr>
          <p:nvPr/>
        </p:nvSpPr>
        <p:spPr>
          <a:xfrm>
            <a:off x="1074155" y="2062"/>
            <a:ext cx="4664657" cy="134987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100"/>
              <a:t>Entrada</a:t>
            </a:r>
            <a:endParaRPr lang="pt-BR"/>
          </a:p>
          <a:p>
            <a:pPr algn="ctr"/>
            <a:r>
              <a:rPr lang="pt-BR" sz="4100">
                <a:solidFill>
                  <a:srgbClr val="0070C0"/>
                </a:solidFill>
              </a:rPr>
              <a:t>Input.txt</a:t>
            </a:r>
            <a:endParaRPr lang="pt-BR">
              <a:solidFill>
                <a:srgbClr val="0070C0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A4FA635-EACC-4419-2CB9-7AE3E914D8A2}"/>
              </a:ext>
            </a:extLst>
          </p:cNvPr>
          <p:cNvSpPr txBox="1">
            <a:spLocks/>
          </p:cNvSpPr>
          <p:nvPr/>
        </p:nvSpPr>
        <p:spPr>
          <a:xfrm>
            <a:off x="6527216" y="2062"/>
            <a:ext cx="3402595" cy="134987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100"/>
              <a:t>Saída</a:t>
            </a:r>
            <a:endParaRPr lang="pt-BR"/>
          </a:p>
          <a:p>
            <a:pPr algn="ctr"/>
            <a:r>
              <a:rPr lang="pt-BR" sz="4100">
                <a:solidFill>
                  <a:srgbClr val="0070C0"/>
                </a:solidFill>
              </a:rPr>
              <a:t>Compilado.txt</a:t>
            </a:r>
            <a:endParaRPr lang="pt-BR">
              <a:solidFill>
                <a:srgbClr val="0070C0"/>
              </a:solidFill>
            </a:endParaRPr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D40768EE-EE91-BE76-7BCC-54C92E22A132}"/>
              </a:ext>
            </a:extLst>
          </p:cNvPr>
          <p:cNvSpPr txBox="1"/>
          <p:nvPr/>
        </p:nvSpPr>
        <p:spPr>
          <a:xfrm>
            <a:off x="6144809" y="1406251"/>
            <a:ext cx="4171804" cy="563231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rgbClr val="BCBEC4"/>
                </a:solidFill>
                <a:latin typeface="Consolas"/>
              </a:rPr>
              <a:t>Boas-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vindas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a Semana 9 da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Temporada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2023 da NFL!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@ Green Bay Packers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3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4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6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14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51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TOUCHDOWN! 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25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5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2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13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2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1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0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1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2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3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0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0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94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TOUCHDOWN! 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100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Chicago Bears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6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23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7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30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15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12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6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TOUCHDOWN! Green Bay Packers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10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 err="1">
                <a:solidFill>
                  <a:srgbClr val="BCBEC4"/>
                </a:solidFill>
                <a:latin typeface="Consolas"/>
              </a:rPr>
              <a:t>Fim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de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jogo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 err="1">
                <a:solidFill>
                  <a:srgbClr val="BCBEC4"/>
                </a:solidFill>
                <a:latin typeface="Consolas"/>
              </a:rPr>
              <a:t>Resultado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Chicago Bears 14 x 7 Green Bay Packers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corridas: Chicago Bears 60 x 81 Green Bay Packers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passadas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Chicago Bears 249 x 45 Green Bay Packers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 err="1">
                <a:solidFill>
                  <a:srgbClr val="BCBEC4"/>
                </a:solidFill>
                <a:latin typeface="Consolas"/>
              </a:rPr>
              <a:t>Jardas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totais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: Chicago Bears 309 x 126 Green Bay Packers</a:t>
            </a:r>
            <a:endParaRPr lang="pt-BR"/>
          </a:p>
          <a:p>
            <a:endParaRPr lang="en-US" sz="1000">
              <a:solidFill>
                <a:srgbClr val="BCBEC4"/>
              </a:solidFill>
              <a:latin typeface="Consolas"/>
            </a:endParaRPr>
          </a:p>
          <a:p>
            <a:endParaRPr lang="en-US" sz="1000">
              <a:solidFill>
                <a:srgbClr val="BCBEC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4959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6BF45C-56AA-22A4-B77D-6A91D4BBD084}"/>
              </a:ext>
            </a:extLst>
          </p:cNvPr>
          <p:cNvSpPr txBox="1"/>
          <p:nvPr/>
        </p:nvSpPr>
        <p:spPr>
          <a:xfrm>
            <a:off x="2965840" y="1060969"/>
            <a:ext cx="6267305" cy="6093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CF8E6D"/>
                </a:solidFill>
                <a:latin typeface="Consolas"/>
              </a:rPr>
              <a:t>import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java.io.IOException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import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java.nio.charset.StandardCharsets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import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java.nio.file.Path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import org.antlr.v4.runtime.CharStream;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import org.antlr.v4.runtime.CharStreams;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import org.antlr.v4.runtime.CommonTokenStream;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import org.antlr.v4.runtime.tree.ParseTreeWalker;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public class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MeuCompilador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static void </a:t>
            </a:r>
            <a:r>
              <a:rPr lang="en-US" sz="1000">
                <a:solidFill>
                  <a:srgbClr val="56A8F5"/>
                </a:solidFill>
                <a:latin typeface="Consolas"/>
              </a:rPr>
              <a:t>main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(String[]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args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 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// Ler o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texto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a ser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convertido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transformando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em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Stream de "char"</a:t>
            </a:r>
            <a:br>
              <a:rPr lang="en-US" sz="1000">
                <a:solidFill>
                  <a:srgbClr val="7A7E85"/>
                </a:solidFill>
                <a:latin typeface="Consolas"/>
              </a:rPr>
            </a:br>
            <a:r>
              <a:rPr lang="en-US" sz="1000">
                <a:solidFill>
                  <a:srgbClr val="7A7E85"/>
                </a:solidFill>
                <a:latin typeface="Consolas"/>
              </a:rPr>
              <a:t>       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String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filePath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=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src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/Input.txt"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CharStream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entrada =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null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try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   entrada 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CharStreams.</a:t>
            </a:r>
            <a:r>
              <a:rPr lang="en-US" sz="1000" i="1" err="1">
                <a:solidFill>
                  <a:srgbClr val="BCBEC4"/>
                </a:solidFill>
                <a:latin typeface="Consolas"/>
              </a:rPr>
              <a:t>fromPath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Path.</a:t>
            </a:r>
            <a:r>
              <a:rPr lang="en-US" sz="1000" i="1" err="1">
                <a:solidFill>
                  <a:srgbClr val="BCBEC4"/>
                </a:solidFill>
                <a:latin typeface="Consolas"/>
              </a:rPr>
              <a:t>of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filePath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), StandardCharsets.</a:t>
            </a:r>
            <a:r>
              <a:rPr lang="en-US" sz="1000" i="1">
                <a:solidFill>
                  <a:srgbClr val="C77DBB"/>
                </a:solidFill>
                <a:latin typeface="Consolas"/>
              </a:rPr>
              <a:t>UTF_8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 }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catch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IOException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e)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  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System.</a:t>
            </a:r>
            <a:r>
              <a:rPr lang="en-US" sz="1000" i="1" err="1">
                <a:solidFill>
                  <a:srgbClr val="C77DBB"/>
                </a:solidFill>
                <a:latin typeface="Consolas"/>
              </a:rPr>
              <a:t>out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.println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"Erro de 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acesso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ao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arquivo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: "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  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e.printStackTrace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 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//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Passar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a Stream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lida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para o Lexer</a:t>
            </a:r>
            <a:br>
              <a:rPr lang="en-US" sz="1000">
                <a:solidFill>
                  <a:srgbClr val="7A7E85"/>
                </a:solidFill>
                <a:latin typeface="Consolas"/>
              </a:rPr>
            </a:br>
            <a:r>
              <a:rPr lang="en-US" sz="1000">
                <a:solidFill>
                  <a:srgbClr val="7A7E85"/>
                </a:solidFill>
                <a:latin typeface="Consolas"/>
              </a:rPr>
              <a:t>       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FootballLexer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lexer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=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new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FootballLexer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(entrada);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 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//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Passando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o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resultado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da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análise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léxica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para o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processador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de Tokens</a:t>
            </a:r>
            <a:br>
              <a:rPr lang="en-US" sz="1000">
                <a:solidFill>
                  <a:srgbClr val="7A7E85"/>
                </a:solidFill>
                <a:latin typeface="Consolas"/>
              </a:rPr>
            </a:br>
            <a:r>
              <a:rPr lang="en-US" sz="1000">
                <a:solidFill>
                  <a:srgbClr val="7A7E85"/>
                </a:solidFill>
                <a:latin typeface="Consolas"/>
              </a:rPr>
              <a:t>       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CommonTokenStream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  tokens =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new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CommonTokenStream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lexer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 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//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Passando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os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tokens para o Parser</a:t>
            </a:r>
            <a:br>
              <a:rPr lang="en-US" sz="1000">
                <a:solidFill>
                  <a:srgbClr val="7A7E85"/>
                </a:solidFill>
                <a:latin typeface="Consolas"/>
              </a:rPr>
            </a:br>
            <a:r>
              <a:rPr lang="en-US" sz="1000">
                <a:solidFill>
                  <a:srgbClr val="7A7E85"/>
                </a:solidFill>
                <a:latin typeface="Consolas"/>
              </a:rPr>
              <a:t>       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FootballParser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parser =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new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FootballParser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(tokens);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 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//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Pegar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o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ponto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raíz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da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gramática</a:t>
            </a:r>
            <a:br>
              <a:rPr lang="en-US" sz="1000">
                <a:solidFill>
                  <a:srgbClr val="7A7E85"/>
                </a:solidFill>
                <a:latin typeface="Consolas"/>
              </a:rPr>
            </a:br>
            <a:r>
              <a:rPr lang="en-US" sz="1000">
                <a:solidFill>
                  <a:srgbClr val="7A7E85"/>
                </a:solidFill>
                <a:latin typeface="Consolas"/>
              </a:rPr>
              <a:t>       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FootballParser.Raiz_programaContext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arvore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parser.raiz_programa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 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//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Imprimir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a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árvore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geradora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do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texto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sendo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analisado</a:t>
            </a:r>
            <a:br>
              <a:rPr lang="en-US" sz="1000">
                <a:solidFill>
                  <a:srgbClr val="7A7E85"/>
                </a:solidFill>
                <a:latin typeface="Consolas"/>
              </a:rPr>
            </a:br>
            <a:r>
              <a:rPr lang="en-US" sz="1000">
                <a:solidFill>
                  <a:srgbClr val="7A7E85"/>
                </a:solidFill>
                <a:latin typeface="Consolas"/>
              </a:rPr>
              <a:t>       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System.</a:t>
            </a:r>
            <a:r>
              <a:rPr lang="en-US" sz="1000" i="1" err="1">
                <a:solidFill>
                  <a:srgbClr val="C77DBB"/>
                </a:solidFill>
                <a:latin typeface="Consolas"/>
              </a:rPr>
              <a:t>out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.println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arvore.toStringTree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(parser));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 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// "Caminha" pela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árvore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disparando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os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7A7E85"/>
                </a:solidFill>
                <a:latin typeface="Consolas"/>
              </a:rPr>
              <a:t>métodos</a:t>
            </a:r>
            <a:r>
              <a:rPr lang="en-US" sz="1000">
                <a:solidFill>
                  <a:srgbClr val="7A7E85"/>
                </a:solidFill>
                <a:latin typeface="Consolas"/>
              </a:rPr>
              <a:t> do Listener</a:t>
            </a:r>
            <a:br>
              <a:rPr lang="en-US" sz="1000">
                <a:solidFill>
                  <a:srgbClr val="7A7E85"/>
                </a:solidFill>
                <a:latin typeface="Consolas"/>
              </a:rPr>
            </a:br>
            <a:r>
              <a:rPr lang="en-US" sz="1000">
                <a:solidFill>
                  <a:srgbClr val="7A7E85"/>
                </a:solidFill>
                <a:latin typeface="Consolas"/>
              </a:rPr>
              <a:t>       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MeuFootballListener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meuListener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=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new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MeuFootballListener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ParseTreeWalker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parseTreeWalker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=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new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ParseTreeWalker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parseTreeWalker.walk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meuListener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,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arvore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endParaRPr lang="en-US" sz="1000">
              <a:solidFill>
                <a:srgbClr val="BCBEC4"/>
              </a:solidFill>
              <a:latin typeface="Consolas"/>
            </a:endParaRPr>
          </a:p>
          <a:p>
            <a:endParaRPr lang="en-US" sz="1000" i="1">
              <a:solidFill>
                <a:srgbClr val="7A7E85"/>
              </a:solidFill>
              <a:latin typeface="Consola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98564ED-5C21-F7B0-293E-6192A3FFC915}"/>
              </a:ext>
            </a:extLst>
          </p:cNvPr>
          <p:cNvSpPr txBox="1">
            <a:spLocks/>
          </p:cNvSpPr>
          <p:nvPr/>
        </p:nvSpPr>
        <p:spPr>
          <a:xfrm>
            <a:off x="2593" y="228281"/>
            <a:ext cx="12189406" cy="74265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100">
                <a:solidFill>
                  <a:srgbClr val="0070C0"/>
                </a:solidFill>
              </a:rPr>
              <a:t>MeuCompilador.java</a:t>
            </a:r>
            <a:endParaRPr lang="pt-B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9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6BF45C-56AA-22A4-B77D-6A91D4BBD084}"/>
              </a:ext>
            </a:extLst>
          </p:cNvPr>
          <p:cNvSpPr txBox="1"/>
          <p:nvPr/>
        </p:nvSpPr>
        <p:spPr>
          <a:xfrm>
            <a:off x="608403" y="1108594"/>
            <a:ext cx="10970273" cy="579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7A7E85"/>
                </a:solidFill>
                <a:latin typeface="Consolas"/>
              </a:rPr>
              <a:t>// Generated from Football.g4 by ANTLR 4.13.1</a:t>
            </a:r>
            <a:br>
              <a:rPr lang="en-US" sz="1000">
                <a:solidFill>
                  <a:srgbClr val="7A7E85"/>
                </a:solidFill>
                <a:latin typeface="Consolas"/>
              </a:rPr>
            </a:br>
            <a:br>
              <a:rPr lang="en-US" sz="1000">
                <a:solidFill>
                  <a:srgbClr val="7A7E85"/>
                </a:solidFill>
                <a:latin typeface="Consolas"/>
              </a:rPr>
            </a:br>
            <a:r>
              <a:rPr lang="en-US" sz="1000">
                <a:solidFill>
                  <a:srgbClr val="7A7E85"/>
                </a:solidFill>
                <a:latin typeface="Consolas"/>
              </a:rPr>
              <a:t>import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org.antlr.v4.runtime.ParserRuleContext;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import org.antlr.v4.runtime.tree.ErrorNode;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import org.antlr.v4.runtime.tree.TerminalNode;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import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java.io.File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import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java.io.FileWriter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import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java.io.IOException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import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java.util.Random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public class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MeuFootballListener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extends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FootballBaseListener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FileWriter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linguagemFinal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null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String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time_visitante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""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,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time_mandante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""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int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ataque_visitante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,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ataque_mandante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,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pontos_visitante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,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pontos_mandante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,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jardas_corridas_visitante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,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jardas_corridas_mandante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,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jardas_passadas_visitante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,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jardas_passadas_mandante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</a:t>
            </a:r>
            <a:r>
              <a:rPr lang="en-US" sz="1000" err="1">
                <a:solidFill>
                  <a:srgbClr val="56A8F5"/>
                </a:solidFill>
                <a:latin typeface="Consolas"/>
              </a:rPr>
              <a:t>MeuFootballListener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()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try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linguagemFinal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new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FileWriter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(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new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File(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src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/Compilado.txt"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}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catch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IOException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e)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System.</a:t>
            </a:r>
            <a:r>
              <a:rPr lang="en-US" sz="1000" i="1" err="1">
                <a:solidFill>
                  <a:srgbClr val="C77DBB"/>
                </a:solidFill>
                <a:latin typeface="Consolas"/>
              </a:rPr>
              <a:t>out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.println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"Erro de 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criação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 do 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arquivo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: "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e.printStackTrace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B3AE60"/>
                </a:solidFill>
                <a:latin typeface="Consolas"/>
              </a:rPr>
              <a:t>@Override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void </a:t>
            </a:r>
            <a:r>
              <a:rPr lang="en-US" sz="1000" err="1">
                <a:solidFill>
                  <a:srgbClr val="56A8F5"/>
                </a:solidFill>
                <a:latin typeface="Consolas"/>
              </a:rPr>
              <a:t>enterRaiz_programa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FootballParser.Raiz_programaContext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 {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B3AE60"/>
                </a:solidFill>
                <a:latin typeface="Consolas"/>
              </a:rPr>
              <a:t>@Override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void </a:t>
            </a:r>
            <a:r>
              <a:rPr lang="en-US" sz="1000" err="1">
                <a:solidFill>
                  <a:srgbClr val="56A8F5"/>
                </a:solidFill>
                <a:latin typeface="Consolas"/>
              </a:rPr>
              <a:t>exitRaiz_programa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FootballParser.Raiz_programaContext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 {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B3AE60"/>
                </a:solidFill>
                <a:latin typeface="Consolas"/>
              </a:rPr>
              <a:t>@Override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void </a:t>
            </a:r>
            <a:r>
              <a:rPr lang="en-US" sz="1000" err="1">
                <a:solidFill>
                  <a:srgbClr val="56A8F5"/>
                </a:solidFill>
                <a:latin typeface="Consolas"/>
              </a:rPr>
              <a:t>enterJogo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FootballParser.JogoContext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 {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B3AE60"/>
                </a:solidFill>
                <a:latin typeface="Consolas"/>
              </a:rPr>
              <a:t>@Override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void </a:t>
            </a:r>
            <a:r>
              <a:rPr lang="en-US" sz="1000" err="1">
                <a:solidFill>
                  <a:srgbClr val="56A8F5"/>
                </a:solidFill>
                <a:latin typeface="Consolas"/>
              </a:rPr>
              <a:t>exitJogo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FootballParser.JogoContext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 { }</a:t>
            </a:r>
            <a:endParaRPr lang="pt-BR"/>
          </a:p>
          <a:p>
            <a:endParaRPr lang="en-US" sz="1000">
              <a:solidFill>
                <a:srgbClr val="BCBEC4"/>
              </a:solidFill>
              <a:latin typeface="Consolas"/>
            </a:endParaRPr>
          </a:p>
          <a:p>
            <a:br>
              <a:rPr lang="en-US" sz="1000">
                <a:solidFill>
                  <a:srgbClr val="BCBEC4"/>
                </a:solidFill>
                <a:latin typeface="Consolas"/>
              </a:rPr>
            </a:br>
            <a:endParaRPr lang="en-US" sz="1000">
              <a:solidFill>
                <a:srgbClr val="BCBEC4"/>
              </a:solidFill>
              <a:latin typeface="Consolas"/>
            </a:endParaRPr>
          </a:p>
          <a:p>
            <a:endParaRPr lang="en-US" sz="1000" i="1">
              <a:solidFill>
                <a:srgbClr val="7A7E85"/>
              </a:solidFill>
              <a:latin typeface="Consola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98564ED-5C21-F7B0-293E-6192A3FFC915}"/>
              </a:ext>
            </a:extLst>
          </p:cNvPr>
          <p:cNvSpPr txBox="1">
            <a:spLocks/>
          </p:cNvSpPr>
          <p:nvPr/>
        </p:nvSpPr>
        <p:spPr>
          <a:xfrm>
            <a:off x="2593" y="228281"/>
            <a:ext cx="12189406" cy="74265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100">
                <a:solidFill>
                  <a:srgbClr val="0070C0"/>
                </a:solidFill>
              </a:rPr>
              <a:t>MeuFootballListener.java</a:t>
            </a:r>
            <a:endParaRPr lang="pt-B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2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6BF45C-56AA-22A4-B77D-6A91D4BBD084}"/>
              </a:ext>
            </a:extLst>
          </p:cNvPr>
          <p:cNvSpPr txBox="1"/>
          <p:nvPr/>
        </p:nvSpPr>
        <p:spPr>
          <a:xfrm>
            <a:off x="608403" y="287063"/>
            <a:ext cx="10970273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B3AE60"/>
                </a:solidFill>
                <a:latin typeface="Consolas"/>
              </a:rPr>
              <a:t>@Override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void </a:t>
            </a:r>
            <a:r>
              <a:rPr lang="en-US" sz="1000" err="1">
                <a:solidFill>
                  <a:srgbClr val="56A8F5"/>
                </a:solidFill>
                <a:latin typeface="Consolas"/>
              </a:rPr>
              <a:t>enterInicio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FootballParser.InicioContext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try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org.antlr.v4.runtime.tree.ParseTree no0 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ctx.getChild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org.antlr.v4.runtime.tree.ParseTree no1 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ctx.getChild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1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org.antlr.v4.runtime.tree.ParseTree no2 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ctx.getChild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2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org.antlr.v4.runtime.tree.ParseTree no3 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ctx.getChild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3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org.antlr.v4.runtime.tree.ParseTree no4 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ctx.getChild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4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org.antlr.v4.runtime.tree.ParseTree no5 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ctx.getChild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5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if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(no0 !=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null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&amp;&amp; no2 !=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null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&amp;&amp; no4 !=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null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Random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random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=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new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Random();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int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num = 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1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random.nextInt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18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linguagemFinal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.write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"Boas-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vindas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 a Semana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num +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 da 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Temporada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 2023 da NFL!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\n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no0.getText() + no1.getText() + no2.getText() + no3.getText() + no4.getText() + no5.getText());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linguagemFinal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.flush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time_visitante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String.</a:t>
            </a:r>
            <a:r>
              <a:rPr lang="en-US" sz="1000" i="1" err="1">
                <a:solidFill>
                  <a:srgbClr val="BCBEC4"/>
                </a:solidFill>
                <a:latin typeface="Consolas"/>
              </a:rPr>
              <a:t>valueOf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(no0.getText());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time_mandante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String.</a:t>
            </a:r>
            <a:r>
              <a:rPr lang="en-US" sz="1000" i="1" err="1">
                <a:solidFill>
                  <a:srgbClr val="BCBEC4"/>
                </a:solidFill>
                <a:latin typeface="Consolas"/>
              </a:rPr>
              <a:t>valueOf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(no4.getText());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}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catch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IOException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e)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System.</a:t>
            </a:r>
            <a:r>
              <a:rPr lang="en-US" sz="1000" i="1" err="1">
                <a:solidFill>
                  <a:srgbClr val="C77DBB"/>
                </a:solidFill>
                <a:latin typeface="Consolas"/>
              </a:rPr>
              <a:t>out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.println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"Erro de 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escrita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 no 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arquivo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e.printStackTrace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@Override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void </a:t>
            </a:r>
            <a:r>
              <a:rPr lang="en-US" sz="1000" err="1">
                <a:solidFill>
                  <a:srgbClr val="56A8F5"/>
                </a:solidFill>
                <a:latin typeface="Consolas"/>
              </a:rPr>
              <a:t>exitInicio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FootballParser.InicioContext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 { }</a:t>
            </a:r>
            <a:endParaRPr lang="pt-BR"/>
          </a:p>
          <a:p>
            <a:endParaRPr lang="en-US" sz="1000">
              <a:solidFill>
                <a:srgbClr val="BCBEC4"/>
              </a:solidFill>
              <a:latin typeface="Consolas"/>
            </a:endParaRPr>
          </a:p>
          <a:p>
            <a:r>
              <a:rPr lang="en-US" sz="1000">
                <a:solidFill>
                  <a:srgbClr val="B3AE60"/>
                </a:solidFill>
                <a:latin typeface="Consolas"/>
              </a:rPr>
              <a:t>@Override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void </a:t>
            </a:r>
            <a:r>
              <a:rPr lang="en-US" sz="1000" err="1">
                <a:solidFill>
                  <a:srgbClr val="56A8F5"/>
                </a:solidFill>
                <a:latin typeface="Consolas"/>
              </a:rPr>
              <a:t>enterJogada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FootballParser.JogadaContext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try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org.antlr.v4.runtime.tree.ParseTree no0 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ctx.getChild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org.antlr.v4.runtime.tree.ParseTree no1 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ctx.getChild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1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org.antlr.v4.runtime.tree.ParseTree no2 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ctx.getChild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2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org.antlr.v4.runtime.tree.ParseTree no3 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ctx.getChild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3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org.antlr.v4.runtime.tree.ParseTree no4 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ctx.getChild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4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org.antlr.v4.runtime.tree.ParseTree no5 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ctx.getChild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5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org.antlr.v4.runtime.tree.ParseTree no6 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ctx.getChild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6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org.antlr.v4.runtime.tree.ParseTree no7 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ctx.getChild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7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if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(no0.getText().equals(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time_visitante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)){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ataque_mandante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if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ataque_visitante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&lt; 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100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   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ataque_visitante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Integer.</a:t>
            </a:r>
            <a:r>
              <a:rPr lang="en-US" sz="1000" i="1" err="1">
                <a:solidFill>
                  <a:srgbClr val="BCBEC4"/>
                </a:solidFill>
                <a:latin typeface="Consolas"/>
              </a:rPr>
              <a:t>parseInt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String.</a:t>
            </a:r>
            <a:r>
              <a:rPr lang="en-US" sz="1000" i="1" err="1">
                <a:solidFill>
                  <a:srgbClr val="BCBEC4"/>
                </a:solidFill>
                <a:latin typeface="Consolas"/>
              </a:rPr>
              <a:t>valueOf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(no4.getText()));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}</a:t>
            </a:r>
          </a:p>
        </p:txBody>
      </p:sp>
    </p:spTree>
    <p:extLst>
      <p:ext uri="{BB962C8B-B14F-4D97-AF65-F5344CB8AC3E}">
        <p14:creationId xmlns:p14="http://schemas.microsoft.com/office/powerpoint/2010/main" val="329724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6BF45C-56AA-22A4-B77D-6A91D4BBD084}"/>
              </a:ext>
            </a:extLst>
          </p:cNvPr>
          <p:cNvSpPr txBox="1"/>
          <p:nvPr/>
        </p:nvSpPr>
        <p:spPr>
          <a:xfrm>
            <a:off x="608403" y="287063"/>
            <a:ext cx="10970273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 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if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ataque_visitante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 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&gt;= 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100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    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ataque_visitante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 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 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    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pontos_visitante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 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+= 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7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    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linguagemFinal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.write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"TOUCHDOWN! "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    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linguagemFinal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.flush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 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if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(no2.getText().equals(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)){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    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jardas_corridas_visitante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+= 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Integer.</a:t>
            </a:r>
            <a:r>
              <a:rPr lang="en-US" sz="1000" i="1" err="1">
                <a:solidFill>
                  <a:srgbClr val="BCBEC4"/>
                </a:solidFill>
                <a:latin typeface="Consolas"/>
              </a:rPr>
              <a:t>parseInt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String.</a:t>
            </a:r>
            <a:r>
              <a:rPr lang="en-US" sz="1000" i="1" err="1">
                <a:solidFill>
                  <a:srgbClr val="BCBEC4"/>
                </a:solidFill>
                <a:latin typeface="Consolas"/>
              </a:rPr>
              <a:t>valueOf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(no4.getText()));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 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if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(no2.getText().equals(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)){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    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jardas_passadas_visitante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+= 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Integer.</a:t>
            </a:r>
            <a:r>
              <a:rPr lang="en-US" sz="1000" i="1" err="1">
                <a:solidFill>
                  <a:srgbClr val="BCBEC4"/>
                </a:solidFill>
                <a:latin typeface="Consolas"/>
              </a:rPr>
              <a:t>parseInt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String.</a:t>
            </a:r>
            <a:r>
              <a:rPr lang="en-US" sz="1000" i="1" err="1">
                <a:solidFill>
                  <a:srgbClr val="BCBEC4"/>
                </a:solidFill>
                <a:latin typeface="Consolas"/>
              </a:rPr>
              <a:t>valueOf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(no4.getText()));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}</a:t>
            </a:r>
            <a:endParaRPr lang="pt-BR">
              <a:solidFill>
                <a:srgbClr val="FFFFFF"/>
              </a:solidFill>
              <a:latin typeface="Georgia Pro Light"/>
            </a:endParaRPr>
          </a:p>
          <a:p>
            <a:endParaRPr lang="en-US" sz="1000">
              <a:solidFill>
                <a:srgbClr val="FFFFFF"/>
              </a:solidFill>
              <a:latin typeface="Consolas"/>
            </a:endParaRPr>
          </a:p>
          <a:p>
            <a:r>
              <a:rPr lang="en-US" sz="1000">
                <a:solidFill>
                  <a:srgbClr val="BCBEC4"/>
                </a:solidFill>
                <a:latin typeface="Consolas"/>
              </a:rPr>
              <a:t>      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if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(no0.getText().equals(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time_mandante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)){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   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ataque_visitante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   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if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ataque_mandante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&lt; 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100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     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ataque_mandante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Integer.</a:t>
            </a:r>
            <a:r>
              <a:rPr lang="en-US" sz="1000" i="1" err="1">
                <a:solidFill>
                  <a:srgbClr val="BCBEC4"/>
                </a:solidFill>
                <a:latin typeface="Consolas"/>
              </a:rPr>
              <a:t>parseInt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String.</a:t>
            </a:r>
            <a:r>
              <a:rPr lang="en-US" sz="1000" i="1" err="1">
                <a:solidFill>
                  <a:srgbClr val="BCBEC4"/>
                </a:solidFill>
                <a:latin typeface="Consolas"/>
              </a:rPr>
              <a:t>valueOf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(no4.getText()));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   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   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if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ataque_mandante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&gt;= 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100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      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ataque_mandante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= 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      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pontos_mandante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+= 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7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      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linguagemFinal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.write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"TOUCHDOWN! "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      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linguagemFinal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.flush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   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   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if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(no2.getText().equals(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correu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)){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      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jardas_corridas_mandante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Integer.</a:t>
            </a:r>
            <a:r>
              <a:rPr lang="en-US" sz="1000" i="1" err="1">
                <a:solidFill>
                  <a:srgbClr val="BCBEC4"/>
                </a:solidFill>
                <a:latin typeface="Consolas"/>
              </a:rPr>
              <a:t>parseInt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String.</a:t>
            </a:r>
            <a:r>
              <a:rPr lang="en-US" sz="1000" i="1" err="1">
                <a:solidFill>
                  <a:srgbClr val="BCBEC4"/>
                </a:solidFill>
                <a:latin typeface="Consolas"/>
              </a:rPr>
              <a:t>valueOf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(no4.getText()));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   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   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if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(no2.getText().equals(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passou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)){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      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jardas_passadas_mandante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+=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Integer.</a:t>
            </a:r>
            <a:r>
              <a:rPr lang="en-US" sz="1000" i="1" err="1">
                <a:solidFill>
                  <a:srgbClr val="BCBEC4"/>
                </a:solidFill>
                <a:latin typeface="Consolas"/>
              </a:rPr>
              <a:t>parseInt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String.</a:t>
            </a:r>
            <a:r>
              <a:rPr lang="en-US" sz="1000" i="1" err="1">
                <a:solidFill>
                  <a:srgbClr val="BCBEC4"/>
                </a:solidFill>
                <a:latin typeface="Consolas"/>
              </a:rPr>
              <a:t>valueOf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(no4.getText()));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   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 </a:t>
            </a:r>
            <a:r>
              <a:rPr lang="en-US" sz="1000" err="1">
                <a:solidFill>
                  <a:srgbClr val="C77DBB"/>
                </a:solidFill>
                <a:latin typeface="Consolas"/>
              </a:rPr>
              <a:t>linguagemFinal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.write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(no0.getText() + no1.getText() + no2.getText() + no3.getText() + no4.getText() + no5.getText() + no6.getText() + no7.getText());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 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linguagemFinal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.flush();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}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catch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IOException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e)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 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System.</a:t>
            </a:r>
            <a:r>
              <a:rPr lang="en-US" sz="1000" i="1" err="1">
                <a:solidFill>
                  <a:srgbClr val="C77DBB"/>
                </a:solidFill>
                <a:latin typeface="Consolas"/>
              </a:rPr>
              <a:t>out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.println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"Erro de 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escrita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 no </a:t>
            </a:r>
            <a:r>
              <a:rPr lang="en-US" sz="1000" err="1">
                <a:solidFill>
                  <a:srgbClr val="6AAB73"/>
                </a:solidFill>
                <a:latin typeface="Consolas"/>
              </a:rPr>
              <a:t>arquivo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    e.printStackTrace();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   }</a:t>
            </a:r>
            <a:endParaRPr lang="en-US">
              <a:solidFill>
                <a:srgbClr val="FFFFFF"/>
              </a:solidFill>
              <a:latin typeface="Georgia Pro Light"/>
            </a:endParaRPr>
          </a:p>
          <a:p>
            <a:r>
              <a:rPr lang="en-US" sz="1000">
                <a:solidFill>
                  <a:srgbClr val="BCBEC4"/>
                </a:solidFill>
                <a:latin typeface="Consolas"/>
              </a:rPr>
              <a:t> }</a:t>
            </a:r>
            <a:endParaRPr lang="en-US">
              <a:latin typeface="Georgia Pro Light"/>
            </a:endParaRPr>
          </a:p>
          <a:p>
            <a:br>
              <a:rPr lang="en-US" sz="1000">
                <a:solidFill>
                  <a:srgbClr val="FFFFFF"/>
                </a:solidFill>
                <a:latin typeface="Consolas"/>
              </a:rPr>
            </a:br>
            <a:endParaRPr lang="en-US" sz="1000">
              <a:solidFill>
                <a:srgbClr val="BCBEC4"/>
              </a:solidFill>
              <a:latin typeface="Consolas"/>
            </a:endParaRPr>
          </a:p>
          <a:p>
            <a:endParaRPr lang="en-US" sz="1000">
              <a:solidFill>
                <a:srgbClr val="7A7E85"/>
              </a:solidFill>
              <a:latin typeface="Consolas"/>
            </a:endParaRPr>
          </a:p>
          <a:p>
            <a:endParaRPr lang="en-US" sz="1000">
              <a:solidFill>
                <a:srgbClr val="BCBEC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7517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6BF45C-56AA-22A4-B77D-6A91D4BBD084}"/>
              </a:ext>
            </a:extLst>
          </p:cNvPr>
          <p:cNvSpPr txBox="1"/>
          <p:nvPr/>
        </p:nvSpPr>
        <p:spPr>
          <a:xfrm>
            <a:off x="608403" y="511426"/>
            <a:ext cx="10970273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</a:t>
            </a:r>
            <a:r>
              <a:rPr lang="en-US" sz="1000">
                <a:solidFill>
                  <a:srgbClr val="B3AE60"/>
                </a:solidFill>
                <a:latin typeface="Consolas"/>
              </a:rPr>
              <a:t>@Override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void </a:t>
            </a:r>
            <a:r>
              <a:rPr lang="en-US" sz="1000">
                <a:solidFill>
                  <a:srgbClr val="56A8F5"/>
                </a:solidFill>
                <a:latin typeface="Consolas"/>
              </a:rPr>
              <a:t>exitJogada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(FootballParser.JogadaContext ctx) {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B3AE60"/>
                </a:solidFill>
                <a:latin typeface="Consolas"/>
              </a:rPr>
              <a:t>@Override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void </a:t>
            </a:r>
            <a:r>
              <a:rPr lang="en-US" sz="1000">
                <a:solidFill>
                  <a:srgbClr val="56A8F5"/>
                </a:solidFill>
                <a:latin typeface="Consolas"/>
              </a:rPr>
              <a:t>enterFim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(FootballParser.FimContext ctx)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try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org.antlr.v4.runtime.tree.ParseTree no0 = ctx.getChild(</a:t>
            </a:r>
            <a:r>
              <a:rPr lang="en-US" sz="1000">
                <a:solidFill>
                  <a:srgbClr val="2AACB8"/>
                </a:solidFill>
                <a:latin typeface="Consolas"/>
              </a:rPr>
              <a:t>0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linguagemFinal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.write(no0.getText());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linguagemFinal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.write(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\n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Resultado: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time_visitante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pontos_visitante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 x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pontos_mandante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time_mandante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linguagemFinal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.write(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\n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Jardas corridas: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time_visitante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jardas_corridas_visitante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 x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jardas_corridas_mandante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time_mandante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linguagemFinal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.write(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\n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Jardas passadas: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time_visitante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jardas_passadas_visitante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 x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jardas_passadas_mandante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time_mandante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linguagemFinal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.write(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\n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Jardas totais: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time_visitante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(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jardas_corridas_visitante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jardas_passadas_visitante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 +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 x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(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jardas_corridas_mandante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jardas_passadas_mandante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 + 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 "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+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time_mandante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</a:t>
            </a:r>
            <a:r>
              <a:rPr lang="en-US" sz="1000">
                <a:solidFill>
                  <a:srgbClr val="C77DBB"/>
                </a:solidFill>
                <a:latin typeface="Consolas"/>
              </a:rPr>
              <a:t>linguagemFinal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.flush();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}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catch 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(IOException e)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System.</a:t>
            </a:r>
            <a:r>
              <a:rPr lang="en-US" sz="1000" i="1">
                <a:solidFill>
                  <a:srgbClr val="C77DBB"/>
                </a:solidFill>
                <a:latin typeface="Consolas"/>
              </a:rPr>
              <a:t>out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.println(</a:t>
            </a:r>
            <a:r>
              <a:rPr lang="en-US" sz="1000">
                <a:solidFill>
                  <a:srgbClr val="6AAB73"/>
                </a:solidFill>
                <a:latin typeface="Consolas"/>
              </a:rPr>
              <a:t>"Erro de escrita no arquivo"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    e.printStackTrace();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B3AE60"/>
                </a:solidFill>
                <a:latin typeface="Consolas"/>
              </a:rPr>
              <a:t>@Override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void </a:t>
            </a:r>
            <a:r>
              <a:rPr lang="en-US" sz="1000">
                <a:solidFill>
                  <a:srgbClr val="56A8F5"/>
                </a:solidFill>
                <a:latin typeface="Consolas"/>
              </a:rPr>
              <a:t>exitFim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(FootballParser.FimContext ctx) {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B3AE60"/>
                </a:solidFill>
                <a:latin typeface="Consolas"/>
              </a:rPr>
              <a:t>@Override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void </a:t>
            </a:r>
            <a:r>
              <a:rPr lang="en-US" sz="1000">
                <a:solidFill>
                  <a:srgbClr val="56A8F5"/>
                </a:solidFill>
                <a:latin typeface="Consolas"/>
              </a:rPr>
              <a:t>enterTime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(FootballParser.TimeContext ctx) {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B3AE60"/>
                </a:solidFill>
                <a:latin typeface="Consolas"/>
              </a:rPr>
              <a:t>@Override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void </a:t>
            </a:r>
            <a:r>
              <a:rPr lang="en-US" sz="1000">
                <a:solidFill>
                  <a:srgbClr val="56A8F5"/>
                </a:solidFill>
                <a:latin typeface="Consolas"/>
              </a:rPr>
              <a:t>exitTime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(FootballParser.TimeContext ctx) {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B3AE60"/>
                </a:solidFill>
                <a:latin typeface="Consolas"/>
              </a:rPr>
              <a:t>@Override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void </a:t>
            </a:r>
            <a:r>
              <a:rPr lang="en-US" sz="1000">
                <a:solidFill>
                  <a:srgbClr val="56A8F5"/>
                </a:solidFill>
                <a:latin typeface="Consolas"/>
              </a:rPr>
              <a:t>enterEveryRule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(ParserRuleContext ctx) {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B3AE60"/>
                </a:solidFill>
                <a:latin typeface="Consolas"/>
              </a:rPr>
              <a:t>@Override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void </a:t>
            </a:r>
            <a:r>
              <a:rPr lang="en-US" sz="1000" err="1">
                <a:solidFill>
                  <a:srgbClr val="56A8F5"/>
                </a:solidFill>
                <a:latin typeface="Consolas"/>
              </a:rPr>
              <a:t>exitEveryRule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ParserRuleContext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 {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    </a:t>
            </a:r>
            <a:r>
              <a:rPr lang="en-US" sz="1000" err="1">
                <a:solidFill>
                  <a:srgbClr val="CF8E6D"/>
                </a:solidFill>
                <a:latin typeface="Consolas"/>
              </a:rPr>
              <a:t>super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.exitEveryRule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ctx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);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B3AE60"/>
                </a:solidFill>
                <a:latin typeface="Consolas"/>
              </a:rPr>
              <a:t>@Override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void </a:t>
            </a:r>
            <a:r>
              <a:rPr lang="en-US" sz="1000" err="1">
                <a:solidFill>
                  <a:srgbClr val="56A8F5"/>
                </a:solidFill>
                <a:latin typeface="Consolas"/>
              </a:rPr>
              <a:t>visitTerminal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TerminalNode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node) {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    </a:t>
            </a:r>
            <a:r>
              <a:rPr lang="en-US" sz="1000">
                <a:solidFill>
                  <a:srgbClr val="B3AE60"/>
                </a:solidFill>
                <a:latin typeface="Consolas"/>
              </a:rPr>
              <a:t>@Override </a:t>
            </a:r>
            <a:r>
              <a:rPr lang="en-US" sz="1000">
                <a:solidFill>
                  <a:srgbClr val="CF8E6D"/>
                </a:solidFill>
                <a:latin typeface="Consolas"/>
              </a:rPr>
              <a:t>public void </a:t>
            </a:r>
            <a:r>
              <a:rPr lang="en-US" sz="1000" err="1">
                <a:solidFill>
                  <a:srgbClr val="56A8F5"/>
                </a:solidFill>
                <a:latin typeface="Consolas"/>
              </a:rPr>
              <a:t>visitErrorNode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(</a:t>
            </a:r>
            <a:r>
              <a:rPr lang="en-US" sz="1000" err="1">
                <a:solidFill>
                  <a:srgbClr val="BCBEC4"/>
                </a:solidFill>
                <a:latin typeface="Consolas"/>
              </a:rPr>
              <a:t>ErrorNode</a:t>
            </a:r>
            <a:r>
              <a:rPr lang="en-US" sz="1000">
                <a:solidFill>
                  <a:srgbClr val="BCBEC4"/>
                </a:solidFill>
                <a:latin typeface="Consolas"/>
              </a:rPr>
              <a:t> node) { }</a:t>
            </a:r>
            <a:br>
              <a:rPr lang="en-US" sz="1000">
                <a:solidFill>
                  <a:srgbClr val="BCBEC4"/>
                </a:solidFill>
                <a:latin typeface="Consolas"/>
              </a:rPr>
            </a:br>
            <a:r>
              <a:rPr lang="en-US" sz="1000">
                <a:solidFill>
                  <a:srgbClr val="BCBEC4"/>
                </a:solidFill>
                <a:latin typeface="Consolas"/>
              </a:rPr>
              <a:t>}</a:t>
            </a:r>
            <a:endParaRPr lang="pt-BR"/>
          </a:p>
          <a:p>
            <a:endParaRPr lang="en-US" sz="1000">
              <a:solidFill>
                <a:srgbClr val="BCBEC4"/>
              </a:solidFill>
              <a:latin typeface="Consolas"/>
            </a:endParaRPr>
          </a:p>
          <a:p>
            <a:br>
              <a:rPr lang="en-US" sz="1000">
                <a:solidFill>
                  <a:srgbClr val="FFFFFF"/>
                </a:solidFill>
                <a:latin typeface="Consolas"/>
              </a:rPr>
            </a:br>
            <a:endParaRPr lang="en-US" sz="1000">
              <a:solidFill>
                <a:srgbClr val="BCBEC4"/>
              </a:solidFill>
              <a:latin typeface="Consolas"/>
            </a:endParaRPr>
          </a:p>
          <a:p>
            <a:endParaRPr lang="en-US" sz="1000">
              <a:solidFill>
                <a:srgbClr val="7A7E85"/>
              </a:solidFill>
              <a:latin typeface="Consolas"/>
            </a:endParaRPr>
          </a:p>
          <a:p>
            <a:endParaRPr lang="en-US" sz="1000">
              <a:solidFill>
                <a:srgbClr val="BCBEC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1592873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VaultVTI</vt:lpstr>
      <vt:lpstr>Teoria da Computação e Compiladores</vt:lpstr>
      <vt:lpstr>Como funciona o futebol americano?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23</cp:revision>
  <dcterms:created xsi:type="dcterms:W3CDTF">2023-12-08T23:50:37Z</dcterms:created>
  <dcterms:modified xsi:type="dcterms:W3CDTF">2023-12-13T03:23:47Z</dcterms:modified>
</cp:coreProperties>
</file>