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A996E-A488-4124-A211-868F27B8C7D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FC9EBE-D3BD-464F-A90D-91037198E918}">
      <dgm:prSet/>
      <dgm:spPr/>
      <dgm:t>
        <a:bodyPr/>
        <a:lstStyle/>
        <a:p>
          <a:r>
            <a:rPr lang="en-US"/>
            <a:t>Ensemble Method</a:t>
          </a:r>
        </a:p>
      </dgm:t>
    </dgm:pt>
    <dgm:pt modelId="{8E014CCE-85E0-4AA2-99DB-FE974043ADCB}" type="parTrans" cxnId="{1CDE8456-383D-4A9C-B28F-0D48ECEA3571}">
      <dgm:prSet/>
      <dgm:spPr/>
      <dgm:t>
        <a:bodyPr/>
        <a:lstStyle/>
        <a:p>
          <a:endParaRPr lang="en-US"/>
        </a:p>
      </dgm:t>
    </dgm:pt>
    <dgm:pt modelId="{FC053A6B-9A1F-420F-A0B7-964545202685}" type="sibTrans" cxnId="{1CDE8456-383D-4A9C-B28F-0D48ECEA3571}">
      <dgm:prSet/>
      <dgm:spPr/>
      <dgm:t>
        <a:bodyPr/>
        <a:lstStyle/>
        <a:p>
          <a:endParaRPr lang="en-US"/>
        </a:p>
      </dgm:t>
    </dgm:pt>
    <dgm:pt modelId="{3DB136A2-7C9E-4D6F-9636-D209CEF64A65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DE39C700-5926-47F6-A33F-6401D5E418D9}" type="parTrans" cxnId="{7A6E4A9C-E881-496A-83DB-3A1E710507ED}">
      <dgm:prSet/>
      <dgm:spPr/>
      <dgm:t>
        <a:bodyPr/>
        <a:lstStyle/>
        <a:p>
          <a:endParaRPr lang="en-US"/>
        </a:p>
      </dgm:t>
    </dgm:pt>
    <dgm:pt modelId="{5E2A2F06-55A7-4DA6-8D8B-53317927AE4F}" type="sibTrans" cxnId="{7A6E4A9C-E881-496A-83DB-3A1E710507ED}">
      <dgm:prSet/>
      <dgm:spPr/>
      <dgm:t>
        <a:bodyPr/>
        <a:lstStyle/>
        <a:p>
          <a:endParaRPr lang="en-US"/>
        </a:p>
      </dgm:t>
    </dgm:pt>
    <dgm:pt modelId="{152734F4-839A-43D2-9C2E-67816F530033}">
      <dgm:prSet/>
      <dgm:spPr/>
      <dgm:t>
        <a:bodyPr/>
        <a:lstStyle/>
        <a:p>
          <a:r>
            <a:rPr lang="en-US"/>
            <a:t>Tweet Source/Owner</a:t>
          </a:r>
        </a:p>
      </dgm:t>
    </dgm:pt>
    <dgm:pt modelId="{D8740858-6B43-4152-A1A8-6B8A94A4C0B5}" type="parTrans" cxnId="{AF7D1EFB-3FBC-4957-9FC7-B9A7D1AFD429}">
      <dgm:prSet/>
      <dgm:spPr/>
      <dgm:t>
        <a:bodyPr/>
        <a:lstStyle/>
        <a:p>
          <a:endParaRPr lang="en-US"/>
        </a:p>
      </dgm:t>
    </dgm:pt>
    <dgm:pt modelId="{6138456D-30D4-4C43-95B3-93F3B834653F}" type="sibTrans" cxnId="{AF7D1EFB-3FBC-4957-9FC7-B9A7D1AFD429}">
      <dgm:prSet/>
      <dgm:spPr/>
      <dgm:t>
        <a:bodyPr/>
        <a:lstStyle/>
        <a:p>
          <a:endParaRPr lang="en-US"/>
        </a:p>
      </dgm:t>
    </dgm:pt>
    <dgm:pt modelId="{C7E9851D-61C2-42E3-8069-3B602A18F985}">
      <dgm:prSet/>
      <dgm:spPr/>
      <dgm:t>
        <a:bodyPr/>
        <a:lstStyle/>
        <a:p>
          <a:r>
            <a:rPr lang="en-US"/>
            <a:t>Tweet Features</a:t>
          </a:r>
        </a:p>
      </dgm:t>
    </dgm:pt>
    <dgm:pt modelId="{7FAA8C8D-5F0F-44B2-8809-CD8847059115}" type="parTrans" cxnId="{2A2E0829-B6BF-4AFB-BDF6-B67D5F6474DC}">
      <dgm:prSet/>
      <dgm:spPr/>
      <dgm:t>
        <a:bodyPr/>
        <a:lstStyle/>
        <a:p>
          <a:endParaRPr lang="en-US"/>
        </a:p>
      </dgm:t>
    </dgm:pt>
    <dgm:pt modelId="{F96F717F-D1CC-49AA-9E67-58CA8E8AA72E}" type="sibTrans" cxnId="{2A2E0829-B6BF-4AFB-BDF6-B67D5F6474DC}">
      <dgm:prSet/>
      <dgm:spPr/>
      <dgm:t>
        <a:bodyPr/>
        <a:lstStyle/>
        <a:p>
          <a:endParaRPr lang="en-US"/>
        </a:p>
      </dgm:t>
    </dgm:pt>
    <dgm:pt modelId="{A9F675AB-684A-4897-A9A2-AC0AEFDFFB83}">
      <dgm:prSet/>
      <dgm:spPr/>
      <dgm:t>
        <a:bodyPr/>
        <a:lstStyle/>
        <a:p>
          <a:r>
            <a:rPr lang="en-US"/>
            <a:t>Recurrent Neural Network</a:t>
          </a:r>
        </a:p>
      </dgm:t>
    </dgm:pt>
    <dgm:pt modelId="{50C2C8DF-E0BF-4ED9-BA9A-B55EC41D35F1}" type="parTrans" cxnId="{3DCFBD1B-15A7-492F-A344-BC3FE4940299}">
      <dgm:prSet/>
      <dgm:spPr/>
      <dgm:t>
        <a:bodyPr/>
        <a:lstStyle/>
        <a:p>
          <a:endParaRPr lang="en-US"/>
        </a:p>
      </dgm:t>
    </dgm:pt>
    <dgm:pt modelId="{37B36BB8-F503-4475-8FD6-215DFF6B3752}" type="sibTrans" cxnId="{3DCFBD1B-15A7-492F-A344-BC3FE4940299}">
      <dgm:prSet/>
      <dgm:spPr/>
      <dgm:t>
        <a:bodyPr/>
        <a:lstStyle/>
        <a:p>
          <a:endParaRPr lang="en-US"/>
        </a:p>
      </dgm:t>
    </dgm:pt>
    <dgm:pt modelId="{CF56B197-8047-47E1-9977-A5E048E8F0F5}">
      <dgm:prSet/>
      <dgm:spPr/>
      <dgm:t>
        <a:bodyPr/>
        <a:lstStyle/>
        <a:p>
          <a:r>
            <a:rPr lang="en-US"/>
            <a:t>Direct Text Analysis</a:t>
          </a:r>
        </a:p>
      </dgm:t>
    </dgm:pt>
    <dgm:pt modelId="{86932A9D-916C-4421-879A-1FC60F45E2DB}" type="parTrans" cxnId="{63527870-83F3-4882-ADC2-47D6DA172745}">
      <dgm:prSet/>
      <dgm:spPr/>
      <dgm:t>
        <a:bodyPr/>
        <a:lstStyle/>
        <a:p>
          <a:endParaRPr lang="en-US"/>
        </a:p>
      </dgm:t>
    </dgm:pt>
    <dgm:pt modelId="{DFCC0657-4746-4341-8798-FAA9116382EE}" type="sibTrans" cxnId="{63527870-83F3-4882-ADC2-47D6DA172745}">
      <dgm:prSet/>
      <dgm:spPr/>
      <dgm:t>
        <a:bodyPr/>
        <a:lstStyle/>
        <a:p>
          <a:endParaRPr lang="en-US"/>
        </a:p>
      </dgm:t>
    </dgm:pt>
    <dgm:pt modelId="{29D3C576-A6FA-4695-A622-C0A334276736}" type="pres">
      <dgm:prSet presAssocID="{D24A996E-A488-4124-A211-868F27B8C7D7}" presName="linear" presStyleCnt="0">
        <dgm:presLayoutVars>
          <dgm:dir/>
          <dgm:animLvl val="lvl"/>
          <dgm:resizeHandles val="exact"/>
        </dgm:presLayoutVars>
      </dgm:prSet>
      <dgm:spPr/>
    </dgm:pt>
    <dgm:pt modelId="{778E9424-08D6-4216-89F1-FB2251E36BDB}" type="pres">
      <dgm:prSet presAssocID="{B0FC9EBE-D3BD-464F-A90D-91037198E918}" presName="parentLin" presStyleCnt="0"/>
      <dgm:spPr/>
    </dgm:pt>
    <dgm:pt modelId="{7D1156F0-1AD2-4275-B0E3-EE001F46791A}" type="pres">
      <dgm:prSet presAssocID="{B0FC9EBE-D3BD-464F-A90D-91037198E918}" presName="parentLeftMargin" presStyleLbl="node1" presStyleIdx="0" presStyleCnt="2"/>
      <dgm:spPr/>
    </dgm:pt>
    <dgm:pt modelId="{E654C8EA-0150-4413-94E2-E3F2D66AD49A}" type="pres">
      <dgm:prSet presAssocID="{B0FC9EBE-D3BD-464F-A90D-91037198E9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181F0F-79E3-48D4-8596-5A7BB9E3C5E5}" type="pres">
      <dgm:prSet presAssocID="{B0FC9EBE-D3BD-464F-A90D-91037198E918}" presName="negativeSpace" presStyleCnt="0"/>
      <dgm:spPr/>
    </dgm:pt>
    <dgm:pt modelId="{34C5C150-080C-4FA7-B1C9-AD33ACCC95BA}" type="pres">
      <dgm:prSet presAssocID="{B0FC9EBE-D3BD-464F-A90D-91037198E918}" presName="childText" presStyleLbl="conFgAcc1" presStyleIdx="0" presStyleCnt="2">
        <dgm:presLayoutVars>
          <dgm:bulletEnabled val="1"/>
        </dgm:presLayoutVars>
      </dgm:prSet>
      <dgm:spPr/>
    </dgm:pt>
    <dgm:pt modelId="{2D83A9BB-2619-4E4D-9EDF-845F494C273A}" type="pres">
      <dgm:prSet presAssocID="{FC053A6B-9A1F-420F-A0B7-964545202685}" presName="spaceBetweenRectangles" presStyleCnt="0"/>
      <dgm:spPr/>
    </dgm:pt>
    <dgm:pt modelId="{FC44306F-EDE8-4A9A-BD36-FD4FD2393003}" type="pres">
      <dgm:prSet presAssocID="{A9F675AB-684A-4897-A9A2-AC0AEFDFFB83}" presName="parentLin" presStyleCnt="0"/>
      <dgm:spPr/>
    </dgm:pt>
    <dgm:pt modelId="{808E57D9-FCEC-4D47-BACC-0D0376C4C560}" type="pres">
      <dgm:prSet presAssocID="{A9F675AB-684A-4897-A9A2-AC0AEFDFFB83}" presName="parentLeftMargin" presStyleLbl="node1" presStyleIdx="0" presStyleCnt="2"/>
      <dgm:spPr/>
    </dgm:pt>
    <dgm:pt modelId="{6F786553-B491-4E16-9975-5DC6FB0D6CBF}" type="pres">
      <dgm:prSet presAssocID="{A9F675AB-684A-4897-A9A2-AC0AEFDFFB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C33054-BB7D-4147-BD7E-7BE6DEDD00FB}" type="pres">
      <dgm:prSet presAssocID="{A9F675AB-684A-4897-A9A2-AC0AEFDFFB83}" presName="negativeSpace" presStyleCnt="0"/>
      <dgm:spPr/>
    </dgm:pt>
    <dgm:pt modelId="{602BA071-0C0E-4449-A9DE-197F0E494674}" type="pres">
      <dgm:prSet presAssocID="{A9F675AB-684A-4897-A9A2-AC0AEFDFFB8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CFBD1B-15A7-492F-A344-BC3FE4940299}" srcId="{D24A996E-A488-4124-A211-868F27B8C7D7}" destId="{A9F675AB-684A-4897-A9A2-AC0AEFDFFB83}" srcOrd="1" destOrd="0" parTransId="{50C2C8DF-E0BF-4ED9-BA9A-B55EC41D35F1}" sibTransId="{37B36BB8-F503-4475-8FD6-215DFF6B3752}"/>
    <dgm:cxn modelId="{A0C1011E-4017-4B18-9088-D041909E37F9}" type="presOf" srcId="{D24A996E-A488-4124-A211-868F27B8C7D7}" destId="{29D3C576-A6FA-4695-A622-C0A334276736}" srcOrd="0" destOrd="0" presId="urn:microsoft.com/office/officeart/2005/8/layout/list1"/>
    <dgm:cxn modelId="{54AFAB23-86D6-43A1-8C8F-74A7C6A4E319}" type="presOf" srcId="{CF56B197-8047-47E1-9977-A5E048E8F0F5}" destId="{602BA071-0C0E-4449-A9DE-197F0E494674}" srcOrd="0" destOrd="0" presId="urn:microsoft.com/office/officeart/2005/8/layout/list1"/>
    <dgm:cxn modelId="{2A2E0829-B6BF-4AFB-BDF6-B67D5F6474DC}" srcId="{B0FC9EBE-D3BD-464F-A90D-91037198E918}" destId="{C7E9851D-61C2-42E3-8069-3B602A18F985}" srcOrd="2" destOrd="0" parTransId="{7FAA8C8D-5F0F-44B2-8809-CD8847059115}" sibTransId="{F96F717F-D1CC-49AA-9E67-58CA8E8AA72E}"/>
    <dgm:cxn modelId="{7CFAD842-F48C-4FDB-8E5B-A5980BDB085F}" type="presOf" srcId="{A9F675AB-684A-4897-A9A2-AC0AEFDFFB83}" destId="{6F786553-B491-4E16-9975-5DC6FB0D6CBF}" srcOrd="1" destOrd="0" presId="urn:microsoft.com/office/officeart/2005/8/layout/list1"/>
    <dgm:cxn modelId="{D4927E63-5666-4C39-95DB-62E56786A332}" type="presOf" srcId="{C7E9851D-61C2-42E3-8069-3B602A18F985}" destId="{34C5C150-080C-4FA7-B1C9-AD33ACCC95BA}" srcOrd="0" destOrd="2" presId="urn:microsoft.com/office/officeart/2005/8/layout/list1"/>
    <dgm:cxn modelId="{63527870-83F3-4882-ADC2-47D6DA172745}" srcId="{A9F675AB-684A-4897-A9A2-AC0AEFDFFB83}" destId="{CF56B197-8047-47E1-9977-A5E048E8F0F5}" srcOrd="0" destOrd="0" parTransId="{86932A9D-916C-4421-879A-1FC60F45E2DB}" sibTransId="{DFCC0657-4746-4341-8798-FAA9116382EE}"/>
    <dgm:cxn modelId="{1CDE8456-383D-4A9C-B28F-0D48ECEA3571}" srcId="{D24A996E-A488-4124-A211-868F27B8C7D7}" destId="{B0FC9EBE-D3BD-464F-A90D-91037198E918}" srcOrd="0" destOrd="0" parTransId="{8E014CCE-85E0-4AA2-99DB-FE974043ADCB}" sibTransId="{FC053A6B-9A1F-420F-A0B7-964545202685}"/>
    <dgm:cxn modelId="{A292AB7F-51DD-4653-9AD8-BB545A7F13AF}" type="presOf" srcId="{152734F4-839A-43D2-9C2E-67816F530033}" destId="{34C5C150-080C-4FA7-B1C9-AD33ACCC95BA}" srcOrd="0" destOrd="1" presId="urn:microsoft.com/office/officeart/2005/8/layout/list1"/>
    <dgm:cxn modelId="{7A6E4A9C-E881-496A-83DB-3A1E710507ED}" srcId="{B0FC9EBE-D3BD-464F-A90D-91037198E918}" destId="{3DB136A2-7C9E-4D6F-9636-D209CEF64A65}" srcOrd="0" destOrd="0" parTransId="{DE39C700-5926-47F6-A33F-6401D5E418D9}" sibTransId="{5E2A2F06-55A7-4DA6-8D8B-53317927AE4F}"/>
    <dgm:cxn modelId="{F77F7EA1-7594-4D4E-A50A-AA39342D78AA}" type="presOf" srcId="{B0FC9EBE-D3BD-464F-A90D-91037198E918}" destId="{E654C8EA-0150-4413-94E2-E3F2D66AD49A}" srcOrd="1" destOrd="0" presId="urn:microsoft.com/office/officeart/2005/8/layout/list1"/>
    <dgm:cxn modelId="{DE9441C8-44CA-4D0C-B4C4-2145DDEDCD76}" type="presOf" srcId="{3DB136A2-7C9E-4D6F-9636-D209CEF64A65}" destId="{34C5C150-080C-4FA7-B1C9-AD33ACCC95BA}" srcOrd="0" destOrd="0" presId="urn:microsoft.com/office/officeart/2005/8/layout/list1"/>
    <dgm:cxn modelId="{F5CDB0CF-B0DC-437F-A190-EA19393C273D}" type="presOf" srcId="{B0FC9EBE-D3BD-464F-A90D-91037198E918}" destId="{7D1156F0-1AD2-4275-B0E3-EE001F46791A}" srcOrd="0" destOrd="0" presId="urn:microsoft.com/office/officeart/2005/8/layout/list1"/>
    <dgm:cxn modelId="{9E883AEC-56AB-48C3-A751-E1A5680D10B9}" type="presOf" srcId="{A9F675AB-684A-4897-A9A2-AC0AEFDFFB83}" destId="{808E57D9-FCEC-4D47-BACC-0D0376C4C560}" srcOrd="0" destOrd="0" presId="urn:microsoft.com/office/officeart/2005/8/layout/list1"/>
    <dgm:cxn modelId="{AF7D1EFB-3FBC-4957-9FC7-B9A7D1AFD429}" srcId="{B0FC9EBE-D3BD-464F-A90D-91037198E918}" destId="{152734F4-839A-43D2-9C2E-67816F530033}" srcOrd="1" destOrd="0" parTransId="{D8740858-6B43-4152-A1A8-6B8A94A4C0B5}" sibTransId="{6138456D-30D4-4C43-95B3-93F3B834653F}"/>
    <dgm:cxn modelId="{060F9303-3226-4BDC-BCA6-4C0BB77454E3}" type="presParOf" srcId="{29D3C576-A6FA-4695-A622-C0A334276736}" destId="{778E9424-08D6-4216-89F1-FB2251E36BDB}" srcOrd="0" destOrd="0" presId="urn:microsoft.com/office/officeart/2005/8/layout/list1"/>
    <dgm:cxn modelId="{BC1BC90B-C39C-4CB7-B691-4D0C3B9A18A7}" type="presParOf" srcId="{778E9424-08D6-4216-89F1-FB2251E36BDB}" destId="{7D1156F0-1AD2-4275-B0E3-EE001F46791A}" srcOrd="0" destOrd="0" presId="urn:microsoft.com/office/officeart/2005/8/layout/list1"/>
    <dgm:cxn modelId="{381BB805-3520-4624-81E6-6C0F1DC90E97}" type="presParOf" srcId="{778E9424-08D6-4216-89F1-FB2251E36BDB}" destId="{E654C8EA-0150-4413-94E2-E3F2D66AD49A}" srcOrd="1" destOrd="0" presId="urn:microsoft.com/office/officeart/2005/8/layout/list1"/>
    <dgm:cxn modelId="{1BAD6708-5744-4DFA-AD68-703D65787F40}" type="presParOf" srcId="{29D3C576-A6FA-4695-A622-C0A334276736}" destId="{CC181F0F-79E3-48D4-8596-5A7BB9E3C5E5}" srcOrd="1" destOrd="0" presId="urn:microsoft.com/office/officeart/2005/8/layout/list1"/>
    <dgm:cxn modelId="{A902CCA9-8B91-45AA-A5E3-047C3FCDE34A}" type="presParOf" srcId="{29D3C576-A6FA-4695-A622-C0A334276736}" destId="{34C5C150-080C-4FA7-B1C9-AD33ACCC95BA}" srcOrd="2" destOrd="0" presId="urn:microsoft.com/office/officeart/2005/8/layout/list1"/>
    <dgm:cxn modelId="{A216639C-2E75-4ED6-9647-DB9C8BD2216B}" type="presParOf" srcId="{29D3C576-A6FA-4695-A622-C0A334276736}" destId="{2D83A9BB-2619-4E4D-9EDF-845F494C273A}" srcOrd="3" destOrd="0" presId="urn:microsoft.com/office/officeart/2005/8/layout/list1"/>
    <dgm:cxn modelId="{F48DA860-9538-417E-B694-5ADF64A369D4}" type="presParOf" srcId="{29D3C576-A6FA-4695-A622-C0A334276736}" destId="{FC44306F-EDE8-4A9A-BD36-FD4FD2393003}" srcOrd="4" destOrd="0" presId="urn:microsoft.com/office/officeart/2005/8/layout/list1"/>
    <dgm:cxn modelId="{6782AF28-E4D4-473F-AE6A-238090F98549}" type="presParOf" srcId="{FC44306F-EDE8-4A9A-BD36-FD4FD2393003}" destId="{808E57D9-FCEC-4D47-BACC-0D0376C4C560}" srcOrd="0" destOrd="0" presId="urn:microsoft.com/office/officeart/2005/8/layout/list1"/>
    <dgm:cxn modelId="{9822B8CD-51BB-41CF-853E-ADD64B1E8FC5}" type="presParOf" srcId="{FC44306F-EDE8-4A9A-BD36-FD4FD2393003}" destId="{6F786553-B491-4E16-9975-5DC6FB0D6CBF}" srcOrd="1" destOrd="0" presId="urn:microsoft.com/office/officeart/2005/8/layout/list1"/>
    <dgm:cxn modelId="{A12473C4-2B72-4ED1-BB29-AB66BC67AF68}" type="presParOf" srcId="{29D3C576-A6FA-4695-A622-C0A334276736}" destId="{A9C33054-BB7D-4147-BD7E-7BE6DEDD00FB}" srcOrd="5" destOrd="0" presId="urn:microsoft.com/office/officeart/2005/8/layout/list1"/>
    <dgm:cxn modelId="{F72316A4-A7E0-45D1-9B38-2C569428A2FF}" type="presParOf" srcId="{29D3C576-A6FA-4695-A622-C0A334276736}" destId="{602BA071-0C0E-4449-A9DE-197F0E49467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5C150-080C-4FA7-B1C9-AD33ACCC95BA}">
      <dsp:nvSpPr>
        <dsp:cNvPr id="0" name=""/>
        <dsp:cNvSpPr/>
      </dsp:nvSpPr>
      <dsp:spPr>
        <a:xfrm>
          <a:off x="0" y="791670"/>
          <a:ext cx="6900512" cy="241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666496" rIns="535556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Sentiment Analysis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Tweet Source/Owner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Tweet Features</a:t>
          </a:r>
        </a:p>
      </dsp:txBody>
      <dsp:txXfrm>
        <a:off x="0" y="791670"/>
        <a:ext cx="6900512" cy="2419200"/>
      </dsp:txXfrm>
    </dsp:sp>
    <dsp:sp modelId="{E654C8EA-0150-4413-94E2-E3F2D66AD49A}">
      <dsp:nvSpPr>
        <dsp:cNvPr id="0" name=""/>
        <dsp:cNvSpPr/>
      </dsp:nvSpPr>
      <dsp:spPr>
        <a:xfrm>
          <a:off x="345025" y="319350"/>
          <a:ext cx="4830358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Ensemble Method</a:t>
          </a:r>
        </a:p>
      </dsp:txBody>
      <dsp:txXfrm>
        <a:off x="391139" y="365464"/>
        <a:ext cx="4738130" cy="852412"/>
      </dsp:txXfrm>
    </dsp:sp>
    <dsp:sp modelId="{602BA071-0C0E-4449-A9DE-197F0E494674}">
      <dsp:nvSpPr>
        <dsp:cNvPr id="0" name=""/>
        <dsp:cNvSpPr/>
      </dsp:nvSpPr>
      <dsp:spPr>
        <a:xfrm>
          <a:off x="0" y="3855990"/>
          <a:ext cx="690051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666496" rIns="535556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Direct Text Analysis</a:t>
          </a:r>
        </a:p>
      </dsp:txBody>
      <dsp:txXfrm>
        <a:off x="0" y="3855990"/>
        <a:ext cx="6900512" cy="1360800"/>
      </dsp:txXfrm>
    </dsp:sp>
    <dsp:sp modelId="{6F786553-B491-4E16-9975-5DC6FB0D6CBF}">
      <dsp:nvSpPr>
        <dsp:cNvPr id="0" name=""/>
        <dsp:cNvSpPr/>
      </dsp:nvSpPr>
      <dsp:spPr>
        <a:xfrm>
          <a:off x="345025" y="3383670"/>
          <a:ext cx="4830358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Recurrent Neural Network</a:t>
          </a:r>
        </a:p>
      </dsp:txBody>
      <dsp:txXfrm>
        <a:off x="391139" y="3429784"/>
        <a:ext cx="4738130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9FBE-FA92-4BB9-88A2-6710BE3C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0AE2F-F0DA-4E15-811F-5CD27DF26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D20B-1C6A-4994-B429-62FFD0CB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CBC1-2E96-493F-82DC-809ECE71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02C5-DA4A-415E-8CED-BAC028B7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132-3D2F-4A4A-878E-C9DAA881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806D4-9A6D-4D6E-A34E-B922168A8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5222B-A429-4F63-837B-65B73B0E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C597-9FE0-4776-8F41-64EBF625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526D1-8A22-41D1-9345-39F3680F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6055F-FBF9-4121-89A9-7C399F371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CBF27-B120-4030-BA9A-BEA0CF225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6B9E-5CE0-47EE-8712-DB4D5E79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1581-7516-471E-A578-AF3A3DEB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506E-9823-4064-8ACF-3C9FC991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4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617E-FAF0-4F89-8ECF-B998ED26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08E3-AD7D-4C54-AEF2-E4BA177B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3EBB-F2A4-41F9-A137-39C4592A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8972-939E-4562-889D-640994DD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4723-3D51-4F1A-8DB1-B56A23C8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EA75-CA62-48D8-98DF-A9AF882D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F97AA-4689-44E0-B77E-B2366407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D36D-3291-4C2C-B1DD-42E9266A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BEAC-52F2-4661-99DF-3CAC942A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3C8C-E897-4652-BC20-3F6F82EC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81DD-BA3E-473D-8782-EE5EBF72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5BF9-98CA-4ADE-ACBF-C093990EC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DF090-56D5-4E60-9262-961ED5170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F0D86-FFF5-4499-92B4-30B2A08E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CE08-A74B-49FE-973D-32A5A4A8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C7945-7F40-4D76-ADF8-910B4F3E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6892-39FB-40B3-8D5D-F48AFB9D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2062-2E70-4C0D-9729-289982D5C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3639F-1CBD-4864-8E71-93CC02CEA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A1233-AD5E-409E-9E13-0D1422DF8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49AE5-3AD4-4974-99A0-EC1ADB65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BD9CA-3B5C-42CD-A9ED-1F034B3D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F5CD2-990D-425E-AF1E-FF537760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8546F-0645-4AD1-AAED-4B1079D6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CE95-2E86-4047-8AAD-E6160E24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66B45-7280-41F8-9B59-36163011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7B89-22AC-4E1F-8E64-01F6C9EA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BDF7A-3287-4566-B169-DEE44847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41601-A172-4911-ABBA-920FCDB3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85B2B-A461-468C-A776-19E6E04A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B795F-1504-4313-9E17-4A246346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8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5A03-CC07-49B1-9087-9B6F3261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D402-00B3-4762-AE7C-41D031DA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DA996-356A-493D-873C-720D59ADA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89EC-7EED-4022-A7AF-9207D080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C7901-F1FA-4677-8507-E5ABF167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D2772-EF83-466F-9ED9-29A207C8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925D-AF1F-44D7-ADA2-C1826CE3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B95EC-080E-455E-9010-84B27D195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F8207-0100-4C8C-BABB-7BCDF8342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9CF8-C1BE-4B01-ABA0-2A26FB8C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FFD9B-CDB8-419F-9366-01EE2869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4645-1748-4A7E-93B4-7E9D1458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B16C8-8B49-4B6C-8569-0D0E5229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8BA9F-40DE-4BE5-B6F5-E5527BFB2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2218-C6E6-4197-AD51-7C6BC7C8E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643F-E99E-4E19-8CAA-134A727045C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B92E-1778-416F-9269-806976433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6FF8-1F3F-4250-82C0-6A2BA0EE7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33A0-5A4C-4AF5-B7EE-1473406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6F254-C570-4141-B3C0-26BB29399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US" sz="5600" b="1" i="0">
                <a:solidFill>
                  <a:srgbClr val="FFFFFF"/>
                </a:solidFill>
                <a:effectLst/>
                <a:latin typeface="-apple-system"/>
              </a:rPr>
              <a:t>The impact of Twitter comments on the price of Bitcoin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99C1B-F14E-463E-8320-3C226376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Gabriel Araujo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C22A3-A716-46A9-92DD-1B1A47B5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E989-EBDF-4895-A13A-81355A25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-apple-system"/>
              </a:rPr>
              <a:t>After a thorough analysis of the tweets, it could not be affirmed with confidence that influential and powerful individuals have a deep influence in the price of Bitcoin.</a:t>
            </a:r>
          </a:p>
          <a:p>
            <a:r>
              <a:rPr lang="en-US" sz="2200" b="0" i="0" dirty="0">
                <a:effectLst/>
                <a:latin typeface="-apple-system"/>
              </a:rPr>
              <a:t>Based on the findings, below are my recommendations:</a:t>
            </a:r>
          </a:p>
          <a:p>
            <a:pPr lvl="1"/>
            <a:r>
              <a:rPr lang="en-US" sz="2200" b="0" i="0" dirty="0">
                <a:effectLst/>
                <a:latin typeface="-apple-system"/>
              </a:rPr>
              <a:t>I consider it to be very risky to invest money in Bitcoin based on comments from such people. </a:t>
            </a:r>
          </a:p>
          <a:p>
            <a:pPr lvl="1"/>
            <a:r>
              <a:rPr lang="en-US" sz="2200" b="0" i="0" dirty="0">
                <a:effectLst/>
                <a:latin typeface="-apple-system"/>
              </a:rPr>
              <a:t>Tweets could not be a good source of information. </a:t>
            </a:r>
          </a:p>
          <a:p>
            <a:pPr lvl="1"/>
            <a:r>
              <a:rPr lang="en-US" sz="2200" b="0" i="0" dirty="0">
                <a:effectLst/>
                <a:latin typeface="-apple-system"/>
              </a:rPr>
              <a:t>Quick trading.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593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5EBF5-3711-4D92-840E-F93FE22F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97C8-0258-40B4-875C-B81B7E50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Collect data from more sources, such as news websites, to improve the analysis.</a:t>
            </a:r>
          </a:p>
          <a:p>
            <a:pPr marL="457200" lvl="1" indent="0">
              <a:buNone/>
            </a:pPr>
            <a:br>
              <a:rPr lang="en-US" sz="2200" b="0" i="0">
                <a:effectLst/>
                <a:latin typeface="-apple-system"/>
              </a:rPr>
            </a:br>
            <a:endParaRPr lang="en-US" sz="22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Tune Random Forest and Deep NLP models to increase their accuracy.</a:t>
            </a:r>
            <a:br>
              <a:rPr lang="en-US" sz="2200" b="0" i="0">
                <a:effectLst/>
                <a:latin typeface="-apple-system"/>
              </a:rPr>
            </a:br>
            <a:br>
              <a:rPr lang="en-US" sz="2200" b="0" i="0">
                <a:effectLst/>
                <a:latin typeface="-apple-system"/>
              </a:rPr>
            </a:br>
            <a:endParaRPr lang="en-US" sz="22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Look at incorrect predictions to see if there's a pattern.</a:t>
            </a:r>
          </a:p>
          <a:p>
            <a:pPr marL="457200" lvl="1" indent="0">
              <a:buNone/>
            </a:pPr>
            <a:br>
              <a:rPr lang="en-US" sz="2200" b="0" i="0">
                <a:effectLst/>
                <a:latin typeface="-apple-system"/>
              </a:rPr>
            </a:br>
            <a:endParaRPr lang="en-US" sz="22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Analyze the stock market to see if there is any correlation between the two.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022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04919-8A6E-4B86-AB65-C5A67BB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TIME!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6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4C166-4333-4A19-A574-01737D5B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AND ANSWERS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6A0EB-C945-41D5-B065-9CA77CA8D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185" b="296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62" name="Picture 5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66586-A37F-4775-85F0-46B89F33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5919653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BITCOIN INTRODUCTION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0423ACEA-2CEC-494F-B229-506E47DE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solidFill>
                  <a:srgbClr val="000000"/>
                </a:solidFill>
                <a:effectLst/>
                <a:latin typeface="-apple-system"/>
              </a:rPr>
              <a:t>On 18 August 2008, the domain name bitcoin.org was registered.</a:t>
            </a: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-apple-system"/>
              </a:rPr>
              <a:t>Today, a single coin is worth over $50,000.00.</a:t>
            </a: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-apple-system"/>
              </a:rPr>
              <a:t>Bitcoin is just a fad that is highly influenced on the comments of powerful and influential people??</a:t>
            </a:r>
            <a:endParaRPr lang="en-US" sz="2000">
              <a:solidFill>
                <a:srgbClr val="000000"/>
              </a:solidFill>
            </a:endParaRPr>
          </a:p>
          <a:p>
            <a:endParaRPr lang="en-US" sz="2000" b="0" i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0F0FA5-07C9-4A4D-B820-B73D5350479C}"/>
              </a:ext>
            </a:extLst>
          </p:cNvPr>
          <p:cNvSpPr/>
          <p:nvPr/>
        </p:nvSpPr>
        <p:spPr>
          <a:xfrm>
            <a:off x="1390650" y="1752600"/>
            <a:ext cx="4200525" cy="85725"/>
          </a:xfrm>
          <a:custGeom>
            <a:avLst/>
            <a:gdLst>
              <a:gd name="connsiteX0" fmla="*/ 0 w 4200525"/>
              <a:gd name="connsiteY0" fmla="*/ 57150 h 85725"/>
              <a:gd name="connsiteX1" fmla="*/ 161925 w 4200525"/>
              <a:gd name="connsiteY1" fmla="*/ 66675 h 85725"/>
              <a:gd name="connsiteX2" fmla="*/ 228600 w 4200525"/>
              <a:gd name="connsiteY2" fmla="*/ 76200 h 85725"/>
              <a:gd name="connsiteX3" fmla="*/ 476250 w 4200525"/>
              <a:gd name="connsiteY3" fmla="*/ 85725 h 85725"/>
              <a:gd name="connsiteX4" fmla="*/ 1194435 w 4200525"/>
              <a:gd name="connsiteY4" fmla="*/ 80772 h 85725"/>
              <a:gd name="connsiteX5" fmla="*/ 1857375 w 4200525"/>
              <a:gd name="connsiteY5" fmla="*/ 76200 h 85725"/>
              <a:gd name="connsiteX6" fmla="*/ 1962150 w 4200525"/>
              <a:gd name="connsiteY6" fmla="*/ 66675 h 85725"/>
              <a:gd name="connsiteX7" fmla="*/ 2219325 w 4200525"/>
              <a:gd name="connsiteY7" fmla="*/ 47625 h 85725"/>
              <a:gd name="connsiteX8" fmla="*/ 2676525 w 4200525"/>
              <a:gd name="connsiteY8" fmla="*/ 28575 h 85725"/>
              <a:gd name="connsiteX9" fmla="*/ 3028950 w 4200525"/>
              <a:gd name="connsiteY9" fmla="*/ 38100 h 85725"/>
              <a:gd name="connsiteX10" fmla="*/ 3286125 w 4200525"/>
              <a:gd name="connsiteY10" fmla="*/ 57150 h 85725"/>
              <a:gd name="connsiteX11" fmla="*/ 3400425 w 4200525"/>
              <a:gd name="connsiteY11" fmla="*/ 66675 h 85725"/>
              <a:gd name="connsiteX12" fmla="*/ 3867150 w 4200525"/>
              <a:gd name="connsiteY12" fmla="*/ 47625 h 85725"/>
              <a:gd name="connsiteX13" fmla="*/ 3962400 w 4200525"/>
              <a:gd name="connsiteY13" fmla="*/ 19050 h 85725"/>
              <a:gd name="connsiteX14" fmla="*/ 4057650 w 4200525"/>
              <a:gd name="connsiteY14" fmla="*/ 0 h 85725"/>
              <a:gd name="connsiteX15" fmla="*/ 4200525 w 4200525"/>
              <a:gd name="connsiteY15" fmla="*/ 95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00525" h="85725" extrusionOk="0">
                <a:moveTo>
                  <a:pt x="0" y="57150"/>
                </a:moveTo>
                <a:cubicBezTo>
                  <a:pt x="52908" y="57953"/>
                  <a:pt x="110877" y="65994"/>
                  <a:pt x="161925" y="66675"/>
                </a:cubicBezTo>
                <a:cubicBezTo>
                  <a:pt x="185482" y="69300"/>
                  <a:pt x="208873" y="76228"/>
                  <a:pt x="228600" y="76200"/>
                </a:cubicBezTo>
                <a:cubicBezTo>
                  <a:pt x="313475" y="84505"/>
                  <a:pt x="402840" y="79467"/>
                  <a:pt x="476250" y="85725"/>
                </a:cubicBezTo>
                <a:cubicBezTo>
                  <a:pt x="625254" y="81597"/>
                  <a:pt x="918896" y="52516"/>
                  <a:pt x="1194435" y="80772"/>
                </a:cubicBezTo>
                <a:cubicBezTo>
                  <a:pt x="1469974" y="109028"/>
                  <a:pt x="1560120" y="95029"/>
                  <a:pt x="1857375" y="76200"/>
                </a:cubicBezTo>
                <a:cubicBezTo>
                  <a:pt x="1889961" y="74726"/>
                  <a:pt x="1922457" y="70646"/>
                  <a:pt x="1962150" y="66675"/>
                </a:cubicBezTo>
                <a:cubicBezTo>
                  <a:pt x="2050919" y="69355"/>
                  <a:pt x="2143399" y="60598"/>
                  <a:pt x="2219325" y="47625"/>
                </a:cubicBezTo>
                <a:cubicBezTo>
                  <a:pt x="2455445" y="33864"/>
                  <a:pt x="2357677" y="60019"/>
                  <a:pt x="2676525" y="28575"/>
                </a:cubicBezTo>
                <a:cubicBezTo>
                  <a:pt x="2843641" y="42960"/>
                  <a:pt x="2863526" y="47509"/>
                  <a:pt x="3028950" y="38100"/>
                </a:cubicBezTo>
                <a:cubicBezTo>
                  <a:pt x="3110894" y="49676"/>
                  <a:pt x="3191902" y="66913"/>
                  <a:pt x="3286125" y="57150"/>
                </a:cubicBezTo>
                <a:cubicBezTo>
                  <a:pt x="3311822" y="60227"/>
                  <a:pt x="3343719" y="59459"/>
                  <a:pt x="3400425" y="66675"/>
                </a:cubicBezTo>
                <a:cubicBezTo>
                  <a:pt x="3539239" y="75074"/>
                  <a:pt x="3710538" y="50366"/>
                  <a:pt x="3867150" y="47625"/>
                </a:cubicBezTo>
                <a:cubicBezTo>
                  <a:pt x="4037189" y="32675"/>
                  <a:pt x="3725524" y="76358"/>
                  <a:pt x="3962400" y="19050"/>
                </a:cubicBezTo>
                <a:cubicBezTo>
                  <a:pt x="3998053" y="14234"/>
                  <a:pt x="4022934" y="2255"/>
                  <a:pt x="4057650" y="0"/>
                </a:cubicBezTo>
                <a:cubicBezTo>
                  <a:pt x="4184159" y="12048"/>
                  <a:pt x="4138459" y="11304"/>
                  <a:pt x="4200525" y="9525"/>
                </a:cubicBezTo>
              </a:path>
            </a:pathLst>
          </a:custGeom>
          <a:noFill/>
          <a:ln w="571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660422799">
                  <a:custGeom>
                    <a:avLst/>
                    <a:gdLst>
                      <a:gd name="connsiteX0" fmla="*/ 0 w 4200525"/>
                      <a:gd name="connsiteY0" fmla="*/ 57150 h 85725"/>
                      <a:gd name="connsiteX1" fmla="*/ 161925 w 4200525"/>
                      <a:gd name="connsiteY1" fmla="*/ 66675 h 85725"/>
                      <a:gd name="connsiteX2" fmla="*/ 228600 w 4200525"/>
                      <a:gd name="connsiteY2" fmla="*/ 76200 h 85725"/>
                      <a:gd name="connsiteX3" fmla="*/ 476250 w 4200525"/>
                      <a:gd name="connsiteY3" fmla="*/ 85725 h 85725"/>
                      <a:gd name="connsiteX4" fmla="*/ 1857375 w 4200525"/>
                      <a:gd name="connsiteY4" fmla="*/ 76200 h 85725"/>
                      <a:gd name="connsiteX5" fmla="*/ 1962150 w 4200525"/>
                      <a:gd name="connsiteY5" fmla="*/ 66675 h 85725"/>
                      <a:gd name="connsiteX6" fmla="*/ 2219325 w 4200525"/>
                      <a:gd name="connsiteY6" fmla="*/ 47625 h 85725"/>
                      <a:gd name="connsiteX7" fmla="*/ 2676525 w 4200525"/>
                      <a:gd name="connsiteY7" fmla="*/ 28575 h 85725"/>
                      <a:gd name="connsiteX8" fmla="*/ 3028950 w 4200525"/>
                      <a:gd name="connsiteY8" fmla="*/ 38100 h 85725"/>
                      <a:gd name="connsiteX9" fmla="*/ 3286125 w 4200525"/>
                      <a:gd name="connsiteY9" fmla="*/ 57150 h 85725"/>
                      <a:gd name="connsiteX10" fmla="*/ 3400425 w 4200525"/>
                      <a:gd name="connsiteY10" fmla="*/ 66675 h 85725"/>
                      <a:gd name="connsiteX11" fmla="*/ 3867150 w 4200525"/>
                      <a:gd name="connsiteY11" fmla="*/ 47625 h 85725"/>
                      <a:gd name="connsiteX12" fmla="*/ 3962400 w 4200525"/>
                      <a:gd name="connsiteY12" fmla="*/ 19050 h 85725"/>
                      <a:gd name="connsiteX13" fmla="*/ 4057650 w 4200525"/>
                      <a:gd name="connsiteY13" fmla="*/ 0 h 85725"/>
                      <a:gd name="connsiteX14" fmla="*/ 4200525 w 4200525"/>
                      <a:gd name="connsiteY14" fmla="*/ 9525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200525" h="85725">
                        <a:moveTo>
                          <a:pt x="0" y="57150"/>
                        </a:moveTo>
                        <a:cubicBezTo>
                          <a:pt x="53975" y="60325"/>
                          <a:pt x="108043" y="62185"/>
                          <a:pt x="161925" y="66675"/>
                        </a:cubicBezTo>
                        <a:cubicBezTo>
                          <a:pt x="184298" y="68539"/>
                          <a:pt x="206190" y="74842"/>
                          <a:pt x="228600" y="76200"/>
                        </a:cubicBezTo>
                        <a:cubicBezTo>
                          <a:pt x="311060" y="81198"/>
                          <a:pt x="393700" y="82550"/>
                          <a:pt x="476250" y="85725"/>
                        </a:cubicBezTo>
                        <a:lnTo>
                          <a:pt x="1857375" y="76200"/>
                        </a:lnTo>
                        <a:cubicBezTo>
                          <a:pt x="1892441" y="75750"/>
                          <a:pt x="1927190" y="69435"/>
                          <a:pt x="1962150" y="66675"/>
                        </a:cubicBezTo>
                        <a:lnTo>
                          <a:pt x="2219325" y="47625"/>
                        </a:lnTo>
                        <a:cubicBezTo>
                          <a:pt x="2479556" y="32317"/>
                          <a:pt x="2327210" y="39843"/>
                          <a:pt x="2676525" y="28575"/>
                        </a:cubicBezTo>
                        <a:lnTo>
                          <a:pt x="3028950" y="38100"/>
                        </a:lnTo>
                        <a:cubicBezTo>
                          <a:pt x="3114816" y="42125"/>
                          <a:pt x="3200418" y="50557"/>
                          <a:pt x="3286125" y="57150"/>
                        </a:cubicBezTo>
                        <a:lnTo>
                          <a:pt x="3400425" y="66675"/>
                        </a:lnTo>
                        <a:cubicBezTo>
                          <a:pt x="3531792" y="63547"/>
                          <a:pt x="3717428" y="74847"/>
                          <a:pt x="3867150" y="47625"/>
                        </a:cubicBezTo>
                        <a:cubicBezTo>
                          <a:pt x="4041395" y="15944"/>
                          <a:pt x="3713877" y="68755"/>
                          <a:pt x="3962400" y="19050"/>
                        </a:cubicBezTo>
                        <a:lnTo>
                          <a:pt x="4057650" y="0"/>
                        </a:lnTo>
                        <a:cubicBezTo>
                          <a:pt x="4181442" y="10316"/>
                          <a:pt x="4133718" y="9525"/>
                          <a:pt x="4200525" y="9525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37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304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E4B9AB89-BA23-4985-97B3-EB677E496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1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18803-3A13-4E6F-AB47-1AB86FA1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739080" cy="3490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ANALYZED DATA</a:t>
            </a:r>
          </a:p>
        </p:txBody>
      </p:sp>
      <p:pic>
        <p:nvPicPr>
          <p:cNvPr id="8" name="Graphic 7" descr="Bitcoin with solid fill">
            <a:extLst>
              <a:ext uri="{FF2B5EF4-FFF2-40B4-BE49-F238E27FC236}">
                <a16:creationId xmlns:a16="http://schemas.microsoft.com/office/drawing/2014/main" id="{1B5FFB53-AA8D-4648-8F48-2CFC4515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9797" y="888274"/>
            <a:ext cx="1590742" cy="1590742"/>
          </a:xfrm>
          <a:prstGeom prst="rect">
            <a:avLst/>
          </a:prstGeom>
        </p:spPr>
      </p:pic>
      <p:pic>
        <p:nvPicPr>
          <p:cNvPr id="16" name="Graphic 15" descr="Online Network with solid fill">
            <a:extLst>
              <a:ext uri="{FF2B5EF4-FFF2-40B4-BE49-F238E27FC236}">
                <a16:creationId xmlns:a16="http://schemas.microsoft.com/office/drawing/2014/main" id="{01D7A9F6-DAF7-4C0E-A390-E82F1AFAF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6945" y="2945523"/>
            <a:ext cx="2787092" cy="27870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9F5E23-93F1-4136-BC20-9CD023AC950A}"/>
              </a:ext>
            </a:extLst>
          </p:cNvPr>
          <p:cNvSpPr txBox="1"/>
          <p:nvPr/>
        </p:nvSpPr>
        <p:spPr>
          <a:xfrm>
            <a:off x="8554522" y="890956"/>
            <a:ext cx="2847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Bitcoin Hourly Historical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00046-63D3-408F-81D8-E4A234BEB4AD}"/>
              </a:ext>
            </a:extLst>
          </p:cNvPr>
          <p:cNvSpPr txBox="1"/>
          <p:nvPr/>
        </p:nvSpPr>
        <p:spPr>
          <a:xfrm>
            <a:off x="8775449" y="3626784"/>
            <a:ext cx="2847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+mj-lt"/>
              </a:rPr>
              <a:t>Scrapped Bitcoin Tweets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6DB88-0755-47A7-8CCC-2AB109BB3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13741" r="21516" b="11327"/>
          <a:stretch/>
        </p:blipFill>
        <p:spPr bwMode="auto">
          <a:xfrm>
            <a:off x="1456339" y="1451780"/>
            <a:ext cx="432900" cy="3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antum computers and the Bitcoin blockchain | Deloitte Innovation">
            <a:extLst>
              <a:ext uri="{FF2B5EF4-FFF2-40B4-BE49-F238E27FC236}">
                <a16:creationId xmlns:a16="http://schemas.microsoft.com/office/drawing/2014/main" id="{234365C5-F9DA-47EA-B278-B212A96BF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3" r="37936" b="1766"/>
          <a:stretch/>
        </p:blipFill>
        <p:spPr bwMode="auto">
          <a:xfrm>
            <a:off x="2020074" y="1154764"/>
            <a:ext cx="336276" cy="33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8FBB-F4F7-407D-9234-21423F0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24 HOUR IMPACT BOXPLOT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F5829B9-6DC9-40A0-8C45-C73C6C6A7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7175" r="9783" b="6277"/>
          <a:stretch/>
        </p:blipFill>
        <p:spPr>
          <a:xfrm>
            <a:off x="276224" y="2238375"/>
            <a:ext cx="11803464" cy="36576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325063-0038-4362-8937-8696DC8B10A9}"/>
              </a:ext>
            </a:extLst>
          </p:cNvPr>
          <p:cNvSpPr/>
          <p:nvPr/>
        </p:nvSpPr>
        <p:spPr>
          <a:xfrm>
            <a:off x="1657350" y="1362075"/>
            <a:ext cx="5753100" cy="75436"/>
          </a:xfrm>
          <a:custGeom>
            <a:avLst/>
            <a:gdLst>
              <a:gd name="connsiteX0" fmla="*/ 0 w 5753100"/>
              <a:gd name="connsiteY0" fmla="*/ 47625 h 75436"/>
              <a:gd name="connsiteX1" fmla="*/ 1076325 w 5753100"/>
              <a:gd name="connsiteY1" fmla="*/ 57150 h 75436"/>
              <a:gd name="connsiteX2" fmla="*/ 1114425 w 5753100"/>
              <a:gd name="connsiteY2" fmla="*/ 47625 h 75436"/>
              <a:gd name="connsiteX3" fmla="*/ 1400175 w 5753100"/>
              <a:gd name="connsiteY3" fmla="*/ 28575 h 75436"/>
              <a:gd name="connsiteX4" fmla="*/ 1533525 w 5753100"/>
              <a:gd name="connsiteY4" fmla="*/ 19050 h 75436"/>
              <a:gd name="connsiteX5" fmla="*/ 1647825 w 5753100"/>
              <a:gd name="connsiteY5" fmla="*/ 9525 h 75436"/>
              <a:gd name="connsiteX6" fmla="*/ 2943225 w 5753100"/>
              <a:gd name="connsiteY6" fmla="*/ 0 h 75436"/>
              <a:gd name="connsiteX7" fmla="*/ 3676650 w 5753100"/>
              <a:gd name="connsiteY7" fmla="*/ 9525 h 75436"/>
              <a:gd name="connsiteX8" fmla="*/ 3752850 w 5753100"/>
              <a:gd name="connsiteY8" fmla="*/ 19050 h 75436"/>
              <a:gd name="connsiteX9" fmla="*/ 4114800 w 5753100"/>
              <a:gd name="connsiteY9" fmla="*/ 38100 h 75436"/>
              <a:gd name="connsiteX10" fmla="*/ 5553075 w 5753100"/>
              <a:gd name="connsiteY10" fmla="*/ 28575 h 75436"/>
              <a:gd name="connsiteX11" fmla="*/ 5705475 w 5753100"/>
              <a:gd name="connsiteY11" fmla="*/ 9525 h 75436"/>
              <a:gd name="connsiteX12" fmla="*/ 5753100 w 5753100"/>
              <a:gd name="connsiteY12" fmla="*/ 9525 h 7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3100" h="75436">
                <a:moveTo>
                  <a:pt x="0" y="47625"/>
                </a:moveTo>
                <a:cubicBezTo>
                  <a:pt x="476864" y="90976"/>
                  <a:pt x="223630" y="75101"/>
                  <a:pt x="1076325" y="57150"/>
                </a:cubicBezTo>
                <a:cubicBezTo>
                  <a:pt x="1089413" y="56874"/>
                  <a:pt x="1101414" y="49071"/>
                  <a:pt x="1114425" y="47625"/>
                </a:cubicBezTo>
                <a:cubicBezTo>
                  <a:pt x="1150312" y="43638"/>
                  <a:pt x="1372607" y="30413"/>
                  <a:pt x="1400175" y="28575"/>
                </a:cubicBezTo>
                <a:lnTo>
                  <a:pt x="1533525" y="19050"/>
                </a:lnTo>
                <a:cubicBezTo>
                  <a:pt x="1571644" y="16118"/>
                  <a:pt x="1609596" y="10042"/>
                  <a:pt x="1647825" y="9525"/>
                </a:cubicBezTo>
                <a:lnTo>
                  <a:pt x="2943225" y="0"/>
                </a:lnTo>
                <a:lnTo>
                  <a:pt x="3676650" y="9525"/>
                </a:lnTo>
                <a:cubicBezTo>
                  <a:pt x="3702241" y="10127"/>
                  <a:pt x="3727307" y="17384"/>
                  <a:pt x="3752850" y="19050"/>
                </a:cubicBezTo>
                <a:cubicBezTo>
                  <a:pt x="3873411" y="26913"/>
                  <a:pt x="4114800" y="38100"/>
                  <a:pt x="4114800" y="38100"/>
                </a:cubicBezTo>
                <a:lnTo>
                  <a:pt x="5553075" y="28575"/>
                </a:lnTo>
                <a:cubicBezTo>
                  <a:pt x="5897433" y="24350"/>
                  <a:pt x="5555978" y="26136"/>
                  <a:pt x="5705475" y="9525"/>
                </a:cubicBezTo>
                <a:cubicBezTo>
                  <a:pt x="5721253" y="7772"/>
                  <a:pt x="5737225" y="9525"/>
                  <a:pt x="5753100" y="9525"/>
                </a:cubicBezTo>
              </a:path>
            </a:pathLst>
          </a:custGeom>
          <a:noFill/>
          <a:ln w="571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7248C-E4B5-4361-A682-EF0183E9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WORD CLOUDS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F2564A2-3EBA-4186-BF89-3E6D60911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4" y="2008641"/>
            <a:ext cx="4511841" cy="398170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C5EFA06-E366-450D-B03E-859965F94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7" y="2008641"/>
            <a:ext cx="4855731" cy="398170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32F644-1C6D-4163-AFAE-BF8A01A5206F}"/>
              </a:ext>
            </a:extLst>
          </p:cNvPr>
          <p:cNvSpPr/>
          <p:nvPr/>
        </p:nvSpPr>
        <p:spPr>
          <a:xfrm>
            <a:off x="6153150" y="2181224"/>
            <a:ext cx="57150" cy="3981699"/>
          </a:xfrm>
          <a:custGeom>
            <a:avLst/>
            <a:gdLst>
              <a:gd name="connsiteX0" fmla="*/ 38100 w 76669"/>
              <a:gd name="connsiteY0" fmla="*/ 0 h 3790950"/>
              <a:gd name="connsiteX1" fmla="*/ 47625 w 76669"/>
              <a:gd name="connsiteY1" fmla="*/ 47625 h 3790950"/>
              <a:gd name="connsiteX2" fmla="*/ 47625 w 76669"/>
              <a:gd name="connsiteY2" fmla="*/ 381000 h 3790950"/>
              <a:gd name="connsiteX3" fmla="*/ 38100 w 76669"/>
              <a:gd name="connsiteY3" fmla="*/ 438150 h 3790950"/>
              <a:gd name="connsiteX4" fmla="*/ 28575 w 76669"/>
              <a:gd name="connsiteY4" fmla="*/ 552450 h 3790950"/>
              <a:gd name="connsiteX5" fmla="*/ 9525 w 76669"/>
              <a:gd name="connsiteY5" fmla="*/ 904875 h 3790950"/>
              <a:gd name="connsiteX6" fmla="*/ 19050 w 76669"/>
              <a:gd name="connsiteY6" fmla="*/ 1257300 h 3790950"/>
              <a:gd name="connsiteX7" fmla="*/ 28575 w 76669"/>
              <a:gd name="connsiteY7" fmla="*/ 1428750 h 3790950"/>
              <a:gd name="connsiteX8" fmla="*/ 19050 w 76669"/>
              <a:gd name="connsiteY8" fmla="*/ 2019300 h 3790950"/>
              <a:gd name="connsiteX9" fmla="*/ 0 w 76669"/>
              <a:gd name="connsiteY9" fmla="*/ 2266950 h 3790950"/>
              <a:gd name="connsiteX10" fmla="*/ 19050 w 76669"/>
              <a:gd name="connsiteY10" fmla="*/ 3305175 h 3790950"/>
              <a:gd name="connsiteX11" fmla="*/ 28575 w 76669"/>
              <a:gd name="connsiteY11" fmla="*/ 3371850 h 3790950"/>
              <a:gd name="connsiteX12" fmla="*/ 38100 w 76669"/>
              <a:gd name="connsiteY12" fmla="*/ 3448050 h 3790950"/>
              <a:gd name="connsiteX13" fmla="*/ 47625 w 76669"/>
              <a:gd name="connsiteY13" fmla="*/ 3476625 h 3790950"/>
              <a:gd name="connsiteX14" fmla="*/ 57150 w 76669"/>
              <a:gd name="connsiteY14" fmla="*/ 3524250 h 3790950"/>
              <a:gd name="connsiteX15" fmla="*/ 76200 w 76669"/>
              <a:gd name="connsiteY15" fmla="*/ 3724275 h 3790950"/>
              <a:gd name="connsiteX16" fmla="*/ 76200 w 76669"/>
              <a:gd name="connsiteY16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69" h="3790950">
                <a:moveTo>
                  <a:pt x="38100" y="0"/>
                </a:moveTo>
                <a:cubicBezTo>
                  <a:pt x="41275" y="15875"/>
                  <a:pt x="45837" y="31535"/>
                  <a:pt x="47625" y="47625"/>
                </a:cubicBezTo>
                <a:cubicBezTo>
                  <a:pt x="62753" y="183781"/>
                  <a:pt x="58623" y="227024"/>
                  <a:pt x="47625" y="381000"/>
                </a:cubicBezTo>
                <a:cubicBezTo>
                  <a:pt x="46249" y="400264"/>
                  <a:pt x="40233" y="418955"/>
                  <a:pt x="38100" y="438150"/>
                </a:cubicBezTo>
                <a:cubicBezTo>
                  <a:pt x="33878" y="476148"/>
                  <a:pt x="31399" y="514322"/>
                  <a:pt x="28575" y="552450"/>
                </a:cubicBezTo>
                <a:cubicBezTo>
                  <a:pt x="16901" y="710055"/>
                  <a:pt x="17553" y="728269"/>
                  <a:pt x="9525" y="904875"/>
                </a:cubicBezTo>
                <a:cubicBezTo>
                  <a:pt x="12700" y="1022350"/>
                  <a:pt x="14779" y="1139860"/>
                  <a:pt x="19050" y="1257300"/>
                </a:cubicBezTo>
                <a:cubicBezTo>
                  <a:pt x="21130" y="1314500"/>
                  <a:pt x="28575" y="1371512"/>
                  <a:pt x="28575" y="1428750"/>
                </a:cubicBezTo>
                <a:cubicBezTo>
                  <a:pt x="28575" y="1625626"/>
                  <a:pt x="24162" y="1822491"/>
                  <a:pt x="19050" y="2019300"/>
                </a:cubicBezTo>
                <a:cubicBezTo>
                  <a:pt x="17325" y="2085703"/>
                  <a:pt x="6401" y="2196535"/>
                  <a:pt x="0" y="2266950"/>
                </a:cubicBezTo>
                <a:cubicBezTo>
                  <a:pt x="1177" y="2336414"/>
                  <a:pt x="15134" y="3193566"/>
                  <a:pt x="19050" y="3305175"/>
                </a:cubicBezTo>
                <a:cubicBezTo>
                  <a:pt x="19837" y="3327612"/>
                  <a:pt x="25608" y="3349596"/>
                  <a:pt x="28575" y="3371850"/>
                </a:cubicBezTo>
                <a:cubicBezTo>
                  <a:pt x="31958" y="3397223"/>
                  <a:pt x="33521" y="3422865"/>
                  <a:pt x="38100" y="3448050"/>
                </a:cubicBezTo>
                <a:cubicBezTo>
                  <a:pt x="39896" y="3457928"/>
                  <a:pt x="45190" y="3466885"/>
                  <a:pt x="47625" y="3476625"/>
                </a:cubicBezTo>
                <a:cubicBezTo>
                  <a:pt x="51552" y="3492331"/>
                  <a:pt x="54488" y="3508281"/>
                  <a:pt x="57150" y="3524250"/>
                </a:cubicBezTo>
                <a:cubicBezTo>
                  <a:pt x="69307" y="3597190"/>
                  <a:pt x="72361" y="3643663"/>
                  <a:pt x="76200" y="3724275"/>
                </a:cubicBezTo>
                <a:cubicBezTo>
                  <a:pt x="77257" y="3746475"/>
                  <a:pt x="76200" y="3768725"/>
                  <a:pt x="76200" y="3790950"/>
                </a:cubicBezTo>
              </a:path>
            </a:pathLst>
          </a:custGeom>
          <a:noFill/>
          <a:ln w="508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8400 w 57150"/>
                      <a:gd name="connsiteY0" fmla="*/ 0 h 3981699"/>
                      <a:gd name="connsiteX1" fmla="*/ 35500 w 57150"/>
                      <a:gd name="connsiteY1" fmla="*/ 50021 h 3981699"/>
                      <a:gd name="connsiteX2" fmla="*/ 35500 w 57150"/>
                      <a:gd name="connsiteY2" fmla="*/ 400170 h 3981699"/>
                      <a:gd name="connsiteX3" fmla="*/ 28400 w 57150"/>
                      <a:gd name="connsiteY3" fmla="*/ 460196 h 3981699"/>
                      <a:gd name="connsiteX4" fmla="*/ 21300 w 57150"/>
                      <a:gd name="connsiteY4" fmla="*/ 580247 h 3981699"/>
                      <a:gd name="connsiteX5" fmla="*/ 7100 w 57150"/>
                      <a:gd name="connsiteY5" fmla="*/ 950405 h 3981699"/>
                      <a:gd name="connsiteX6" fmla="*/ 14200 w 57150"/>
                      <a:gd name="connsiteY6" fmla="*/ 1320563 h 3981699"/>
                      <a:gd name="connsiteX7" fmla="*/ 21300 w 57150"/>
                      <a:gd name="connsiteY7" fmla="*/ 1500640 h 3981699"/>
                      <a:gd name="connsiteX8" fmla="*/ 14200 w 57150"/>
                      <a:gd name="connsiteY8" fmla="*/ 2120904 h 3981699"/>
                      <a:gd name="connsiteX9" fmla="*/ 0 w 57150"/>
                      <a:gd name="connsiteY9" fmla="*/ 2381015 h 3981699"/>
                      <a:gd name="connsiteX10" fmla="*/ 14200 w 57150"/>
                      <a:gd name="connsiteY10" fmla="*/ 3471481 h 3981699"/>
                      <a:gd name="connsiteX11" fmla="*/ 21300 w 57150"/>
                      <a:gd name="connsiteY11" fmla="*/ 3541511 h 3981699"/>
                      <a:gd name="connsiteX12" fmla="*/ 28400 w 57150"/>
                      <a:gd name="connsiteY12" fmla="*/ 3621545 h 3981699"/>
                      <a:gd name="connsiteX13" fmla="*/ 35500 w 57150"/>
                      <a:gd name="connsiteY13" fmla="*/ 3651558 h 3981699"/>
                      <a:gd name="connsiteX14" fmla="*/ 42600 w 57150"/>
                      <a:gd name="connsiteY14" fmla="*/ 3701579 h 3981699"/>
                      <a:gd name="connsiteX15" fmla="*/ 56800 w 57150"/>
                      <a:gd name="connsiteY15" fmla="*/ 3911669 h 3981699"/>
                      <a:gd name="connsiteX16" fmla="*/ 56800 w 57150"/>
                      <a:gd name="connsiteY16" fmla="*/ 3981698 h 39816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7150" h="3981699" extrusionOk="0">
                        <a:moveTo>
                          <a:pt x="28400" y="0"/>
                        </a:moveTo>
                        <a:cubicBezTo>
                          <a:pt x="29622" y="15967"/>
                          <a:pt x="32404" y="33783"/>
                          <a:pt x="35500" y="50021"/>
                        </a:cubicBezTo>
                        <a:cubicBezTo>
                          <a:pt x="48060" y="193298"/>
                          <a:pt x="40156" y="238560"/>
                          <a:pt x="35500" y="400170"/>
                        </a:cubicBezTo>
                        <a:cubicBezTo>
                          <a:pt x="31970" y="422849"/>
                          <a:pt x="29431" y="443125"/>
                          <a:pt x="28400" y="460196"/>
                        </a:cubicBezTo>
                        <a:cubicBezTo>
                          <a:pt x="22977" y="498861"/>
                          <a:pt x="31354" y="543999"/>
                          <a:pt x="21300" y="580247"/>
                        </a:cubicBezTo>
                        <a:cubicBezTo>
                          <a:pt x="14663" y="746027"/>
                          <a:pt x="14701" y="761585"/>
                          <a:pt x="7100" y="950405"/>
                        </a:cubicBezTo>
                        <a:cubicBezTo>
                          <a:pt x="-3036" y="1071877"/>
                          <a:pt x="-6593" y="1213792"/>
                          <a:pt x="14200" y="1320563"/>
                        </a:cubicBezTo>
                        <a:cubicBezTo>
                          <a:pt x="15318" y="1376522"/>
                          <a:pt x="19023" y="1443687"/>
                          <a:pt x="21300" y="1500640"/>
                        </a:cubicBezTo>
                        <a:cubicBezTo>
                          <a:pt x="30768" y="1712722"/>
                          <a:pt x="65751" y="1925672"/>
                          <a:pt x="14200" y="2120904"/>
                        </a:cubicBezTo>
                        <a:cubicBezTo>
                          <a:pt x="-3421" y="2188007"/>
                          <a:pt x="18601" y="2318367"/>
                          <a:pt x="0" y="2381015"/>
                        </a:cubicBezTo>
                        <a:cubicBezTo>
                          <a:pt x="15671" y="2475998"/>
                          <a:pt x="13527" y="3377514"/>
                          <a:pt x="14200" y="3471481"/>
                        </a:cubicBezTo>
                        <a:cubicBezTo>
                          <a:pt x="16561" y="3497782"/>
                          <a:pt x="22261" y="3522024"/>
                          <a:pt x="21300" y="3541511"/>
                        </a:cubicBezTo>
                        <a:cubicBezTo>
                          <a:pt x="25488" y="3566700"/>
                          <a:pt x="25216" y="3594011"/>
                          <a:pt x="28400" y="3621545"/>
                        </a:cubicBezTo>
                        <a:cubicBezTo>
                          <a:pt x="28933" y="3632052"/>
                          <a:pt x="32892" y="3640781"/>
                          <a:pt x="35500" y="3651558"/>
                        </a:cubicBezTo>
                        <a:cubicBezTo>
                          <a:pt x="34477" y="3667774"/>
                          <a:pt x="39382" y="3682290"/>
                          <a:pt x="42600" y="3701579"/>
                        </a:cubicBezTo>
                        <a:cubicBezTo>
                          <a:pt x="52248" y="3770264"/>
                          <a:pt x="49594" y="3829537"/>
                          <a:pt x="56800" y="3911669"/>
                        </a:cubicBezTo>
                        <a:cubicBezTo>
                          <a:pt x="55344" y="3938998"/>
                          <a:pt x="59826" y="3960603"/>
                          <a:pt x="56800" y="398169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3E60FFE-BF66-4981-82D2-69A64BA40053}"/>
              </a:ext>
            </a:extLst>
          </p:cNvPr>
          <p:cNvSpPr/>
          <p:nvPr/>
        </p:nvSpPr>
        <p:spPr>
          <a:xfrm>
            <a:off x="797334" y="1063694"/>
            <a:ext cx="2326866" cy="69567"/>
          </a:xfrm>
          <a:custGeom>
            <a:avLst/>
            <a:gdLst>
              <a:gd name="connsiteX0" fmla="*/ 0 w 2326866"/>
              <a:gd name="connsiteY0" fmla="*/ 18126 h 69567"/>
              <a:gd name="connsiteX1" fmla="*/ 48275 w 2326866"/>
              <a:gd name="connsiteY1" fmla="*/ 26699 h 69567"/>
              <a:gd name="connsiteX2" fmla="*/ 77240 w 2326866"/>
              <a:gd name="connsiteY2" fmla="*/ 35273 h 69567"/>
              <a:gd name="connsiteX3" fmla="*/ 386201 w 2326866"/>
              <a:gd name="connsiteY3" fmla="*/ 52420 h 69567"/>
              <a:gd name="connsiteX4" fmla="*/ 482752 w 2326866"/>
              <a:gd name="connsiteY4" fmla="*/ 60993 h 69567"/>
              <a:gd name="connsiteX5" fmla="*/ 782058 w 2326866"/>
              <a:gd name="connsiteY5" fmla="*/ 69567 h 69567"/>
              <a:gd name="connsiteX6" fmla="*/ 1235845 w 2326866"/>
              <a:gd name="connsiteY6" fmla="*/ 60993 h 69567"/>
              <a:gd name="connsiteX7" fmla="*/ 1274466 w 2326866"/>
              <a:gd name="connsiteY7" fmla="*/ 52420 h 69567"/>
              <a:gd name="connsiteX8" fmla="*/ 1631702 w 2326866"/>
              <a:gd name="connsiteY8" fmla="*/ 43846 h 69567"/>
              <a:gd name="connsiteX9" fmla="*/ 1737908 w 2326866"/>
              <a:gd name="connsiteY9" fmla="*/ 35273 h 69567"/>
              <a:gd name="connsiteX10" fmla="*/ 1863423 w 2326866"/>
              <a:gd name="connsiteY10" fmla="*/ 26699 h 69567"/>
              <a:gd name="connsiteX11" fmla="*/ 1902043 w 2326866"/>
              <a:gd name="connsiteY11" fmla="*/ 18126 h 69567"/>
              <a:gd name="connsiteX12" fmla="*/ 1988939 w 2326866"/>
              <a:gd name="connsiteY12" fmla="*/ 9552 h 69567"/>
              <a:gd name="connsiteX13" fmla="*/ 2066179 w 2326866"/>
              <a:gd name="connsiteY13" fmla="*/ 979 h 69567"/>
              <a:gd name="connsiteX14" fmla="*/ 2326866 w 2326866"/>
              <a:gd name="connsiteY14" fmla="*/ 979 h 6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26866" h="69567" extrusionOk="0">
                <a:moveTo>
                  <a:pt x="0" y="18126"/>
                </a:moveTo>
                <a:cubicBezTo>
                  <a:pt x="18837" y="21874"/>
                  <a:pt x="36075" y="24551"/>
                  <a:pt x="48275" y="26699"/>
                </a:cubicBezTo>
                <a:cubicBezTo>
                  <a:pt x="57576" y="29295"/>
                  <a:pt x="66174" y="35833"/>
                  <a:pt x="77240" y="35273"/>
                </a:cubicBezTo>
                <a:cubicBezTo>
                  <a:pt x="113806" y="35763"/>
                  <a:pt x="358146" y="49112"/>
                  <a:pt x="386201" y="52420"/>
                </a:cubicBezTo>
                <a:cubicBezTo>
                  <a:pt x="421512" y="51642"/>
                  <a:pt x="452897" y="62659"/>
                  <a:pt x="482752" y="60993"/>
                </a:cubicBezTo>
                <a:cubicBezTo>
                  <a:pt x="576934" y="66640"/>
                  <a:pt x="687811" y="65454"/>
                  <a:pt x="782058" y="69567"/>
                </a:cubicBezTo>
                <a:cubicBezTo>
                  <a:pt x="915569" y="66025"/>
                  <a:pt x="1119230" y="63458"/>
                  <a:pt x="1235845" y="60993"/>
                </a:cubicBezTo>
                <a:cubicBezTo>
                  <a:pt x="1250208" y="59601"/>
                  <a:pt x="1261459" y="54587"/>
                  <a:pt x="1274466" y="52420"/>
                </a:cubicBezTo>
                <a:cubicBezTo>
                  <a:pt x="1384914" y="49157"/>
                  <a:pt x="1522107" y="49899"/>
                  <a:pt x="1631702" y="43846"/>
                </a:cubicBezTo>
                <a:cubicBezTo>
                  <a:pt x="1657615" y="40464"/>
                  <a:pt x="1689187" y="43773"/>
                  <a:pt x="1737908" y="35273"/>
                </a:cubicBezTo>
                <a:cubicBezTo>
                  <a:pt x="1775950" y="35940"/>
                  <a:pt x="1812410" y="30100"/>
                  <a:pt x="1863423" y="26699"/>
                </a:cubicBezTo>
                <a:cubicBezTo>
                  <a:pt x="1875319" y="26722"/>
                  <a:pt x="1889657" y="21520"/>
                  <a:pt x="1902043" y="18126"/>
                </a:cubicBezTo>
                <a:cubicBezTo>
                  <a:pt x="1931761" y="13444"/>
                  <a:pt x="1966331" y="11152"/>
                  <a:pt x="1988939" y="9552"/>
                </a:cubicBezTo>
                <a:cubicBezTo>
                  <a:pt x="2012391" y="4876"/>
                  <a:pt x="2034743" y="1522"/>
                  <a:pt x="2066179" y="979"/>
                </a:cubicBezTo>
                <a:cubicBezTo>
                  <a:pt x="2135602" y="4653"/>
                  <a:pt x="2254875" y="-3153"/>
                  <a:pt x="2326866" y="979"/>
                </a:cubicBezTo>
              </a:path>
            </a:pathLst>
          </a:custGeom>
          <a:noFill/>
          <a:ln w="571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405910140">
                  <a:custGeom>
                    <a:avLst/>
                    <a:gdLst>
                      <a:gd name="connsiteX0" fmla="*/ 0 w 2295525"/>
                      <a:gd name="connsiteY0" fmla="*/ 20138 h 77288"/>
                      <a:gd name="connsiteX1" fmla="*/ 47625 w 2295525"/>
                      <a:gd name="connsiteY1" fmla="*/ 29663 h 77288"/>
                      <a:gd name="connsiteX2" fmla="*/ 76200 w 2295525"/>
                      <a:gd name="connsiteY2" fmla="*/ 39188 h 77288"/>
                      <a:gd name="connsiteX3" fmla="*/ 381000 w 2295525"/>
                      <a:gd name="connsiteY3" fmla="*/ 58238 h 77288"/>
                      <a:gd name="connsiteX4" fmla="*/ 476250 w 2295525"/>
                      <a:gd name="connsiteY4" fmla="*/ 67763 h 77288"/>
                      <a:gd name="connsiteX5" fmla="*/ 771525 w 2295525"/>
                      <a:gd name="connsiteY5" fmla="*/ 77288 h 77288"/>
                      <a:gd name="connsiteX6" fmla="*/ 1219200 w 2295525"/>
                      <a:gd name="connsiteY6" fmla="*/ 67763 h 77288"/>
                      <a:gd name="connsiteX7" fmla="*/ 1257300 w 2295525"/>
                      <a:gd name="connsiteY7" fmla="*/ 58238 h 77288"/>
                      <a:gd name="connsiteX8" fmla="*/ 1609725 w 2295525"/>
                      <a:gd name="connsiteY8" fmla="*/ 48713 h 77288"/>
                      <a:gd name="connsiteX9" fmla="*/ 1714500 w 2295525"/>
                      <a:gd name="connsiteY9" fmla="*/ 39188 h 77288"/>
                      <a:gd name="connsiteX10" fmla="*/ 1838325 w 2295525"/>
                      <a:gd name="connsiteY10" fmla="*/ 29663 h 77288"/>
                      <a:gd name="connsiteX11" fmla="*/ 1876425 w 2295525"/>
                      <a:gd name="connsiteY11" fmla="*/ 20138 h 77288"/>
                      <a:gd name="connsiteX12" fmla="*/ 1962150 w 2295525"/>
                      <a:gd name="connsiteY12" fmla="*/ 10613 h 77288"/>
                      <a:gd name="connsiteX13" fmla="*/ 2038350 w 2295525"/>
                      <a:gd name="connsiteY13" fmla="*/ 1088 h 77288"/>
                      <a:gd name="connsiteX14" fmla="*/ 2295525 w 2295525"/>
                      <a:gd name="connsiteY14" fmla="*/ 1088 h 77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95525" h="77288">
                        <a:moveTo>
                          <a:pt x="0" y="20138"/>
                        </a:moveTo>
                        <a:cubicBezTo>
                          <a:pt x="15875" y="23313"/>
                          <a:pt x="31919" y="25736"/>
                          <a:pt x="47625" y="29663"/>
                        </a:cubicBezTo>
                        <a:cubicBezTo>
                          <a:pt x="57365" y="32098"/>
                          <a:pt x="66221" y="38079"/>
                          <a:pt x="76200" y="39188"/>
                        </a:cubicBezTo>
                        <a:cubicBezTo>
                          <a:pt x="113015" y="43279"/>
                          <a:pt x="352681" y="56140"/>
                          <a:pt x="381000" y="58238"/>
                        </a:cubicBezTo>
                        <a:cubicBezTo>
                          <a:pt x="412821" y="60595"/>
                          <a:pt x="444380" y="66208"/>
                          <a:pt x="476250" y="67763"/>
                        </a:cubicBezTo>
                        <a:cubicBezTo>
                          <a:pt x="574609" y="72561"/>
                          <a:pt x="673100" y="74113"/>
                          <a:pt x="771525" y="77288"/>
                        </a:cubicBezTo>
                        <a:lnTo>
                          <a:pt x="1219200" y="67763"/>
                        </a:lnTo>
                        <a:cubicBezTo>
                          <a:pt x="1232281" y="67250"/>
                          <a:pt x="1244225" y="58876"/>
                          <a:pt x="1257300" y="58238"/>
                        </a:cubicBezTo>
                        <a:cubicBezTo>
                          <a:pt x="1374678" y="52512"/>
                          <a:pt x="1492250" y="51888"/>
                          <a:pt x="1609725" y="48713"/>
                        </a:cubicBezTo>
                        <a:lnTo>
                          <a:pt x="1714500" y="39188"/>
                        </a:lnTo>
                        <a:cubicBezTo>
                          <a:pt x="1755754" y="35750"/>
                          <a:pt x="1797212" y="34500"/>
                          <a:pt x="1838325" y="29663"/>
                        </a:cubicBezTo>
                        <a:cubicBezTo>
                          <a:pt x="1851326" y="28133"/>
                          <a:pt x="1863486" y="22129"/>
                          <a:pt x="1876425" y="20138"/>
                        </a:cubicBezTo>
                        <a:cubicBezTo>
                          <a:pt x="1904842" y="15766"/>
                          <a:pt x="1933596" y="13972"/>
                          <a:pt x="1962150" y="10613"/>
                        </a:cubicBezTo>
                        <a:cubicBezTo>
                          <a:pt x="1987572" y="7622"/>
                          <a:pt x="2012763" y="1819"/>
                          <a:pt x="2038350" y="1088"/>
                        </a:cubicBezTo>
                        <a:cubicBezTo>
                          <a:pt x="2124040" y="-1360"/>
                          <a:pt x="2209800" y="1088"/>
                          <a:pt x="2295525" y="108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A9E76-B0AE-43C7-87F1-496B18B2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MODELS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73B976-510F-4156-B808-D0F923FFD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1223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20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4E7D9FD-0BA3-4740-94D4-BA6F7FA3D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0" r="1" b="1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25" name="Picture 21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F965F-C460-4984-9755-466B0B01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2546823"/>
            <a:ext cx="3948269" cy="238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FINDINGS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2E47ECB-D1B2-4086-BB63-84E15E1AF905}"/>
              </a:ext>
            </a:extLst>
          </p:cNvPr>
          <p:cNvSpPr/>
          <p:nvPr/>
        </p:nvSpPr>
        <p:spPr>
          <a:xfrm>
            <a:off x="1159368" y="3238500"/>
            <a:ext cx="1619250" cy="19714"/>
          </a:xfrm>
          <a:custGeom>
            <a:avLst/>
            <a:gdLst>
              <a:gd name="connsiteX0" fmla="*/ 0 w 1619250"/>
              <a:gd name="connsiteY0" fmla="*/ 0 h 19714"/>
              <a:gd name="connsiteX1" fmla="*/ 47625 w 1619250"/>
              <a:gd name="connsiteY1" fmla="*/ 9525 h 19714"/>
              <a:gd name="connsiteX2" fmla="*/ 1619250 w 1619250"/>
              <a:gd name="connsiteY2" fmla="*/ 19050 h 1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0" h="19714">
                <a:moveTo>
                  <a:pt x="0" y="0"/>
                </a:moveTo>
                <a:cubicBezTo>
                  <a:pt x="15875" y="3175"/>
                  <a:pt x="31442" y="9088"/>
                  <a:pt x="47625" y="9525"/>
                </a:cubicBezTo>
                <a:cubicBezTo>
                  <a:pt x="563476" y="23467"/>
                  <a:pt x="1106406" y="19050"/>
                  <a:pt x="1619250" y="19050"/>
                </a:cubicBezTo>
              </a:path>
            </a:pathLst>
          </a:custGeom>
          <a:noFill/>
          <a:ln w="571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90282158">
                  <a:custGeom>
                    <a:avLst/>
                    <a:gdLst>
                      <a:gd name="connsiteX0" fmla="*/ 0 w 1619250"/>
                      <a:gd name="connsiteY0" fmla="*/ 0 h 19714"/>
                      <a:gd name="connsiteX1" fmla="*/ 47625 w 1619250"/>
                      <a:gd name="connsiteY1" fmla="*/ 9525 h 19714"/>
                      <a:gd name="connsiteX2" fmla="*/ 1619250 w 1619250"/>
                      <a:gd name="connsiteY2" fmla="*/ 19050 h 1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19250" h="19714" extrusionOk="0">
                        <a:moveTo>
                          <a:pt x="0" y="0"/>
                        </a:moveTo>
                        <a:cubicBezTo>
                          <a:pt x="17692" y="5487"/>
                          <a:pt x="30252" y="6842"/>
                          <a:pt x="47625" y="9525"/>
                        </a:cubicBezTo>
                        <a:cubicBezTo>
                          <a:pt x="547782" y="-126703"/>
                          <a:pt x="1082915" y="50697"/>
                          <a:pt x="1619250" y="1905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8D350-E4E6-4D46-AB7C-0311704A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EMSEMBLE METHOD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CE2588FA-B029-4418-B385-4A3527DE0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20" y="2642616"/>
            <a:ext cx="3749655" cy="3605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609E35-A942-4C78-983E-488F3EE9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2" y="2642616"/>
            <a:ext cx="55530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0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83DFD-C94B-4A8A-98B1-A3AC30A1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RECURRENT NEURAL NETWORK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372CF-8A7D-427E-86CD-A6BB24E00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93" y="640080"/>
            <a:ext cx="589122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240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The impact of Twitter comments on the price of Bitcoin</vt:lpstr>
      <vt:lpstr>BITCOIN INTRODUCTION</vt:lpstr>
      <vt:lpstr>ANALYZED DATA</vt:lpstr>
      <vt:lpstr>TWEET 24 HOUR IMPACT BOXPLOT</vt:lpstr>
      <vt:lpstr>WORD CLOUDS</vt:lpstr>
      <vt:lpstr>MODELS</vt:lpstr>
      <vt:lpstr>FINDINGS</vt:lpstr>
      <vt:lpstr>EMSEMBLE METHOD</vt:lpstr>
      <vt:lpstr>RECURRENT NEURAL NETWORK</vt:lpstr>
      <vt:lpstr>CONCLUSION</vt:lpstr>
      <vt:lpstr>FUTURE WORK</vt:lpstr>
      <vt:lpstr>THANK YOU FOR YOUR TIME!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Twitter comments on the price of Bitcoin</dc:title>
  <dc:creator>Gabriel Jarosi</dc:creator>
  <cp:lastModifiedBy>Gabriel Jarosi</cp:lastModifiedBy>
  <cp:revision>11</cp:revision>
  <dcterms:created xsi:type="dcterms:W3CDTF">2021-03-28T22:59:44Z</dcterms:created>
  <dcterms:modified xsi:type="dcterms:W3CDTF">2021-03-29T00:26:13Z</dcterms:modified>
</cp:coreProperties>
</file>