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20"/>
  </p:notesMasterIdLst>
  <p:sldIdLst>
    <p:sldId id="256" r:id="rId2"/>
    <p:sldId id="310" r:id="rId3"/>
    <p:sldId id="315" r:id="rId4"/>
    <p:sldId id="317" r:id="rId5"/>
    <p:sldId id="318" r:id="rId6"/>
    <p:sldId id="322" r:id="rId7"/>
    <p:sldId id="325" r:id="rId8"/>
    <p:sldId id="324" r:id="rId9"/>
    <p:sldId id="326" r:id="rId10"/>
    <p:sldId id="327" r:id="rId11"/>
    <p:sldId id="329" r:id="rId12"/>
    <p:sldId id="330" r:id="rId13"/>
    <p:sldId id="331" r:id="rId14"/>
    <p:sldId id="332" r:id="rId15"/>
    <p:sldId id="333" r:id="rId16"/>
    <p:sldId id="334" r:id="rId17"/>
    <p:sldId id="335" r:id="rId18"/>
    <p:sldId id="336" r:id="rId19"/>
  </p:sldIdLst>
  <p:sldSz cx="9144000" cy="5143500" type="screen16x9"/>
  <p:notesSz cx="6858000" cy="9144000"/>
  <p:embeddedFontLst>
    <p:embeddedFont>
      <p:font typeface="Poppins" panose="00000500000000000000" pitchFamily="2" charset="0"/>
      <p:regular r:id="rId21"/>
      <p:bold r:id="rId22"/>
      <p:italic r:id="rId23"/>
      <p:boldItalic r:id="rId24"/>
    </p:embeddedFont>
    <p:embeddedFont>
      <p:font typeface="Poppins SemiBold" panose="00000700000000000000" pitchFamily="2" charset="0"/>
      <p:regular r:id="rId25"/>
      <p:bold r:id="rId26"/>
      <p:italic r:id="rId27"/>
      <p:boldItalic r:id="rId28"/>
    </p:embeddedFont>
    <p:embeddedFont>
      <p:font typeface="Roboto Condensed Light" panose="02000000000000000000" pitchFamily="2" charset="0"/>
      <p:regular r:id="rId29"/>
      <p: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17A0F08-5110-4F36-A8E2-4C27E14BC5FE}">
  <a:tblStyle styleId="{E17A0F08-5110-4F36-A8E2-4C27E14BC5F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2454"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Hello!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I'm Gabriel, and this is my proposal pitch for my Final Project. </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Next, websites like Snopes </a:t>
            </a:r>
            <a:r>
              <a:rPr lang="en-US" dirty="0" err="1"/>
              <a:t>utilise</a:t>
            </a:r>
            <a:r>
              <a:rPr lang="en-US" dirty="0"/>
              <a:t> human fact-checking, which effectively ensures accuracy, but lacks immediacy to address viral information in real-time and scalability for the sheer volume of misinformation available online. </a:t>
            </a:r>
            <a:endParaRPr lang="en-SG" dirty="0"/>
          </a:p>
        </p:txBody>
      </p:sp>
    </p:spTree>
    <p:extLst>
      <p:ext uri="{BB962C8B-B14F-4D97-AF65-F5344CB8AC3E}">
        <p14:creationId xmlns:p14="http://schemas.microsoft.com/office/powerpoint/2010/main" val="35609134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a:extLst>
            <a:ext uri="{FF2B5EF4-FFF2-40B4-BE49-F238E27FC236}">
              <a16:creationId xmlns:a16="http://schemas.microsoft.com/office/drawing/2014/main" id="{38C201AA-1A1F-C839-7F5A-C8E25E4B15FC}"/>
            </a:ext>
          </a:extLst>
        </p:cNvPr>
        <p:cNvGrpSpPr/>
        <p:nvPr/>
      </p:nvGrpSpPr>
      <p:grpSpPr>
        <a:xfrm>
          <a:off x="0" y="0"/>
          <a:ext cx="0" cy="0"/>
          <a:chOff x="0" y="0"/>
          <a:chExt cx="0" cy="0"/>
        </a:xfrm>
      </p:grpSpPr>
      <p:sp>
        <p:nvSpPr>
          <p:cNvPr id="405" name="Google Shape;405;gd20c5dacb7_0_73:notes">
            <a:extLst>
              <a:ext uri="{FF2B5EF4-FFF2-40B4-BE49-F238E27FC236}">
                <a16:creationId xmlns:a16="http://schemas.microsoft.com/office/drawing/2014/main" id="{DC9B745D-AAD7-4458-C919-A275D2676E1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d20c5dacb7_0_73:notes">
            <a:extLst>
              <a:ext uri="{FF2B5EF4-FFF2-40B4-BE49-F238E27FC236}">
                <a16:creationId xmlns:a16="http://schemas.microsoft.com/office/drawing/2014/main" id="{E01A09C4-8A88-2AF3-F25B-1A29F5FA130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highlights the need for automated systems for immediacy and scalability. </a:t>
            </a:r>
            <a:endParaRPr dirty="0"/>
          </a:p>
        </p:txBody>
      </p:sp>
    </p:spTree>
    <p:extLst>
      <p:ext uri="{BB962C8B-B14F-4D97-AF65-F5344CB8AC3E}">
        <p14:creationId xmlns:p14="http://schemas.microsoft.com/office/powerpoint/2010/main" val="15499906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Social media platforms Facebook and X (formerly Twitter) flag information by leveraging vast datasets and user reports, but these systems face criticism for inconsistency and bias, which is further exacerbated when simplistic keyword-based filtering fails to distinguish between opinion and misinformation.</a:t>
            </a:r>
            <a:endParaRPr lang="en-SG" dirty="0"/>
          </a:p>
        </p:txBody>
      </p:sp>
    </p:spTree>
    <p:extLst>
      <p:ext uri="{BB962C8B-B14F-4D97-AF65-F5344CB8AC3E}">
        <p14:creationId xmlns:p14="http://schemas.microsoft.com/office/powerpoint/2010/main" val="38291686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a:extLst>
            <a:ext uri="{FF2B5EF4-FFF2-40B4-BE49-F238E27FC236}">
              <a16:creationId xmlns:a16="http://schemas.microsoft.com/office/drawing/2014/main" id="{24450E35-764F-210B-AE91-641F43C86190}"/>
            </a:ext>
          </a:extLst>
        </p:cNvPr>
        <p:cNvGrpSpPr/>
        <p:nvPr/>
      </p:nvGrpSpPr>
      <p:grpSpPr>
        <a:xfrm>
          <a:off x="0" y="0"/>
          <a:ext cx="0" cy="0"/>
          <a:chOff x="0" y="0"/>
          <a:chExt cx="0" cy="0"/>
        </a:xfrm>
      </p:grpSpPr>
      <p:sp>
        <p:nvSpPr>
          <p:cNvPr id="405" name="Google Shape;405;gd20c5dacb7_0_73:notes">
            <a:extLst>
              <a:ext uri="{FF2B5EF4-FFF2-40B4-BE49-F238E27FC236}">
                <a16:creationId xmlns:a16="http://schemas.microsoft.com/office/drawing/2014/main" id="{BBEDF7CE-91E7-72F9-99C0-4B1EC8198CC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d20c5dacb7_0_73:notes">
            <a:extLst>
              <a:ext uri="{FF2B5EF4-FFF2-40B4-BE49-F238E27FC236}">
                <a16:creationId xmlns:a16="http://schemas.microsoft.com/office/drawing/2014/main" id="{043C4337-3327-8916-9B76-EF9878DF386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Additionally, these platforms' need to balance misinformation prevention against censorship concerns fuels public skepticism about these filters. </a:t>
            </a:r>
            <a:endParaRPr dirty="0"/>
          </a:p>
        </p:txBody>
      </p:sp>
    </p:spTree>
    <p:extLst>
      <p:ext uri="{BB962C8B-B14F-4D97-AF65-F5344CB8AC3E}">
        <p14:creationId xmlns:p14="http://schemas.microsoft.com/office/powerpoint/2010/main" val="10124827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Lastly, the LIAR dataset that's widely used in academic settings contains statements from </a:t>
            </a:r>
            <a:r>
              <a:rPr lang="en-US" dirty="0" err="1"/>
              <a:t>Politifact</a:t>
            </a:r>
            <a:r>
              <a:rPr lang="en-US" dirty="0"/>
              <a:t>, and is used to train machine learning models to detect fake news. </a:t>
            </a:r>
          </a:p>
          <a:p>
            <a:pPr marL="158750" indent="0">
              <a:buNone/>
            </a:pPr>
            <a:endParaRPr lang="en-US" dirty="0"/>
          </a:p>
          <a:p>
            <a:pPr marL="158750" indent="0">
              <a:buNone/>
            </a:pPr>
            <a:r>
              <a:rPr lang="en-US" dirty="0"/>
              <a:t>While it is a foundation that has enabled the development of increasingly-accurate fake news detection models, the LIAR dataset also has limitations due to the relatively small size of the dataset, and its reliance on English data. Many models trained on this dataset struggle to </a:t>
            </a:r>
            <a:r>
              <a:rPr lang="en-US" dirty="0" err="1"/>
              <a:t>generalise</a:t>
            </a:r>
            <a:r>
              <a:rPr lang="en-US" dirty="0"/>
              <a:t> across various different topics and sources. </a:t>
            </a:r>
          </a:p>
          <a:p>
            <a:pPr marL="158750" indent="0">
              <a:buNone/>
            </a:pPr>
            <a:endParaRPr lang="en-SG" dirty="0"/>
          </a:p>
        </p:txBody>
      </p:sp>
    </p:spTree>
    <p:extLst>
      <p:ext uri="{BB962C8B-B14F-4D97-AF65-F5344CB8AC3E}">
        <p14:creationId xmlns:p14="http://schemas.microsoft.com/office/powerpoint/2010/main" val="21044768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a:extLst>
            <a:ext uri="{FF2B5EF4-FFF2-40B4-BE49-F238E27FC236}">
              <a16:creationId xmlns:a16="http://schemas.microsoft.com/office/drawing/2014/main" id="{D2B6B807-9603-0BF0-A789-EF87A7AF27EF}"/>
            </a:ext>
          </a:extLst>
        </p:cNvPr>
        <p:cNvGrpSpPr/>
        <p:nvPr/>
      </p:nvGrpSpPr>
      <p:grpSpPr>
        <a:xfrm>
          <a:off x="0" y="0"/>
          <a:ext cx="0" cy="0"/>
          <a:chOff x="0" y="0"/>
          <a:chExt cx="0" cy="0"/>
        </a:xfrm>
      </p:grpSpPr>
      <p:sp>
        <p:nvSpPr>
          <p:cNvPr id="405" name="Google Shape;405;gd20c5dacb7_0_73:notes">
            <a:extLst>
              <a:ext uri="{FF2B5EF4-FFF2-40B4-BE49-F238E27FC236}">
                <a16:creationId xmlns:a16="http://schemas.microsoft.com/office/drawing/2014/main" id="{0E6B0C3C-3778-1FA5-37DD-057EF3D3DC7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d20c5dacb7_0_73:notes">
            <a:extLst>
              <a:ext uri="{FF2B5EF4-FFF2-40B4-BE49-F238E27FC236}">
                <a16:creationId xmlns:a16="http://schemas.microsoft.com/office/drawing/2014/main" id="{3D98B3F4-B8B6-D6CA-4A67-0F177308F59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As such, the use of limited datasets like LIAR suggest that an effective system needs access to large, cross-domain datasets, and the ability to process data in various languages. </a:t>
            </a:r>
            <a:endParaRPr dirty="0"/>
          </a:p>
        </p:txBody>
      </p:sp>
    </p:spTree>
    <p:extLst>
      <p:ext uri="{BB962C8B-B14F-4D97-AF65-F5344CB8AC3E}">
        <p14:creationId xmlns:p14="http://schemas.microsoft.com/office/powerpoint/2010/main" val="36577237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Each of the above solutions demonstrates progress, but also highlights gaps. My project aims to address these gaps.</a:t>
            </a:r>
          </a:p>
          <a:p>
            <a:pPr marL="158750" indent="0">
              <a:buNone/>
            </a:pPr>
            <a:endParaRPr lang="en-SG" dirty="0"/>
          </a:p>
        </p:txBody>
      </p:sp>
    </p:spTree>
    <p:extLst>
      <p:ext uri="{BB962C8B-B14F-4D97-AF65-F5344CB8AC3E}">
        <p14:creationId xmlns:p14="http://schemas.microsoft.com/office/powerpoint/2010/main" val="20201774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Each of the above solutions demonstrates progress, but also highlights gaps. My project aims to address these gaps.</a:t>
            </a:r>
          </a:p>
          <a:p>
            <a:pPr marL="158750" indent="0">
              <a:buNone/>
            </a:pPr>
            <a:endParaRPr lang="en-US" dirty="0"/>
          </a:p>
          <a:p>
            <a:pPr marL="158750" indent="0">
              <a:buNone/>
            </a:pPr>
            <a:r>
              <a:rPr lang="en-US" dirty="0"/>
              <a:t>For scalability and speed, I will use transformer-based models such as BERT that are conducive to my model achieving context-aware language understanding, allowing it to process large volumes of text quickly and accurately.</a:t>
            </a:r>
          </a:p>
          <a:p>
            <a:pPr marL="158750" indent="0">
              <a:buNone/>
            </a:pPr>
            <a:endParaRPr lang="en-US" dirty="0"/>
          </a:p>
          <a:p>
            <a:pPr marL="158750" indent="0">
              <a:buNone/>
            </a:pPr>
            <a:r>
              <a:rPr lang="en-US" dirty="0"/>
              <a:t>To address adaptability concerns, my model will be trained on diverse datasets and adversarial training techniques to improve accuracy and allow for cross-topic </a:t>
            </a:r>
            <a:r>
              <a:rPr lang="en-US" dirty="0" err="1"/>
              <a:t>generalisation</a:t>
            </a:r>
            <a:r>
              <a:rPr lang="en-US" dirty="0"/>
              <a:t>. </a:t>
            </a:r>
          </a:p>
          <a:p>
            <a:pPr marL="158750" indent="0">
              <a:buNone/>
            </a:pPr>
            <a:endParaRPr lang="en-US" dirty="0"/>
          </a:p>
          <a:p>
            <a:pPr marL="158750" indent="0">
              <a:buNone/>
            </a:pPr>
            <a:r>
              <a:rPr lang="en-US" dirty="0"/>
              <a:t>Finally, fostering user trust will be a guiding principle. My solution will offer brief explanations of why content is flagged as a transparency measure rather than simply labeling content, to address the bias and trust issues that current social media filters face. </a:t>
            </a:r>
            <a:endParaRPr lang="en-SG" dirty="0"/>
          </a:p>
        </p:txBody>
      </p:sp>
    </p:spTree>
    <p:extLst>
      <p:ext uri="{BB962C8B-B14F-4D97-AF65-F5344CB8AC3E}">
        <p14:creationId xmlns:p14="http://schemas.microsoft.com/office/powerpoint/2010/main" val="29530819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a:extLst>
            <a:ext uri="{FF2B5EF4-FFF2-40B4-BE49-F238E27FC236}">
              <a16:creationId xmlns:a16="http://schemas.microsoft.com/office/drawing/2014/main" id="{060CDB41-A093-E11D-CD4E-12D13D2A0430}"/>
            </a:ext>
          </a:extLst>
        </p:cNvPr>
        <p:cNvGrpSpPr/>
        <p:nvPr/>
      </p:nvGrpSpPr>
      <p:grpSpPr>
        <a:xfrm>
          <a:off x="0" y="0"/>
          <a:ext cx="0" cy="0"/>
          <a:chOff x="0" y="0"/>
          <a:chExt cx="0" cy="0"/>
        </a:xfrm>
      </p:grpSpPr>
      <p:sp>
        <p:nvSpPr>
          <p:cNvPr id="443" name="Google Shape;443;gd20c5dacb7_0_99:notes">
            <a:extLst>
              <a:ext uri="{FF2B5EF4-FFF2-40B4-BE49-F238E27FC236}">
                <a16:creationId xmlns:a16="http://schemas.microsoft.com/office/drawing/2014/main" id="{C5ED259F-6492-01C8-5826-7DAD6C156C2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d20c5dacb7_0_99:notes">
            <a:extLst>
              <a:ext uri="{FF2B5EF4-FFF2-40B4-BE49-F238E27FC236}">
                <a16:creationId xmlns:a16="http://schemas.microsoft.com/office/drawing/2014/main" id="{E06E6343-5A9C-6E4A-1C29-262EC170C7B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summary, my project will build on the foundations of previous fake news detection solutions to create an adaptable and scalable system that will foster users' trust and empower them in navigating an overwhelmingly complex information landscape.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Thank you for your time. </a:t>
            </a:r>
            <a:endParaRPr dirty="0"/>
          </a:p>
        </p:txBody>
      </p:sp>
    </p:spTree>
    <p:extLst>
      <p:ext uri="{BB962C8B-B14F-4D97-AF65-F5344CB8AC3E}">
        <p14:creationId xmlns:p14="http://schemas.microsoft.com/office/powerpoint/2010/main" val="4849320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Before I proceed, please note that I'll be working on the "Fake News Detection" template from the core module CM3060, "Natural Language Processing".</a:t>
            </a:r>
          </a:p>
          <a:p>
            <a:endParaRPr lang="en-SG" dirty="0"/>
          </a:p>
        </p:txBody>
      </p:sp>
    </p:spTree>
    <p:extLst>
      <p:ext uri="{BB962C8B-B14F-4D97-AF65-F5344CB8AC3E}">
        <p14:creationId xmlns:p14="http://schemas.microsoft.com/office/powerpoint/2010/main" val="27405487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So, why fake news detection? </a:t>
            </a:r>
          </a:p>
          <a:p>
            <a:endParaRPr lang="en-US" dirty="0"/>
          </a:p>
          <a:p>
            <a:pPr marL="158750" indent="0">
              <a:buNone/>
            </a:pPr>
            <a:r>
              <a:rPr lang="en-US" dirty="0"/>
              <a:t>The motivation behind my project is simple - misinformation has real-world consequences. </a:t>
            </a:r>
          </a:p>
          <a:p>
            <a:endParaRPr lang="en-SG" dirty="0"/>
          </a:p>
        </p:txBody>
      </p:sp>
    </p:spTree>
    <p:extLst>
      <p:ext uri="{BB962C8B-B14F-4D97-AF65-F5344CB8AC3E}">
        <p14:creationId xmlns:p14="http://schemas.microsoft.com/office/powerpoint/2010/main" val="3937429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For journalism to be trustworthy, journalists must not only be objective, but they must also be perceived to be objective. Fake news erodes trust in journalism, </a:t>
            </a:r>
            <a:r>
              <a:rPr lang="en-US" dirty="0" err="1"/>
              <a:t>polarising</a:t>
            </a:r>
            <a:r>
              <a:rPr lang="en-US" dirty="0"/>
              <a:t> communities and fueling hostility. </a:t>
            </a:r>
          </a:p>
          <a:p>
            <a:pPr marL="158750" indent="0">
              <a:buNone/>
            </a:pPr>
            <a:endParaRPr lang="en-SG" dirty="0"/>
          </a:p>
        </p:txBody>
      </p:sp>
    </p:spTree>
    <p:extLst>
      <p:ext uri="{BB962C8B-B14F-4D97-AF65-F5344CB8AC3E}">
        <p14:creationId xmlns:p14="http://schemas.microsoft.com/office/powerpoint/2010/main" val="13771102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This social vulnerability can then be exploited further - there is real economic impact when fake, baseless </a:t>
            </a:r>
            <a:r>
              <a:rPr lang="en-US" dirty="0" err="1"/>
              <a:t>rumours</a:t>
            </a:r>
            <a:r>
              <a:rPr lang="en-US" dirty="0"/>
              <a:t> about a company's fiscal health may crash stock prices to the unfair detriment of investors. </a:t>
            </a:r>
          </a:p>
          <a:p>
            <a:pPr marL="158750" indent="0">
              <a:buNone/>
            </a:pPr>
            <a:endParaRPr lang="en-US" dirty="0"/>
          </a:p>
          <a:p>
            <a:pPr marL="158750" indent="0">
              <a:buNone/>
            </a:pPr>
            <a:r>
              <a:rPr lang="en-US" dirty="0"/>
              <a:t>Misinformation during crises leads to panic, as we saw during the COVID-19 pandemic when Singaporeans panic-bought masks and staple foods in misguided fears of insufficient supply. </a:t>
            </a:r>
          </a:p>
          <a:p>
            <a:pPr marL="158750" indent="0">
              <a:buNone/>
            </a:pPr>
            <a:endParaRPr lang="en-US" dirty="0"/>
          </a:p>
          <a:p>
            <a:pPr marL="158750" indent="0">
              <a:buNone/>
            </a:pPr>
            <a:r>
              <a:rPr lang="en-US" dirty="0"/>
              <a:t>Disinformation campaigns can distort public opinion, undermining &amp; harming democratic processes. </a:t>
            </a:r>
          </a:p>
          <a:p>
            <a:pPr marL="158750" indent="0">
              <a:buNone/>
            </a:pPr>
            <a:endParaRPr lang="en-US" dirty="0"/>
          </a:p>
          <a:p>
            <a:pPr marL="158750" indent="0">
              <a:buNone/>
            </a:pPr>
            <a:r>
              <a:rPr lang="en-US" dirty="0"/>
              <a:t>More so than ever, people need help to quickly and effectively verify the truthfulness and credibility of information presented to them. </a:t>
            </a:r>
          </a:p>
          <a:p>
            <a:pPr marL="158750" indent="0">
              <a:buNone/>
            </a:pPr>
            <a:endParaRPr lang="en-SG" dirty="0"/>
          </a:p>
        </p:txBody>
      </p:sp>
    </p:spTree>
    <p:extLst>
      <p:ext uri="{BB962C8B-B14F-4D97-AF65-F5344CB8AC3E}">
        <p14:creationId xmlns:p14="http://schemas.microsoft.com/office/powerpoint/2010/main" val="38579439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a:extLst>
            <a:ext uri="{FF2B5EF4-FFF2-40B4-BE49-F238E27FC236}">
              <a16:creationId xmlns:a16="http://schemas.microsoft.com/office/drawing/2014/main" id="{EBC62683-CDFE-8A4A-928B-9523CD49A535}"/>
            </a:ext>
          </a:extLst>
        </p:cNvPr>
        <p:cNvGrpSpPr/>
        <p:nvPr/>
      </p:nvGrpSpPr>
      <p:grpSpPr>
        <a:xfrm>
          <a:off x="0" y="0"/>
          <a:ext cx="0" cy="0"/>
          <a:chOff x="0" y="0"/>
          <a:chExt cx="0" cy="0"/>
        </a:xfrm>
      </p:grpSpPr>
      <p:sp>
        <p:nvSpPr>
          <p:cNvPr id="342" name="Google Shape;342;g119685e331d_0_17700:notes">
            <a:extLst>
              <a:ext uri="{FF2B5EF4-FFF2-40B4-BE49-F238E27FC236}">
                <a16:creationId xmlns:a16="http://schemas.microsoft.com/office/drawing/2014/main" id="{F4B77F5B-D4BA-992F-E74F-9A64A083679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119685e331d_0_17700:notes">
            <a:extLst>
              <a:ext uri="{FF2B5EF4-FFF2-40B4-BE49-F238E27FC236}">
                <a16:creationId xmlns:a16="http://schemas.microsoft.com/office/drawing/2014/main" id="{94577605-A55C-A883-6072-B39AF540BF3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More so than ever, people need help to quickly and effectively verify the truthfulness and credibility of information presented to them. </a:t>
            </a:r>
          </a:p>
        </p:txBody>
      </p:sp>
    </p:spTree>
    <p:extLst>
      <p:ext uri="{BB962C8B-B14F-4D97-AF65-F5344CB8AC3E}">
        <p14:creationId xmlns:p14="http://schemas.microsoft.com/office/powerpoint/2010/main" val="23622879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a:extLst>
            <a:ext uri="{FF2B5EF4-FFF2-40B4-BE49-F238E27FC236}">
              <a16:creationId xmlns:a16="http://schemas.microsoft.com/office/drawing/2014/main" id="{BA4AF524-B225-2FA8-B230-D56317329C01}"/>
            </a:ext>
          </a:extLst>
        </p:cNvPr>
        <p:cNvGrpSpPr/>
        <p:nvPr/>
      </p:nvGrpSpPr>
      <p:grpSpPr>
        <a:xfrm>
          <a:off x="0" y="0"/>
          <a:ext cx="0" cy="0"/>
          <a:chOff x="0" y="0"/>
          <a:chExt cx="0" cy="0"/>
        </a:xfrm>
      </p:grpSpPr>
      <p:sp>
        <p:nvSpPr>
          <p:cNvPr id="314" name="Google Shape;314;gd20c5dacb7_0_50:notes">
            <a:extLst>
              <a:ext uri="{FF2B5EF4-FFF2-40B4-BE49-F238E27FC236}">
                <a16:creationId xmlns:a16="http://schemas.microsoft.com/office/drawing/2014/main" id="{FB3CB5D1-EDC9-C68B-C703-1C6CA704004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d20c5dacb7_0_50:notes">
            <a:extLst>
              <a:ext uri="{FF2B5EF4-FFF2-40B4-BE49-F238E27FC236}">
                <a16:creationId xmlns:a16="http://schemas.microsoft.com/office/drawing/2014/main" id="{3685BFC7-5E08-F042-04AE-DC5672E40BD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Of course, there has been other work already done to detect fake news.</a:t>
            </a:r>
          </a:p>
        </p:txBody>
      </p:sp>
    </p:spTree>
    <p:extLst>
      <p:ext uri="{BB962C8B-B14F-4D97-AF65-F5344CB8AC3E}">
        <p14:creationId xmlns:p14="http://schemas.microsoft.com/office/powerpoint/2010/main" val="34227690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The sample project included with the project brief exclusively uses a small dataset of unknown origin. </a:t>
            </a:r>
          </a:p>
          <a:p>
            <a:pPr marL="158750" indent="0">
              <a:buNone/>
            </a:pPr>
            <a:endParaRPr lang="en-US" dirty="0"/>
          </a:p>
          <a:p>
            <a:pPr marL="158750" indent="0">
              <a:buNone/>
            </a:pPr>
            <a:r>
              <a:rPr lang="en-US" dirty="0"/>
              <a:t>Small datasets lack diversity and are insufficient for </a:t>
            </a:r>
            <a:r>
              <a:rPr lang="en-US" dirty="0" err="1"/>
              <a:t>generalisation</a:t>
            </a:r>
            <a:r>
              <a:rPr lang="en-US" dirty="0"/>
              <a:t> to real-world scenarios. Additionally, the exclusive reliance on a Passive Aggressive Classifier is way too simple to handle the nuanced language in real-world fake news.</a:t>
            </a:r>
          </a:p>
          <a:p>
            <a:pPr marL="158750" indent="0">
              <a:buNone/>
            </a:pPr>
            <a:endParaRPr lang="en-US" dirty="0"/>
          </a:p>
          <a:p>
            <a:pPr marL="158750" indent="0">
              <a:buNone/>
            </a:pPr>
            <a:r>
              <a:rPr lang="en-US" dirty="0"/>
              <a:t>As such, due to those limitations, while this project is effective for the purpose of a simple technical demonstration, a real-world deployment must incorporate larger, more diverse datasets, and a more sophisticated model architecture. </a:t>
            </a:r>
          </a:p>
          <a:p>
            <a:pPr marL="158750" indent="0">
              <a:buNone/>
            </a:pPr>
            <a:endParaRPr lang="en-SG" dirty="0"/>
          </a:p>
        </p:txBody>
      </p:sp>
    </p:spTree>
    <p:extLst>
      <p:ext uri="{BB962C8B-B14F-4D97-AF65-F5344CB8AC3E}">
        <p14:creationId xmlns:p14="http://schemas.microsoft.com/office/powerpoint/2010/main" val="13329802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a:extLst>
            <a:ext uri="{FF2B5EF4-FFF2-40B4-BE49-F238E27FC236}">
              <a16:creationId xmlns:a16="http://schemas.microsoft.com/office/drawing/2014/main" id="{1A8B7774-328B-60A0-7B98-8AE0682CF0FB}"/>
            </a:ext>
          </a:extLst>
        </p:cNvPr>
        <p:cNvGrpSpPr/>
        <p:nvPr/>
      </p:nvGrpSpPr>
      <p:grpSpPr>
        <a:xfrm>
          <a:off x="0" y="0"/>
          <a:ext cx="0" cy="0"/>
          <a:chOff x="0" y="0"/>
          <a:chExt cx="0" cy="0"/>
        </a:xfrm>
      </p:grpSpPr>
      <p:sp>
        <p:nvSpPr>
          <p:cNvPr id="405" name="Google Shape;405;gd20c5dacb7_0_73:notes">
            <a:extLst>
              <a:ext uri="{FF2B5EF4-FFF2-40B4-BE49-F238E27FC236}">
                <a16:creationId xmlns:a16="http://schemas.microsoft.com/office/drawing/2014/main" id="{7B099674-D52E-6A65-6DB4-462CC4B63DE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d20c5dacb7_0_73:notes">
            <a:extLst>
              <a:ext uri="{FF2B5EF4-FFF2-40B4-BE49-F238E27FC236}">
                <a16:creationId xmlns:a16="http://schemas.microsoft.com/office/drawing/2014/main" id="{4984262D-453A-C979-67A9-41DA7C7B352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As such, due to those limitations, while this project is effective for the purpose of a simple technical demonstration, a real-world deployment must incorporate larger, more diverse datasets, and a more sophisticated model architecture.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8606951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p:nvPr/>
        </p:nvSpPr>
        <p:spPr>
          <a:xfrm rot="-1720358">
            <a:off x="-795996" y="-869105"/>
            <a:ext cx="3728393" cy="3728393"/>
          </a:xfrm>
          <a:prstGeom prst="ellipse">
            <a:avLst/>
          </a:prstGeom>
          <a:gradFill>
            <a:gsLst>
              <a:gs pos="0">
                <a:schemeClr val="accent2">
                  <a:alpha val="20540"/>
                </a:schemeClr>
              </a:gs>
              <a:gs pos="100000">
                <a:srgbClr val="737373">
                  <a:alpha val="0"/>
                  <a:alpha val="2054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1337999" y="1010498"/>
            <a:ext cx="6468000" cy="184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2464116" y="3184649"/>
            <a:ext cx="4213200" cy="3306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713075" y="4616554"/>
            <a:ext cx="455700" cy="3075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
        <p:nvSpPr>
          <p:cNvPr id="14" name="Google Shape;14;p2"/>
          <p:cNvSpPr txBox="1">
            <a:spLocks noGrp="1"/>
          </p:cNvSpPr>
          <p:nvPr>
            <p:ph type="subTitle" idx="2"/>
          </p:nvPr>
        </p:nvSpPr>
        <p:spPr>
          <a:xfrm>
            <a:off x="3331775" y="4623854"/>
            <a:ext cx="2480400" cy="307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000"/>
              <a:buNone/>
              <a:defRPr sz="10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15" name="Google Shape;15;p2"/>
          <p:cNvSpPr txBox="1">
            <a:spLocks noGrp="1"/>
          </p:cNvSpPr>
          <p:nvPr>
            <p:ph type="subTitle" idx="3"/>
          </p:nvPr>
        </p:nvSpPr>
        <p:spPr>
          <a:xfrm>
            <a:off x="7332925" y="4623854"/>
            <a:ext cx="1098000" cy="3075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000"/>
              <a:buNone/>
              <a:defRPr sz="1000"/>
            </a:lvl1pPr>
            <a:lvl2pPr lvl="1" algn="r" rtl="0">
              <a:lnSpc>
                <a:spcPct val="100000"/>
              </a:lnSpc>
              <a:spcBef>
                <a:spcPts val="0"/>
              </a:spcBef>
              <a:spcAft>
                <a:spcPts val="0"/>
              </a:spcAft>
              <a:buSzPts val="1000"/>
              <a:buNone/>
              <a:defRPr sz="1000"/>
            </a:lvl2pPr>
            <a:lvl3pPr lvl="2" algn="r" rtl="0">
              <a:lnSpc>
                <a:spcPct val="100000"/>
              </a:lnSpc>
              <a:spcBef>
                <a:spcPts val="0"/>
              </a:spcBef>
              <a:spcAft>
                <a:spcPts val="0"/>
              </a:spcAft>
              <a:buSzPts val="1000"/>
              <a:buNone/>
              <a:defRPr sz="1000"/>
            </a:lvl3pPr>
            <a:lvl4pPr lvl="3" algn="r" rtl="0">
              <a:lnSpc>
                <a:spcPct val="100000"/>
              </a:lnSpc>
              <a:spcBef>
                <a:spcPts val="0"/>
              </a:spcBef>
              <a:spcAft>
                <a:spcPts val="0"/>
              </a:spcAft>
              <a:buSzPts val="1000"/>
              <a:buNone/>
              <a:defRPr sz="1000"/>
            </a:lvl4pPr>
            <a:lvl5pPr lvl="4" algn="r" rtl="0">
              <a:lnSpc>
                <a:spcPct val="100000"/>
              </a:lnSpc>
              <a:spcBef>
                <a:spcPts val="0"/>
              </a:spcBef>
              <a:spcAft>
                <a:spcPts val="0"/>
              </a:spcAft>
              <a:buSzPts val="1000"/>
              <a:buNone/>
              <a:defRPr sz="1000"/>
            </a:lvl5pPr>
            <a:lvl6pPr lvl="5" algn="r" rtl="0">
              <a:lnSpc>
                <a:spcPct val="100000"/>
              </a:lnSpc>
              <a:spcBef>
                <a:spcPts val="0"/>
              </a:spcBef>
              <a:spcAft>
                <a:spcPts val="0"/>
              </a:spcAft>
              <a:buSzPts val="1000"/>
              <a:buNone/>
              <a:defRPr sz="1000"/>
            </a:lvl6pPr>
            <a:lvl7pPr lvl="6" algn="r" rtl="0">
              <a:lnSpc>
                <a:spcPct val="100000"/>
              </a:lnSpc>
              <a:spcBef>
                <a:spcPts val="0"/>
              </a:spcBef>
              <a:spcAft>
                <a:spcPts val="0"/>
              </a:spcAft>
              <a:buSzPts val="1000"/>
              <a:buNone/>
              <a:defRPr sz="1000"/>
            </a:lvl7pPr>
            <a:lvl8pPr lvl="7" algn="r" rtl="0">
              <a:lnSpc>
                <a:spcPct val="100000"/>
              </a:lnSpc>
              <a:spcBef>
                <a:spcPts val="0"/>
              </a:spcBef>
              <a:spcAft>
                <a:spcPts val="0"/>
              </a:spcAft>
              <a:buSzPts val="1000"/>
              <a:buNone/>
              <a:defRPr sz="1000"/>
            </a:lvl8pPr>
            <a:lvl9pPr lvl="8" algn="r" rtl="0">
              <a:lnSpc>
                <a:spcPct val="100000"/>
              </a:lnSpc>
              <a:spcBef>
                <a:spcPts val="0"/>
              </a:spcBef>
              <a:spcAft>
                <a:spcPts val="0"/>
              </a:spcAft>
              <a:buSzPts val="1000"/>
              <a:buNone/>
              <a:defRPr sz="1000"/>
            </a:lvl9pPr>
          </a:lstStyle>
          <a:p>
            <a:endParaRPr/>
          </a:p>
        </p:txBody>
      </p:sp>
      <p:cxnSp>
        <p:nvCxnSpPr>
          <p:cNvPr id="16" name="Google Shape;16;p2"/>
          <p:cNvCxnSpPr/>
          <p:nvPr/>
        </p:nvCxnSpPr>
        <p:spPr>
          <a:xfrm>
            <a:off x="711850" y="4610125"/>
            <a:ext cx="7720200" cy="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27"/>
        <p:cNvGrpSpPr/>
        <p:nvPr/>
      </p:nvGrpSpPr>
      <p:grpSpPr>
        <a:xfrm>
          <a:off x="0" y="0"/>
          <a:ext cx="0" cy="0"/>
          <a:chOff x="0" y="0"/>
          <a:chExt cx="0" cy="0"/>
        </a:xfrm>
      </p:grpSpPr>
      <p:sp>
        <p:nvSpPr>
          <p:cNvPr id="28" name="Google Shape;28;p4"/>
          <p:cNvSpPr/>
          <p:nvPr/>
        </p:nvSpPr>
        <p:spPr>
          <a:xfrm rot="-6777793">
            <a:off x="-500388" y="3908257"/>
            <a:ext cx="1936996" cy="1936996"/>
          </a:xfrm>
          <a:prstGeom prst="ellipse">
            <a:avLst/>
          </a:prstGeom>
          <a:gradFill>
            <a:gsLst>
              <a:gs pos="0">
                <a:schemeClr val="accent2">
                  <a:alpha val="20540"/>
                </a:schemeClr>
              </a:gs>
              <a:gs pos="100000">
                <a:srgbClr val="737373">
                  <a:alpha val="0"/>
                  <a:alpha val="2054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txBox="1">
            <a:spLocks noGrp="1"/>
          </p:cNvSpPr>
          <p:nvPr>
            <p:ph type="title"/>
          </p:nvPr>
        </p:nvSpPr>
        <p:spPr>
          <a:xfrm>
            <a:off x="713075" y="539400"/>
            <a:ext cx="7717800" cy="5727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0" name="Google Shape;30;p4"/>
          <p:cNvSpPr txBox="1">
            <a:spLocks noGrp="1"/>
          </p:cNvSpPr>
          <p:nvPr>
            <p:ph type="body" idx="1"/>
          </p:nvPr>
        </p:nvSpPr>
        <p:spPr>
          <a:xfrm>
            <a:off x="713075" y="1161000"/>
            <a:ext cx="7717800" cy="3443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rgbClr val="434343"/>
              </a:buClr>
              <a:buSzPts val="1200"/>
              <a:buAutoNum type="arabicPeriod"/>
              <a:defRPr sz="1100"/>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0"/>
              </a:spcBef>
              <a:spcAft>
                <a:spcPts val="0"/>
              </a:spcAft>
              <a:buClr>
                <a:srgbClr val="434343"/>
              </a:buClr>
              <a:buSzPts val="1200"/>
              <a:buFont typeface="Roboto Condensed Light"/>
              <a:buAutoNum type="romanLcPeriod"/>
              <a:defRPr/>
            </a:lvl3pPr>
            <a:lvl4pPr marL="1828800" lvl="3" indent="-304800">
              <a:spcBef>
                <a:spcPts val="0"/>
              </a:spcBef>
              <a:spcAft>
                <a:spcPts val="0"/>
              </a:spcAft>
              <a:buClr>
                <a:srgbClr val="434343"/>
              </a:buClr>
              <a:buSzPts val="1200"/>
              <a:buFont typeface="Roboto Condensed Light"/>
              <a:buAutoNum type="arabicPeriod"/>
              <a:defRPr/>
            </a:lvl4pPr>
            <a:lvl5pPr marL="2286000" lvl="4" indent="-304800">
              <a:spcBef>
                <a:spcPts val="0"/>
              </a:spcBef>
              <a:spcAft>
                <a:spcPts val="0"/>
              </a:spcAft>
              <a:buClr>
                <a:srgbClr val="434343"/>
              </a:buClr>
              <a:buSzPts val="1200"/>
              <a:buFont typeface="Roboto Condensed Light"/>
              <a:buAutoNum type="alphaLcPeriod"/>
              <a:defRPr/>
            </a:lvl5pPr>
            <a:lvl6pPr marL="2743200" lvl="5" indent="-304800">
              <a:spcBef>
                <a:spcPts val="0"/>
              </a:spcBef>
              <a:spcAft>
                <a:spcPts val="0"/>
              </a:spcAft>
              <a:buClr>
                <a:srgbClr val="434343"/>
              </a:buClr>
              <a:buSzPts val="1200"/>
              <a:buFont typeface="Roboto Condensed Light"/>
              <a:buAutoNum type="romanLcPeriod"/>
              <a:defRPr/>
            </a:lvl6pPr>
            <a:lvl7pPr marL="3200400" lvl="6" indent="-304800">
              <a:spcBef>
                <a:spcPts val="0"/>
              </a:spcBef>
              <a:spcAft>
                <a:spcPts val="0"/>
              </a:spcAft>
              <a:buClr>
                <a:srgbClr val="434343"/>
              </a:buClr>
              <a:buSzPts val="1200"/>
              <a:buFont typeface="Roboto Condensed Light"/>
              <a:buAutoNum type="arabicPeriod"/>
              <a:defRPr/>
            </a:lvl7pPr>
            <a:lvl8pPr marL="3657600" lvl="7" indent="-304800">
              <a:spcBef>
                <a:spcPts val="0"/>
              </a:spcBef>
              <a:spcAft>
                <a:spcPts val="0"/>
              </a:spcAft>
              <a:buClr>
                <a:srgbClr val="434343"/>
              </a:buClr>
              <a:buSzPts val="1200"/>
              <a:buFont typeface="Roboto Condensed Light"/>
              <a:buAutoNum type="alphaLcPeriod"/>
              <a:defRPr/>
            </a:lvl8pPr>
            <a:lvl9pPr marL="4114800" lvl="8" indent="-304800">
              <a:spcBef>
                <a:spcPts val="0"/>
              </a:spcBef>
              <a:spcAft>
                <a:spcPts val="0"/>
              </a:spcAft>
              <a:buClr>
                <a:srgbClr val="434343"/>
              </a:buClr>
              <a:buSzPts val="1200"/>
              <a:buFont typeface="Roboto Condensed Light"/>
              <a:buAutoNum type="romanLcPeriod"/>
              <a:defRPr/>
            </a:lvl9pPr>
          </a:lstStyle>
          <a:p>
            <a:endParaRPr dirty="0"/>
          </a:p>
        </p:txBody>
      </p:sp>
      <p:sp>
        <p:nvSpPr>
          <p:cNvPr id="31" name="Google Shape;31;p4"/>
          <p:cNvSpPr txBox="1">
            <a:spLocks noGrp="1"/>
          </p:cNvSpPr>
          <p:nvPr>
            <p:ph type="sldNum" idx="12"/>
          </p:nvPr>
        </p:nvSpPr>
        <p:spPr>
          <a:xfrm>
            <a:off x="713075" y="4623852"/>
            <a:ext cx="548700" cy="307500"/>
          </a:xfrm>
          <a:prstGeom prst="rect">
            <a:avLst/>
          </a:prstGeom>
        </p:spPr>
        <p:txBody>
          <a:bodyPr spcFirstLastPara="1" wrap="square" lIns="91425" tIns="91425" rIns="91425" bIns="91425" anchor="ctr" anchorCtr="0">
            <a:noAutofit/>
          </a:bodyPr>
          <a:lstStyle>
            <a:lvl1pPr lvl="0">
              <a:buNone/>
              <a:defRPr b="0"/>
            </a:lvl1pPr>
            <a:lvl2pPr lvl="1">
              <a:buNone/>
              <a:defRPr b="0"/>
            </a:lvl2pPr>
            <a:lvl3pPr lvl="2">
              <a:buNone/>
              <a:defRPr b="0"/>
            </a:lvl3pPr>
            <a:lvl4pPr lvl="3">
              <a:buNone/>
              <a:defRPr b="0"/>
            </a:lvl4pPr>
            <a:lvl5pPr lvl="4">
              <a:buNone/>
              <a:defRPr b="0"/>
            </a:lvl5pPr>
            <a:lvl6pPr lvl="5">
              <a:buNone/>
              <a:defRPr b="0"/>
            </a:lvl6pPr>
            <a:lvl7pPr lvl="6">
              <a:buNone/>
              <a:defRPr b="0"/>
            </a:lvl7pPr>
            <a:lvl8pPr lvl="7">
              <a:buNone/>
              <a:defRPr b="0"/>
            </a:lvl8pPr>
            <a:lvl9pPr lvl="8">
              <a:buNone/>
              <a:defRPr b="0"/>
            </a:lvl9pPr>
          </a:lstStyle>
          <a:p>
            <a:pPr marL="0" lvl="0" indent="0" algn="l" rtl="0">
              <a:spcBef>
                <a:spcPts val="0"/>
              </a:spcBef>
              <a:spcAft>
                <a:spcPts val="0"/>
              </a:spcAft>
              <a:buNone/>
            </a:pPr>
            <a:fld id="{00000000-1234-1234-1234-123412341234}" type="slidenum">
              <a:rPr lang="en"/>
              <a:t>‹#›</a:t>
            </a:fld>
            <a:endParaRPr/>
          </a:p>
        </p:txBody>
      </p:sp>
      <p:sp>
        <p:nvSpPr>
          <p:cNvPr id="32" name="Google Shape;32;p4"/>
          <p:cNvSpPr txBox="1">
            <a:spLocks noGrp="1"/>
          </p:cNvSpPr>
          <p:nvPr>
            <p:ph type="subTitle" idx="2"/>
          </p:nvPr>
        </p:nvSpPr>
        <p:spPr>
          <a:xfrm>
            <a:off x="3331775" y="4623854"/>
            <a:ext cx="2480400" cy="307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000"/>
              <a:buNone/>
              <a:defRPr sz="10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33" name="Google Shape;33;p4"/>
          <p:cNvSpPr txBox="1">
            <a:spLocks noGrp="1"/>
          </p:cNvSpPr>
          <p:nvPr>
            <p:ph type="subTitle" idx="3"/>
          </p:nvPr>
        </p:nvSpPr>
        <p:spPr>
          <a:xfrm>
            <a:off x="7332925" y="4623854"/>
            <a:ext cx="1098000" cy="3075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000"/>
              <a:buNone/>
              <a:defRPr sz="1000"/>
            </a:lvl1pPr>
            <a:lvl2pPr lvl="1" algn="r" rtl="0">
              <a:lnSpc>
                <a:spcPct val="100000"/>
              </a:lnSpc>
              <a:spcBef>
                <a:spcPts val="0"/>
              </a:spcBef>
              <a:spcAft>
                <a:spcPts val="0"/>
              </a:spcAft>
              <a:buSzPts val="1000"/>
              <a:buNone/>
              <a:defRPr sz="1000"/>
            </a:lvl2pPr>
            <a:lvl3pPr lvl="2" algn="r" rtl="0">
              <a:lnSpc>
                <a:spcPct val="100000"/>
              </a:lnSpc>
              <a:spcBef>
                <a:spcPts val="0"/>
              </a:spcBef>
              <a:spcAft>
                <a:spcPts val="0"/>
              </a:spcAft>
              <a:buSzPts val="1000"/>
              <a:buNone/>
              <a:defRPr sz="1000"/>
            </a:lvl3pPr>
            <a:lvl4pPr lvl="3" algn="r" rtl="0">
              <a:lnSpc>
                <a:spcPct val="100000"/>
              </a:lnSpc>
              <a:spcBef>
                <a:spcPts val="0"/>
              </a:spcBef>
              <a:spcAft>
                <a:spcPts val="0"/>
              </a:spcAft>
              <a:buSzPts val="1000"/>
              <a:buNone/>
              <a:defRPr sz="1000"/>
            </a:lvl4pPr>
            <a:lvl5pPr lvl="4" algn="r" rtl="0">
              <a:lnSpc>
                <a:spcPct val="100000"/>
              </a:lnSpc>
              <a:spcBef>
                <a:spcPts val="0"/>
              </a:spcBef>
              <a:spcAft>
                <a:spcPts val="0"/>
              </a:spcAft>
              <a:buSzPts val="1000"/>
              <a:buNone/>
              <a:defRPr sz="1000"/>
            </a:lvl5pPr>
            <a:lvl6pPr lvl="5" algn="r" rtl="0">
              <a:lnSpc>
                <a:spcPct val="100000"/>
              </a:lnSpc>
              <a:spcBef>
                <a:spcPts val="0"/>
              </a:spcBef>
              <a:spcAft>
                <a:spcPts val="0"/>
              </a:spcAft>
              <a:buSzPts val="1000"/>
              <a:buNone/>
              <a:defRPr sz="1000"/>
            </a:lvl6pPr>
            <a:lvl7pPr lvl="6" algn="r" rtl="0">
              <a:lnSpc>
                <a:spcPct val="100000"/>
              </a:lnSpc>
              <a:spcBef>
                <a:spcPts val="0"/>
              </a:spcBef>
              <a:spcAft>
                <a:spcPts val="0"/>
              </a:spcAft>
              <a:buSzPts val="1000"/>
              <a:buNone/>
              <a:defRPr sz="1000"/>
            </a:lvl7pPr>
            <a:lvl8pPr lvl="7" algn="r" rtl="0">
              <a:lnSpc>
                <a:spcPct val="100000"/>
              </a:lnSpc>
              <a:spcBef>
                <a:spcPts val="0"/>
              </a:spcBef>
              <a:spcAft>
                <a:spcPts val="0"/>
              </a:spcAft>
              <a:buSzPts val="1000"/>
              <a:buNone/>
              <a:defRPr sz="1000"/>
            </a:lvl8pPr>
            <a:lvl9pPr lvl="8" algn="r" rtl="0">
              <a:lnSpc>
                <a:spcPct val="100000"/>
              </a:lnSpc>
              <a:spcBef>
                <a:spcPts val="0"/>
              </a:spcBef>
              <a:spcAft>
                <a:spcPts val="0"/>
              </a:spcAft>
              <a:buSzPts val="1000"/>
              <a:buNone/>
              <a:defRPr sz="1000"/>
            </a:lvl9pPr>
          </a:lstStyle>
          <a:p>
            <a:endParaRPr/>
          </a:p>
        </p:txBody>
      </p:sp>
      <p:cxnSp>
        <p:nvCxnSpPr>
          <p:cNvPr id="34" name="Google Shape;34;p4"/>
          <p:cNvCxnSpPr/>
          <p:nvPr/>
        </p:nvCxnSpPr>
        <p:spPr>
          <a:xfrm>
            <a:off x="711850" y="4610125"/>
            <a:ext cx="7720200" cy="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blipFill>
          <a:blip r:embed="rId2">
            <a:alphaModFix/>
          </a:blip>
          <a:stretch>
            <a:fillRect/>
          </a:stretch>
        </a:blipFill>
        <a:effectLst/>
      </p:bgPr>
    </p:bg>
    <p:spTree>
      <p:nvGrpSpPr>
        <p:cNvPr id="1" name="Shape 35"/>
        <p:cNvGrpSpPr/>
        <p:nvPr/>
      </p:nvGrpSpPr>
      <p:grpSpPr>
        <a:xfrm>
          <a:off x="0" y="0"/>
          <a:ext cx="0" cy="0"/>
          <a:chOff x="0" y="0"/>
          <a:chExt cx="0" cy="0"/>
        </a:xfrm>
      </p:grpSpPr>
      <p:sp>
        <p:nvSpPr>
          <p:cNvPr id="36" name="Google Shape;36;p5"/>
          <p:cNvSpPr txBox="1">
            <a:spLocks noGrp="1"/>
          </p:cNvSpPr>
          <p:nvPr>
            <p:ph type="title"/>
          </p:nvPr>
        </p:nvSpPr>
        <p:spPr>
          <a:xfrm>
            <a:off x="713075" y="539400"/>
            <a:ext cx="7717800" cy="5727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7" name="Google Shape;37;p5"/>
          <p:cNvSpPr txBox="1">
            <a:spLocks noGrp="1"/>
          </p:cNvSpPr>
          <p:nvPr>
            <p:ph type="sldNum" idx="12"/>
          </p:nvPr>
        </p:nvSpPr>
        <p:spPr>
          <a:xfrm>
            <a:off x="713075" y="4616554"/>
            <a:ext cx="455700" cy="3075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
        <p:nvSpPr>
          <p:cNvPr id="38" name="Google Shape;38;p5"/>
          <p:cNvSpPr txBox="1">
            <a:spLocks noGrp="1"/>
          </p:cNvSpPr>
          <p:nvPr>
            <p:ph type="subTitle" idx="1"/>
          </p:nvPr>
        </p:nvSpPr>
        <p:spPr>
          <a:xfrm>
            <a:off x="1669367" y="3007297"/>
            <a:ext cx="2286000" cy="1187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9" name="Google Shape;39;p5"/>
          <p:cNvSpPr txBox="1">
            <a:spLocks noGrp="1"/>
          </p:cNvSpPr>
          <p:nvPr>
            <p:ph type="subTitle" idx="2"/>
          </p:nvPr>
        </p:nvSpPr>
        <p:spPr>
          <a:xfrm>
            <a:off x="1669367" y="2557647"/>
            <a:ext cx="2286000" cy="39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800">
                <a:latin typeface="Poppins SemiBold"/>
                <a:ea typeface="Poppins SemiBold"/>
                <a:cs typeface="Poppins SemiBold"/>
                <a:sym typeface="Poppins SemiBold"/>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40" name="Google Shape;40;p5"/>
          <p:cNvSpPr txBox="1">
            <a:spLocks noGrp="1"/>
          </p:cNvSpPr>
          <p:nvPr>
            <p:ph type="subTitle" idx="3"/>
          </p:nvPr>
        </p:nvSpPr>
        <p:spPr>
          <a:xfrm>
            <a:off x="5186717" y="3007297"/>
            <a:ext cx="2287800" cy="1187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1" name="Google Shape;41;p5"/>
          <p:cNvSpPr txBox="1">
            <a:spLocks noGrp="1"/>
          </p:cNvSpPr>
          <p:nvPr>
            <p:ph type="subTitle" idx="4"/>
          </p:nvPr>
        </p:nvSpPr>
        <p:spPr>
          <a:xfrm>
            <a:off x="5186717" y="2557647"/>
            <a:ext cx="2287800" cy="39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800">
                <a:latin typeface="Poppins SemiBold"/>
                <a:ea typeface="Poppins SemiBold"/>
                <a:cs typeface="Poppins SemiBold"/>
                <a:sym typeface="Poppins SemiBold"/>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42" name="Google Shape;42;p5"/>
          <p:cNvSpPr txBox="1">
            <a:spLocks noGrp="1"/>
          </p:cNvSpPr>
          <p:nvPr>
            <p:ph type="subTitle" idx="5"/>
          </p:nvPr>
        </p:nvSpPr>
        <p:spPr>
          <a:xfrm>
            <a:off x="3331775" y="4623854"/>
            <a:ext cx="2480400" cy="307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000"/>
              <a:buNone/>
              <a:defRPr sz="10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43" name="Google Shape;43;p5"/>
          <p:cNvSpPr txBox="1">
            <a:spLocks noGrp="1"/>
          </p:cNvSpPr>
          <p:nvPr>
            <p:ph type="subTitle" idx="6"/>
          </p:nvPr>
        </p:nvSpPr>
        <p:spPr>
          <a:xfrm>
            <a:off x="7332925" y="4623854"/>
            <a:ext cx="1098000" cy="3075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000"/>
              <a:buNone/>
              <a:defRPr sz="1000"/>
            </a:lvl1pPr>
            <a:lvl2pPr lvl="1" algn="r" rtl="0">
              <a:lnSpc>
                <a:spcPct val="100000"/>
              </a:lnSpc>
              <a:spcBef>
                <a:spcPts val="0"/>
              </a:spcBef>
              <a:spcAft>
                <a:spcPts val="0"/>
              </a:spcAft>
              <a:buSzPts val="1000"/>
              <a:buNone/>
              <a:defRPr sz="1000"/>
            </a:lvl2pPr>
            <a:lvl3pPr lvl="2" algn="r" rtl="0">
              <a:lnSpc>
                <a:spcPct val="100000"/>
              </a:lnSpc>
              <a:spcBef>
                <a:spcPts val="0"/>
              </a:spcBef>
              <a:spcAft>
                <a:spcPts val="0"/>
              </a:spcAft>
              <a:buSzPts val="1000"/>
              <a:buNone/>
              <a:defRPr sz="1000"/>
            </a:lvl3pPr>
            <a:lvl4pPr lvl="3" algn="r" rtl="0">
              <a:lnSpc>
                <a:spcPct val="100000"/>
              </a:lnSpc>
              <a:spcBef>
                <a:spcPts val="0"/>
              </a:spcBef>
              <a:spcAft>
                <a:spcPts val="0"/>
              </a:spcAft>
              <a:buSzPts val="1000"/>
              <a:buNone/>
              <a:defRPr sz="1000"/>
            </a:lvl4pPr>
            <a:lvl5pPr lvl="4" algn="r" rtl="0">
              <a:lnSpc>
                <a:spcPct val="100000"/>
              </a:lnSpc>
              <a:spcBef>
                <a:spcPts val="0"/>
              </a:spcBef>
              <a:spcAft>
                <a:spcPts val="0"/>
              </a:spcAft>
              <a:buSzPts val="1000"/>
              <a:buNone/>
              <a:defRPr sz="1000"/>
            </a:lvl5pPr>
            <a:lvl6pPr lvl="5" algn="r" rtl="0">
              <a:lnSpc>
                <a:spcPct val="100000"/>
              </a:lnSpc>
              <a:spcBef>
                <a:spcPts val="0"/>
              </a:spcBef>
              <a:spcAft>
                <a:spcPts val="0"/>
              </a:spcAft>
              <a:buSzPts val="1000"/>
              <a:buNone/>
              <a:defRPr sz="1000"/>
            </a:lvl6pPr>
            <a:lvl7pPr lvl="6" algn="r" rtl="0">
              <a:lnSpc>
                <a:spcPct val="100000"/>
              </a:lnSpc>
              <a:spcBef>
                <a:spcPts val="0"/>
              </a:spcBef>
              <a:spcAft>
                <a:spcPts val="0"/>
              </a:spcAft>
              <a:buSzPts val="1000"/>
              <a:buNone/>
              <a:defRPr sz="1000"/>
            </a:lvl7pPr>
            <a:lvl8pPr lvl="7" algn="r" rtl="0">
              <a:lnSpc>
                <a:spcPct val="100000"/>
              </a:lnSpc>
              <a:spcBef>
                <a:spcPts val="0"/>
              </a:spcBef>
              <a:spcAft>
                <a:spcPts val="0"/>
              </a:spcAft>
              <a:buSzPts val="1000"/>
              <a:buNone/>
              <a:defRPr sz="1000"/>
            </a:lvl8pPr>
            <a:lvl9pPr lvl="8" algn="r" rtl="0">
              <a:lnSpc>
                <a:spcPct val="100000"/>
              </a:lnSpc>
              <a:spcBef>
                <a:spcPts val="0"/>
              </a:spcBef>
              <a:spcAft>
                <a:spcPts val="0"/>
              </a:spcAft>
              <a:buSzPts val="1000"/>
              <a:buNone/>
              <a:defRPr sz="1000"/>
            </a:lvl9pPr>
          </a:lstStyle>
          <a:p>
            <a:endParaRPr/>
          </a:p>
        </p:txBody>
      </p:sp>
      <p:cxnSp>
        <p:nvCxnSpPr>
          <p:cNvPr id="44" name="Google Shape;44;p5"/>
          <p:cNvCxnSpPr/>
          <p:nvPr/>
        </p:nvCxnSpPr>
        <p:spPr>
          <a:xfrm>
            <a:off x="711850" y="4610125"/>
            <a:ext cx="7720200" cy="0"/>
          </a:xfrm>
          <a:prstGeom prst="straightConnector1">
            <a:avLst/>
          </a:prstGeom>
          <a:noFill/>
          <a:ln w="9525" cap="flat" cmpd="sng">
            <a:solidFill>
              <a:schemeClr val="lt1"/>
            </a:solidFill>
            <a:prstDash val="solid"/>
            <a:round/>
            <a:headEnd type="none" w="med" len="med"/>
            <a:tailEnd type="none" w="med" len="med"/>
          </a:ln>
        </p:spPr>
      </p:cxnSp>
      <p:sp>
        <p:nvSpPr>
          <p:cNvPr id="45" name="Google Shape;45;p5"/>
          <p:cNvSpPr/>
          <p:nvPr/>
        </p:nvSpPr>
        <p:spPr>
          <a:xfrm>
            <a:off x="6614275" y="-1106550"/>
            <a:ext cx="1596600" cy="1596600"/>
          </a:xfrm>
          <a:prstGeom prst="ellipse">
            <a:avLst/>
          </a:prstGeom>
          <a:gradFill>
            <a:gsLst>
              <a:gs pos="0">
                <a:schemeClr val="accent2">
                  <a:alpha val="20540"/>
                </a:schemeClr>
              </a:gs>
              <a:gs pos="100000">
                <a:srgbClr val="737373">
                  <a:alpha val="0"/>
                  <a:alpha val="2054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8"/>
          <p:cNvSpPr/>
          <p:nvPr/>
        </p:nvSpPr>
        <p:spPr>
          <a:xfrm rot="2324845" flipH="1">
            <a:off x="4768463" y="-1343820"/>
            <a:ext cx="5393295" cy="5393061"/>
          </a:xfrm>
          <a:prstGeom prst="ellipse">
            <a:avLst/>
          </a:prstGeom>
          <a:gradFill>
            <a:gsLst>
              <a:gs pos="0">
                <a:schemeClr val="accent2">
                  <a:alpha val="20540"/>
                </a:schemeClr>
              </a:gs>
              <a:gs pos="100000">
                <a:srgbClr val="737373">
                  <a:alpha val="0"/>
                  <a:alpha val="2054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8"/>
          <p:cNvSpPr txBox="1">
            <a:spLocks noGrp="1"/>
          </p:cNvSpPr>
          <p:nvPr>
            <p:ph type="title"/>
          </p:nvPr>
        </p:nvSpPr>
        <p:spPr>
          <a:xfrm>
            <a:off x="1388100" y="1019456"/>
            <a:ext cx="6367800" cy="25662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9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64" name="Google Shape;64;p8"/>
          <p:cNvSpPr txBox="1">
            <a:spLocks noGrp="1"/>
          </p:cNvSpPr>
          <p:nvPr>
            <p:ph type="sldNum" idx="12"/>
          </p:nvPr>
        </p:nvSpPr>
        <p:spPr>
          <a:xfrm>
            <a:off x="713075" y="4616554"/>
            <a:ext cx="455700" cy="3075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
        <p:nvSpPr>
          <p:cNvPr id="65" name="Google Shape;65;p8"/>
          <p:cNvSpPr txBox="1">
            <a:spLocks noGrp="1"/>
          </p:cNvSpPr>
          <p:nvPr>
            <p:ph type="subTitle" idx="1"/>
          </p:nvPr>
        </p:nvSpPr>
        <p:spPr>
          <a:xfrm>
            <a:off x="3331775" y="4623854"/>
            <a:ext cx="2480400" cy="307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000"/>
              <a:buNone/>
              <a:defRPr sz="10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66" name="Google Shape;66;p8"/>
          <p:cNvSpPr txBox="1">
            <a:spLocks noGrp="1"/>
          </p:cNvSpPr>
          <p:nvPr>
            <p:ph type="subTitle" idx="2"/>
          </p:nvPr>
        </p:nvSpPr>
        <p:spPr>
          <a:xfrm>
            <a:off x="7332925" y="4623854"/>
            <a:ext cx="1098000" cy="3075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000"/>
              <a:buNone/>
              <a:defRPr sz="1000"/>
            </a:lvl1pPr>
            <a:lvl2pPr lvl="1" algn="r" rtl="0">
              <a:lnSpc>
                <a:spcPct val="100000"/>
              </a:lnSpc>
              <a:spcBef>
                <a:spcPts val="0"/>
              </a:spcBef>
              <a:spcAft>
                <a:spcPts val="0"/>
              </a:spcAft>
              <a:buSzPts val="1000"/>
              <a:buNone/>
              <a:defRPr sz="1000"/>
            </a:lvl2pPr>
            <a:lvl3pPr lvl="2" algn="r" rtl="0">
              <a:lnSpc>
                <a:spcPct val="100000"/>
              </a:lnSpc>
              <a:spcBef>
                <a:spcPts val="0"/>
              </a:spcBef>
              <a:spcAft>
                <a:spcPts val="0"/>
              </a:spcAft>
              <a:buSzPts val="1000"/>
              <a:buNone/>
              <a:defRPr sz="1000"/>
            </a:lvl3pPr>
            <a:lvl4pPr lvl="3" algn="r" rtl="0">
              <a:lnSpc>
                <a:spcPct val="100000"/>
              </a:lnSpc>
              <a:spcBef>
                <a:spcPts val="0"/>
              </a:spcBef>
              <a:spcAft>
                <a:spcPts val="0"/>
              </a:spcAft>
              <a:buSzPts val="1000"/>
              <a:buNone/>
              <a:defRPr sz="1000"/>
            </a:lvl4pPr>
            <a:lvl5pPr lvl="4" algn="r" rtl="0">
              <a:lnSpc>
                <a:spcPct val="100000"/>
              </a:lnSpc>
              <a:spcBef>
                <a:spcPts val="0"/>
              </a:spcBef>
              <a:spcAft>
                <a:spcPts val="0"/>
              </a:spcAft>
              <a:buSzPts val="1000"/>
              <a:buNone/>
              <a:defRPr sz="1000"/>
            </a:lvl5pPr>
            <a:lvl6pPr lvl="5" algn="r" rtl="0">
              <a:lnSpc>
                <a:spcPct val="100000"/>
              </a:lnSpc>
              <a:spcBef>
                <a:spcPts val="0"/>
              </a:spcBef>
              <a:spcAft>
                <a:spcPts val="0"/>
              </a:spcAft>
              <a:buSzPts val="1000"/>
              <a:buNone/>
              <a:defRPr sz="1000"/>
            </a:lvl6pPr>
            <a:lvl7pPr lvl="6" algn="r" rtl="0">
              <a:lnSpc>
                <a:spcPct val="100000"/>
              </a:lnSpc>
              <a:spcBef>
                <a:spcPts val="0"/>
              </a:spcBef>
              <a:spcAft>
                <a:spcPts val="0"/>
              </a:spcAft>
              <a:buSzPts val="1000"/>
              <a:buNone/>
              <a:defRPr sz="1000"/>
            </a:lvl7pPr>
            <a:lvl8pPr lvl="7" algn="r" rtl="0">
              <a:lnSpc>
                <a:spcPct val="100000"/>
              </a:lnSpc>
              <a:spcBef>
                <a:spcPts val="0"/>
              </a:spcBef>
              <a:spcAft>
                <a:spcPts val="0"/>
              </a:spcAft>
              <a:buSzPts val="1000"/>
              <a:buNone/>
              <a:defRPr sz="1000"/>
            </a:lvl8pPr>
            <a:lvl9pPr lvl="8" algn="r" rtl="0">
              <a:lnSpc>
                <a:spcPct val="100000"/>
              </a:lnSpc>
              <a:spcBef>
                <a:spcPts val="0"/>
              </a:spcBef>
              <a:spcAft>
                <a:spcPts val="0"/>
              </a:spcAft>
              <a:buSzPts val="1000"/>
              <a:buNone/>
              <a:defRPr sz="1000"/>
            </a:lvl9pPr>
          </a:lstStyle>
          <a:p>
            <a:endParaRPr/>
          </a:p>
        </p:txBody>
      </p:sp>
      <p:cxnSp>
        <p:nvCxnSpPr>
          <p:cNvPr id="67" name="Google Shape;67;p8"/>
          <p:cNvCxnSpPr/>
          <p:nvPr/>
        </p:nvCxnSpPr>
        <p:spPr>
          <a:xfrm>
            <a:off x="711850" y="4610125"/>
            <a:ext cx="7720200" cy="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blipFill>
          <a:blip r:embed="rId2">
            <a:alphaModFix/>
          </a:blip>
          <a:stretch>
            <a:fillRect/>
          </a:stretch>
        </a:blipFill>
        <a:effectLst/>
      </p:bgPr>
    </p:bg>
    <p:spTree>
      <p:nvGrpSpPr>
        <p:cNvPr id="1" name="Shape 68"/>
        <p:cNvGrpSpPr/>
        <p:nvPr/>
      </p:nvGrpSpPr>
      <p:grpSpPr>
        <a:xfrm>
          <a:off x="0" y="0"/>
          <a:ext cx="0" cy="0"/>
          <a:chOff x="0" y="0"/>
          <a:chExt cx="0" cy="0"/>
        </a:xfrm>
      </p:grpSpPr>
      <p:sp>
        <p:nvSpPr>
          <p:cNvPr id="69" name="Google Shape;69;p9"/>
          <p:cNvSpPr/>
          <p:nvPr/>
        </p:nvSpPr>
        <p:spPr>
          <a:xfrm rot="-7618588">
            <a:off x="4834560" y="-1783655"/>
            <a:ext cx="5322309" cy="5322309"/>
          </a:xfrm>
          <a:prstGeom prst="ellipse">
            <a:avLst/>
          </a:prstGeom>
          <a:gradFill>
            <a:gsLst>
              <a:gs pos="0">
                <a:srgbClr val="FFFFFF">
                  <a:alpha val="0"/>
                  <a:alpha val="20540"/>
                </a:srgbClr>
              </a:gs>
              <a:gs pos="100000">
                <a:srgbClr val="CC527A">
                  <a:alpha val="2054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9"/>
          <p:cNvSpPr txBox="1">
            <a:spLocks noGrp="1"/>
          </p:cNvSpPr>
          <p:nvPr>
            <p:ph type="sldNum" idx="12"/>
          </p:nvPr>
        </p:nvSpPr>
        <p:spPr>
          <a:xfrm>
            <a:off x="713075" y="4616554"/>
            <a:ext cx="455700" cy="3075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cxnSp>
        <p:nvCxnSpPr>
          <p:cNvPr id="71" name="Google Shape;71;p9"/>
          <p:cNvCxnSpPr/>
          <p:nvPr/>
        </p:nvCxnSpPr>
        <p:spPr>
          <a:xfrm>
            <a:off x="711850" y="4610125"/>
            <a:ext cx="7720200" cy="0"/>
          </a:xfrm>
          <a:prstGeom prst="straightConnector1">
            <a:avLst/>
          </a:prstGeom>
          <a:noFill/>
          <a:ln w="9525" cap="flat" cmpd="sng">
            <a:solidFill>
              <a:schemeClr val="lt1"/>
            </a:solidFill>
            <a:prstDash val="solid"/>
            <a:round/>
            <a:headEnd type="none" w="med" len="med"/>
            <a:tailEnd type="none" w="med" len="med"/>
          </a:ln>
        </p:spPr>
      </p:cxnSp>
      <p:sp>
        <p:nvSpPr>
          <p:cNvPr id="72" name="Google Shape;72;p9"/>
          <p:cNvSpPr txBox="1">
            <a:spLocks noGrp="1"/>
          </p:cNvSpPr>
          <p:nvPr>
            <p:ph type="subTitle" idx="1"/>
          </p:nvPr>
        </p:nvSpPr>
        <p:spPr>
          <a:xfrm>
            <a:off x="3331775" y="4623854"/>
            <a:ext cx="2480400" cy="307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000"/>
              <a:buNone/>
              <a:defRPr sz="10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73" name="Google Shape;73;p9"/>
          <p:cNvSpPr txBox="1">
            <a:spLocks noGrp="1"/>
          </p:cNvSpPr>
          <p:nvPr>
            <p:ph type="subTitle" idx="2"/>
          </p:nvPr>
        </p:nvSpPr>
        <p:spPr>
          <a:xfrm>
            <a:off x="7332925" y="4623854"/>
            <a:ext cx="1098000" cy="3075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000"/>
              <a:buNone/>
              <a:defRPr sz="1000"/>
            </a:lvl1pPr>
            <a:lvl2pPr lvl="1" algn="r" rtl="0">
              <a:lnSpc>
                <a:spcPct val="100000"/>
              </a:lnSpc>
              <a:spcBef>
                <a:spcPts val="0"/>
              </a:spcBef>
              <a:spcAft>
                <a:spcPts val="0"/>
              </a:spcAft>
              <a:buSzPts val="1000"/>
              <a:buNone/>
              <a:defRPr sz="1000"/>
            </a:lvl2pPr>
            <a:lvl3pPr lvl="2" algn="r" rtl="0">
              <a:lnSpc>
                <a:spcPct val="100000"/>
              </a:lnSpc>
              <a:spcBef>
                <a:spcPts val="0"/>
              </a:spcBef>
              <a:spcAft>
                <a:spcPts val="0"/>
              </a:spcAft>
              <a:buSzPts val="1000"/>
              <a:buNone/>
              <a:defRPr sz="1000"/>
            </a:lvl3pPr>
            <a:lvl4pPr lvl="3" algn="r" rtl="0">
              <a:lnSpc>
                <a:spcPct val="100000"/>
              </a:lnSpc>
              <a:spcBef>
                <a:spcPts val="0"/>
              </a:spcBef>
              <a:spcAft>
                <a:spcPts val="0"/>
              </a:spcAft>
              <a:buSzPts val="1000"/>
              <a:buNone/>
              <a:defRPr sz="1000"/>
            </a:lvl4pPr>
            <a:lvl5pPr lvl="4" algn="r" rtl="0">
              <a:lnSpc>
                <a:spcPct val="100000"/>
              </a:lnSpc>
              <a:spcBef>
                <a:spcPts val="0"/>
              </a:spcBef>
              <a:spcAft>
                <a:spcPts val="0"/>
              </a:spcAft>
              <a:buSzPts val="1000"/>
              <a:buNone/>
              <a:defRPr sz="1000"/>
            </a:lvl5pPr>
            <a:lvl6pPr lvl="5" algn="r" rtl="0">
              <a:lnSpc>
                <a:spcPct val="100000"/>
              </a:lnSpc>
              <a:spcBef>
                <a:spcPts val="0"/>
              </a:spcBef>
              <a:spcAft>
                <a:spcPts val="0"/>
              </a:spcAft>
              <a:buSzPts val="1000"/>
              <a:buNone/>
              <a:defRPr sz="1000"/>
            </a:lvl6pPr>
            <a:lvl7pPr lvl="6" algn="r" rtl="0">
              <a:lnSpc>
                <a:spcPct val="100000"/>
              </a:lnSpc>
              <a:spcBef>
                <a:spcPts val="0"/>
              </a:spcBef>
              <a:spcAft>
                <a:spcPts val="0"/>
              </a:spcAft>
              <a:buSzPts val="1000"/>
              <a:buNone/>
              <a:defRPr sz="1000"/>
            </a:lvl7pPr>
            <a:lvl8pPr lvl="7" algn="r" rtl="0">
              <a:lnSpc>
                <a:spcPct val="100000"/>
              </a:lnSpc>
              <a:spcBef>
                <a:spcPts val="0"/>
              </a:spcBef>
              <a:spcAft>
                <a:spcPts val="0"/>
              </a:spcAft>
              <a:buSzPts val="1000"/>
              <a:buNone/>
              <a:defRPr sz="1000"/>
            </a:lvl8pPr>
            <a:lvl9pPr lvl="8" algn="r" rtl="0">
              <a:lnSpc>
                <a:spcPct val="100000"/>
              </a:lnSpc>
              <a:spcBef>
                <a:spcPts val="0"/>
              </a:spcBef>
              <a:spcAft>
                <a:spcPts val="0"/>
              </a:spcAft>
              <a:buSzPts val="1000"/>
              <a:buNone/>
              <a:defRPr sz="1000"/>
            </a:lvl9pPr>
          </a:lstStyle>
          <a:p>
            <a:endParaRPr/>
          </a:p>
        </p:txBody>
      </p:sp>
      <p:sp>
        <p:nvSpPr>
          <p:cNvPr id="74" name="Google Shape;74;p9"/>
          <p:cNvSpPr txBox="1">
            <a:spLocks noGrp="1"/>
          </p:cNvSpPr>
          <p:nvPr>
            <p:ph type="title"/>
          </p:nvPr>
        </p:nvSpPr>
        <p:spPr>
          <a:xfrm>
            <a:off x="2839350" y="1233242"/>
            <a:ext cx="3465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75" name="Google Shape;75;p9"/>
          <p:cNvSpPr txBox="1">
            <a:spLocks noGrp="1"/>
          </p:cNvSpPr>
          <p:nvPr>
            <p:ph type="subTitle" idx="3"/>
          </p:nvPr>
        </p:nvSpPr>
        <p:spPr>
          <a:xfrm>
            <a:off x="2839350" y="1924342"/>
            <a:ext cx="3465300" cy="1447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6" name="Google Shape;76;p9"/>
          <p:cNvSpPr/>
          <p:nvPr/>
        </p:nvSpPr>
        <p:spPr>
          <a:xfrm rot="-4596179">
            <a:off x="-1309904" y="2330426"/>
            <a:ext cx="1937010" cy="1937010"/>
          </a:xfrm>
          <a:prstGeom prst="ellipse">
            <a:avLst/>
          </a:prstGeom>
          <a:gradFill>
            <a:gsLst>
              <a:gs pos="0">
                <a:schemeClr val="accent2">
                  <a:alpha val="20540"/>
                </a:schemeClr>
              </a:gs>
              <a:gs pos="100000">
                <a:srgbClr val="737373">
                  <a:alpha val="0"/>
                  <a:alpha val="2054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
    <p:bg>
      <p:bgPr>
        <a:blipFill>
          <a:blip r:embed="rId2">
            <a:alphaModFix/>
          </a:blip>
          <a:stretch>
            <a:fillRect/>
          </a:stretch>
        </a:blipFill>
        <a:effectLst/>
      </p:bgPr>
    </p:bg>
    <p:spTree>
      <p:nvGrpSpPr>
        <p:cNvPr id="1" name="Shape 94"/>
        <p:cNvGrpSpPr/>
        <p:nvPr/>
      </p:nvGrpSpPr>
      <p:grpSpPr>
        <a:xfrm>
          <a:off x="0" y="0"/>
          <a:ext cx="0" cy="0"/>
          <a:chOff x="0" y="0"/>
          <a:chExt cx="0" cy="0"/>
        </a:xfrm>
      </p:grpSpPr>
      <p:sp>
        <p:nvSpPr>
          <p:cNvPr id="95" name="Google Shape;95;p13"/>
          <p:cNvSpPr txBox="1">
            <a:spLocks noGrp="1"/>
          </p:cNvSpPr>
          <p:nvPr>
            <p:ph type="sldNum" idx="12"/>
          </p:nvPr>
        </p:nvSpPr>
        <p:spPr>
          <a:xfrm>
            <a:off x="713075" y="4616554"/>
            <a:ext cx="455700" cy="3075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
        <p:nvSpPr>
          <p:cNvPr id="96" name="Google Shape;96;p13"/>
          <p:cNvSpPr txBox="1">
            <a:spLocks noGrp="1"/>
          </p:cNvSpPr>
          <p:nvPr>
            <p:ph type="title"/>
          </p:nvPr>
        </p:nvSpPr>
        <p:spPr>
          <a:xfrm>
            <a:off x="743864" y="3002206"/>
            <a:ext cx="1801800" cy="544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97" name="Google Shape;97;p13"/>
          <p:cNvSpPr txBox="1">
            <a:spLocks noGrp="1"/>
          </p:cNvSpPr>
          <p:nvPr>
            <p:ph type="subTitle" idx="1"/>
          </p:nvPr>
        </p:nvSpPr>
        <p:spPr>
          <a:xfrm>
            <a:off x="743864" y="3608820"/>
            <a:ext cx="1801800" cy="544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8" name="Google Shape;98;p13"/>
          <p:cNvSpPr txBox="1">
            <a:spLocks noGrp="1"/>
          </p:cNvSpPr>
          <p:nvPr>
            <p:ph type="title" idx="2" hasCustomPrompt="1"/>
          </p:nvPr>
        </p:nvSpPr>
        <p:spPr>
          <a:xfrm>
            <a:off x="1312814" y="2236611"/>
            <a:ext cx="663900" cy="45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99" name="Google Shape;99;p13"/>
          <p:cNvSpPr txBox="1">
            <a:spLocks noGrp="1"/>
          </p:cNvSpPr>
          <p:nvPr>
            <p:ph type="title" idx="3"/>
          </p:nvPr>
        </p:nvSpPr>
        <p:spPr>
          <a:xfrm>
            <a:off x="2693535" y="3002206"/>
            <a:ext cx="1801800" cy="544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00" name="Google Shape;100;p13"/>
          <p:cNvSpPr txBox="1">
            <a:spLocks noGrp="1"/>
          </p:cNvSpPr>
          <p:nvPr>
            <p:ph type="subTitle" idx="4"/>
          </p:nvPr>
        </p:nvSpPr>
        <p:spPr>
          <a:xfrm>
            <a:off x="2693535" y="3608820"/>
            <a:ext cx="1801800" cy="544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1" name="Google Shape;101;p13"/>
          <p:cNvSpPr txBox="1">
            <a:spLocks noGrp="1"/>
          </p:cNvSpPr>
          <p:nvPr>
            <p:ph type="title" idx="5" hasCustomPrompt="1"/>
          </p:nvPr>
        </p:nvSpPr>
        <p:spPr>
          <a:xfrm>
            <a:off x="3262485" y="2236761"/>
            <a:ext cx="6639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102" name="Google Shape;102;p13"/>
          <p:cNvSpPr txBox="1">
            <a:spLocks noGrp="1"/>
          </p:cNvSpPr>
          <p:nvPr>
            <p:ph type="title" idx="6"/>
          </p:nvPr>
        </p:nvSpPr>
        <p:spPr>
          <a:xfrm>
            <a:off x="4643207" y="3002206"/>
            <a:ext cx="1801800" cy="544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03" name="Google Shape;103;p13"/>
          <p:cNvSpPr txBox="1">
            <a:spLocks noGrp="1"/>
          </p:cNvSpPr>
          <p:nvPr>
            <p:ph type="subTitle" idx="7"/>
          </p:nvPr>
        </p:nvSpPr>
        <p:spPr>
          <a:xfrm>
            <a:off x="4643207" y="3608820"/>
            <a:ext cx="1801800" cy="544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4" name="Google Shape;104;p13"/>
          <p:cNvSpPr txBox="1">
            <a:spLocks noGrp="1"/>
          </p:cNvSpPr>
          <p:nvPr>
            <p:ph type="title" idx="8" hasCustomPrompt="1"/>
          </p:nvPr>
        </p:nvSpPr>
        <p:spPr>
          <a:xfrm>
            <a:off x="5212157" y="2236611"/>
            <a:ext cx="663900" cy="45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105" name="Google Shape;105;p13"/>
          <p:cNvSpPr txBox="1">
            <a:spLocks noGrp="1"/>
          </p:cNvSpPr>
          <p:nvPr>
            <p:ph type="title" idx="9"/>
          </p:nvPr>
        </p:nvSpPr>
        <p:spPr>
          <a:xfrm>
            <a:off x="6592879" y="3002206"/>
            <a:ext cx="1801800" cy="544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06" name="Google Shape;106;p13"/>
          <p:cNvSpPr txBox="1">
            <a:spLocks noGrp="1"/>
          </p:cNvSpPr>
          <p:nvPr>
            <p:ph type="subTitle" idx="13"/>
          </p:nvPr>
        </p:nvSpPr>
        <p:spPr>
          <a:xfrm>
            <a:off x="6592879" y="3608820"/>
            <a:ext cx="1801800" cy="544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7" name="Google Shape;107;p13"/>
          <p:cNvSpPr txBox="1">
            <a:spLocks noGrp="1"/>
          </p:cNvSpPr>
          <p:nvPr>
            <p:ph type="title" idx="14" hasCustomPrompt="1"/>
          </p:nvPr>
        </p:nvSpPr>
        <p:spPr>
          <a:xfrm>
            <a:off x="7161829" y="2236611"/>
            <a:ext cx="663900" cy="45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108" name="Google Shape;108;p13"/>
          <p:cNvSpPr txBox="1">
            <a:spLocks noGrp="1"/>
          </p:cNvSpPr>
          <p:nvPr>
            <p:ph type="title" idx="15"/>
          </p:nvPr>
        </p:nvSpPr>
        <p:spPr>
          <a:xfrm>
            <a:off x="713075" y="539400"/>
            <a:ext cx="7717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09" name="Google Shape;109;p13"/>
          <p:cNvSpPr txBox="1">
            <a:spLocks noGrp="1"/>
          </p:cNvSpPr>
          <p:nvPr>
            <p:ph type="subTitle" idx="16"/>
          </p:nvPr>
        </p:nvSpPr>
        <p:spPr>
          <a:xfrm>
            <a:off x="3331775" y="4623854"/>
            <a:ext cx="2480400" cy="307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000"/>
              <a:buNone/>
              <a:defRPr sz="10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110" name="Google Shape;110;p13"/>
          <p:cNvSpPr txBox="1">
            <a:spLocks noGrp="1"/>
          </p:cNvSpPr>
          <p:nvPr>
            <p:ph type="subTitle" idx="17"/>
          </p:nvPr>
        </p:nvSpPr>
        <p:spPr>
          <a:xfrm>
            <a:off x="7332925" y="4623854"/>
            <a:ext cx="1098000" cy="3075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000"/>
              <a:buNone/>
              <a:defRPr sz="1000"/>
            </a:lvl1pPr>
            <a:lvl2pPr lvl="1" algn="r" rtl="0">
              <a:lnSpc>
                <a:spcPct val="100000"/>
              </a:lnSpc>
              <a:spcBef>
                <a:spcPts val="0"/>
              </a:spcBef>
              <a:spcAft>
                <a:spcPts val="0"/>
              </a:spcAft>
              <a:buSzPts val="1000"/>
              <a:buNone/>
              <a:defRPr sz="1000"/>
            </a:lvl2pPr>
            <a:lvl3pPr lvl="2" algn="r" rtl="0">
              <a:lnSpc>
                <a:spcPct val="100000"/>
              </a:lnSpc>
              <a:spcBef>
                <a:spcPts val="0"/>
              </a:spcBef>
              <a:spcAft>
                <a:spcPts val="0"/>
              </a:spcAft>
              <a:buSzPts val="1000"/>
              <a:buNone/>
              <a:defRPr sz="1000"/>
            </a:lvl3pPr>
            <a:lvl4pPr lvl="3" algn="r" rtl="0">
              <a:lnSpc>
                <a:spcPct val="100000"/>
              </a:lnSpc>
              <a:spcBef>
                <a:spcPts val="0"/>
              </a:spcBef>
              <a:spcAft>
                <a:spcPts val="0"/>
              </a:spcAft>
              <a:buSzPts val="1000"/>
              <a:buNone/>
              <a:defRPr sz="1000"/>
            </a:lvl4pPr>
            <a:lvl5pPr lvl="4" algn="r" rtl="0">
              <a:lnSpc>
                <a:spcPct val="100000"/>
              </a:lnSpc>
              <a:spcBef>
                <a:spcPts val="0"/>
              </a:spcBef>
              <a:spcAft>
                <a:spcPts val="0"/>
              </a:spcAft>
              <a:buSzPts val="1000"/>
              <a:buNone/>
              <a:defRPr sz="1000"/>
            </a:lvl5pPr>
            <a:lvl6pPr lvl="5" algn="r" rtl="0">
              <a:lnSpc>
                <a:spcPct val="100000"/>
              </a:lnSpc>
              <a:spcBef>
                <a:spcPts val="0"/>
              </a:spcBef>
              <a:spcAft>
                <a:spcPts val="0"/>
              </a:spcAft>
              <a:buSzPts val="1000"/>
              <a:buNone/>
              <a:defRPr sz="1000"/>
            </a:lvl6pPr>
            <a:lvl7pPr lvl="6" algn="r" rtl="0">
              <a:lnSpc>
                <a:spcPct val="100000"/>
              </a:lnSpc>
              <a:spcBef>
                <a:spcPts val="0"/>
              </a:spcBef>
              <a:spcAft>
                <a:spcPts val="0"/>
              </a:spcAft>
              <a:buSzPts val="1000"/>
              <a:buNone/>
              <a:defRPr sz="1000"/>
            </a:lvl7pPr>
            <a:lvl8pPr lvl="7" algn="r" rtl="0">
              <a:lnSpc>
                <a:spcPct val="100000"/>
              </a:lnSpc>
              <a:spcBef>
                <a:spcPts val="0"/>
              </a:spcBef>
              <a:spcAft>
                <a:spcPts val="0"/>
              </a:spcAft>
              <a:buSzPts val="1000"/>
              <a:buNone/>
              <a:defRPr sz="1000"/>
            </a:lvl8pPr>
            <a:lvl9pPr lvl="8" algn="r" rtl="0">
              <a:lnSpc>
                <a:spcPct val="100000"/>
              </a:lnSpc>
              <a:spcBef>
                <a:spcPts val="0"/>
              </a:spcBef>
              <a:spcAft>
                <a:spcPts val="0"/>
              </a:spcAft>
              <a:buSzPts val="1000"/>
              <a:buNone/>
              <a:defRPr sz="1000"/>
            </a:lvl9pPr>
          </a:lstStyle>
          <a:p>
            <a:endParaRPr/>
          </a:p>
        </p:txBody>
      </p:sp>
      <p:cxnSp>
        <p:nvCxnSpPr>
          <p:cNvPr id="111" name="Google Shape;111;p13"/>
          <p:cNvCxnSpPr/>
          <p:nvPr/>
        </p:nvCxnSpPr>
        <p:spPr>
          <a:xfrm>
            <a:off x="711850" y="4610125"/>
            <a:ext cx="7720200" cy="0"/>
          </a:xfrm>
          <a:prstGeom prst="straightConnector1">
            <a:avLst/>
          </a:prstGeom>
          <a:noFill/>
          <a:ln w="9525" cap="flat" cmpd="sng">
            <a:solidFill>
              <a:schemeClr val="lt1"/>
            </a:solidFill>
            <a:prstDash val="solid"/>
            <a:round/>
            <a:headEnd type="none" w="med" len="med"/>
            <a:tailEnd type="none" w="med" len="med"/>
          </a:ln>
        </p:spPr>
      </p:cxnSp>
      <p:sp>
        <p:nvSpPr>
          <p:cNvPr id="112" name="Google Shape;112;p13"/>
          <p:cNvSpPr/>
          <p:nvPr/>
        </p:nvSpPr>
        <p:spPr>
          <a:xfrm rot="-5400000" flipH="1">
            <a:off x="8505743" y="2254808"/>
            <a:ext cx="2203200" cy="2203200"/>
          </a:xfrm>
          <a:prstGeom prst="ellipse">
            <a:avLst/>
          </a:prstGeom>
          <a:gradFill>
            <a:gsLst>
              <a:gs pos="0">
                <a:srgbClr val="FFFFFF">
                  <a:alpha val="0"/>
                  <a:alpha val="20540"/>
                </a:srgbClr>
              </a:gs>
              <a:gs pos="100000">
                <a:srgbClr val="CC527A">
                  <a:alpha val="2054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BLANK_4">
    <p:bg>
      <p:bgPr>
        <a:blipFill>
          <a:blip r:embed="rId2">
            <a:alphaModFix/>
          </a:blip>
          <a:stretch>
            <a:fillRect/>
          </a:stretch>
        </a:blipFill>
        <a:effectLst/>
      </p:bgPr>
    </p:bg>
    <p:spTree>
      <p:nvGrpSpPr>
        <p:cNvPr id="1" name="Shape 284"/>
        <p:cNvGrpSpPr/>
        <p:nvPr/>
      </p:nvGrpSpPr>
      <p:grpSpPr>
        <a:xfrm>
          <a:off x="0" y="0"/>
          <a:ext cx="0" cy="0"/>
          <a:chOff x="0" y="0"/>
          <a:chExt cx="0" cy="0"/>
        </a:xfrm>
      </p:grpSpPr>
      <p:sp>
        <p:nvSpPr>
          <p:cNvPr id="285" name="Google Shape;285;p30"/>
          <p:cNvSpPr/>
          <p:nvPr/>
        </p:nvSpPr>
        <p:spPr>
          <a:xfrm rot="7618588" flipH="1">
            <a:off x="-1147397" y="-1622169"/>
            <a:ext cx="5322309" cy="5322309"/>
          </a:xfrm>
          <a:prstGeom prst="ellipse">
            <a:avLst/>
          </a:prstGeom>
          <a:gradFill>
            <a:gsLst>
              <a:gs pos="0">
                <a:srgbClr val="FFFFFF">
                  <a:alpha val="0"/>
                  <a:alpha val="20540"/>
                </a:srgbClr>
              </a:gs>
              <a:gs pos="100000">
                <a:srgbClr val="CC527A">
                  <a:alpha val="2054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BLANK_3">
    <p:bg>
      <p:bgPr>
        <a:blipFill>
          <a:blip r:embed="rId2">
            <a:alphaModFix/>
          </a:blip>
          <a:stretch>
            <a:fillRect/>
          </a:stretch>
        </a:blipFill>
        <a:effectLst/>
      </p:bgPr>
    </p:bg>
    <p:spTree>
      <p:nvGrpSpPr>
        <p:cNvPr id="1" name="Shape 286"/>
        <p:cNvGrpSpPr/>
        <p:nvPr/>
      </p:nvGrpSpPr>
      <p:grpSpPr>
        <a:xfrm>
          <a:off x="0" y="0"/>
          <a:ext cx="0" cy="0"/>
          <a:chOff x="0" y="0"/>
          <a:chExt cx="0" cy="0"/>
        </a:xfrm>
      </p:grpSpPr>
      <p:sp>
        <p:nvSpPr>
          <p:cNvPr id="287" name="Google Shape;287;p31"/>
          <p:cNvSpPr/>
          <p:nvPr/>
        </p:nvSpPr>
        <p:spPr>
          <a:xfrm rot="-6962841">
            <a:off x="-1235620" y="3067256"/>
            <a:ext cx="3073690" cy="3073690"/>
          </a:xfrm>
          <a:prstGeom prst="ellipse">
            <a:avLst/>
          </a:prstGeom>
          <a:gradFill>
            <a:gsLst>
              <a:gs pos="0">
                <a:schemeClr val="accent2">
                  <a:alpha val="20540"/>
                </a:schemeClr>
              </a:gs>
              <a:gs pos="100000">
                <a:srgbClr val="737373">
                  <a:alpha val="0"/>
                  <a:alpha val="2054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2"/>
            </a:gs>
            <a:gs pos="100000">
              <a:srgbClr val="CC527A"/>
            </a:gs>
          </a:gsLst>
          <a:lin ang="5400700"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075" y="539400"/>
            <a:ext cx="77178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3200"/>
              <a:buFont typeface="Poppins SemiBold"/>
              <a:buNone/>
              <a:defRPr sz="3200">
                <a:solidFill>
                  <a:schemeClr val="lt1"/>
                </a:solidFill>
                <a:latin typeface="Poppins SemiBold"/>
                <a:ea typeface="Poppins SemiBold"/>
                <a:cs typeface="Poppins SemiBold"/>
                <a:sym typeface="Poppins SemiBold"/>
              </a:defRPr>
            </a:lvl1pPr>
            <a:lvl2pPr lvl="1">
              <a:spcBef>
                <a:spcPts val="0"/>
              </a:spcBef>
              <a:spcAft>
                <a:spcPts val="0"/>
              </a:spcAft>
              <a:buClr>
                <a:schemeClr val="lt1"/>
              </a:buClr>
              <a:buSzPts val="3200"/>
              <a:buFont typeface="Poppins SemiBold"/>
              <a:buNone/>
              <a:defRPr sz="3200">
                <a:solidFill>
                  <a:schemeClr val="lt1"/>
                </a:solidFill>
                <a:latin typeface="Poppins SemiBold"/>
                <a:ea typeface="Poppins SemiBold"/>
                <a:cs typeface="Poppins SemiBold"/>
                <a:sym typeface="Poppins SemiBold"/>
              </a:defRPr>
            </a:lvl2pPr>
            <a:lvl3pPr lvl="2">
              <a:spcBef>
                <a:spcPts val="0"/>
              </a:spcBef>
              <a:spcAft>
                <a:spcPts val="0"/>
              </a:spcAft>
              <a:buClr>
                <a:schemeClr val="lt1"/>
              </a:buClr>
              <a:buSzPts val="3200"/>
              <a:buFont typeface="Poppins SemiBold"/>
              <a:buNone/>
              <a:defRPr sz="3200">
                <a:solidFill>
                  <a:schemeClr val="lt1"/>
                </a:solidFill>
                <a:latin typeface="Poppins SemiBold"/>
                <a:ea typeface="Poppins SemiBold"/>
                <a:cs typeface="Poppins SemiBold"/>
                <a:sym typeface="Poppins SemiBold"/>
              </a:defRPr>
            </a:lvl3pPr>
            <a:lvl4pPr lvl="3">
              <a:spcBef>
                <a:spcPts val="0"/>
              </a:spcBef>
              <a:spcAft>
                <a:spcPts val="0"/>
              </a:spcAft>
              <a:buClr>
                <a:schemeClr val="lt1"/>
              </a:buClr>
              <a:buSzPts val="3200"/>
              <a:buFont typeface="Poppins SemiBold"/>
              <a:buNone/>
              <a:defRPr sz="3200">
                <a:solidFill>
                  <a:schemeClr val="lt1"/>
                </a:solidFill>
                <a:latin typeface="Poppins SemiBold"/>
                <a:ea typeface="Poppins SemiBold"/>
                <a:cs typeface="Poppins SemiBold"/>
                <a:sym typeface="Poppins SemiBold"/>
              </a:defRPr>
            </a:lvl4pPr>
            <a:lvl5pPr lvl="4">
              <a:spcBef>
                <a:spcPts val="0"/>
              </a:spcBef>
              <a:spcAft>
                <a:spcPts val="0"/>
              </a:spcAft>
              <a:buClr>
                <a:schemeClr val="lt1"/>
              </a:buClr>
              <a:buSzPts val="3200"/>
              <a:buFont typeface="Poppins SemiBold"/>
              <a:buNone/>
              <a:defRPr sz="3200">
                <a:solidFill>
                  <a:schemeClr val="lt1"/>
                </a:solidFill>
                <a:latin typeface="Poppins SemiBold"/>
                <a:ea typeface="Poppins SemiBold"/>
                <a:cs typeface="Poppins SemiBold"/>
                <a:sym typeface="Poppins SemiBold"/>
              </a:defRPr>
            </a:lvl5pPr>
            <a:lvl6pPr lvl="5">
              <a:spcBef>
                <a:spcPts val="0"/>
              </a:spcBef>
              <a:spcAft>
                <a:spcPts val="0"/>
              </a:spcAft>
              <a:buClr>
                <a:schemeClr val="lt1"/>
              </a:buClr>
              <a:buSzPts val="3200"/>
              <a:buFont typeface="Poppins SemiBold"/>
              <a:buNone/>
              <a:defRPr sz="3200">
                <a:solidFill>
                  <a:schemeClr val="lt1"/>
                </a:solidFill>
                <a:latin typeface="Poppins SemiBold"/>
                <a:ea typeface="Poppins SemiBold"/>
                <a:cs typeface="Poppins SemiBold"/>
                <a:sym typeface="Poppins SemiBold"/>
              </a:defRPr>
            </a:lvl6pPr>
            <a:lvl7pPr lvl="6">
              <a:spcBef>
                <a:spcPts val="0"/>
              </a:spcBef>
              <a:spcAft>
                <a:spcPts val="0"/>
              </a:spcAft>
              <a:buClr>
                <a:schemeClr val="lt1"/>
              </a:buClr>
              <a:buSzPts val="3200"/>
              <a:buFont typeface="Poppins SemiBold"/>
              <a:buNone/>
              <a:defRPr sz="3200">
                <a:solidFill>
                  <a:schemeClr val="lt1"/>
                </a:solidFill>
                <a:latin typeface="Poppins SemiBold"/>
                <a:ea typeface="Poppins SemiBold"/>
                <a:cs typeface="Poppins SemiBold"/>
                <a:sym typeface="Poppins SemiBold"/>
              </a:defRPr>
            </a:lvl7pPr>
            <a:lvl8pPr lvl="7">
              <a:spcBef>
                <a:spcPts val="0"/>
              </a:spcBef>
              <a:spcAft>
                <a:spcPts val="0"/>
              </a:spcAft>
              <a:buClr>
                <a:schemeClr val="lt1"/>
              </a:buClr>
              <a:buSzPts val="3200"/>
              <a:buFont typeface="Poppins SemiBold"/>
              <a:buNone/>
              <a:defRPr sz="3200">
                <a:solidFill>
                  <a:schemeClr val="lt1"/>
                </a:solidFill>
                <a:latin typeface="Poppins SemiBold"/>
                <a:ea typeface="Poppins SemiBold"/>
                <a:cs typeface="Poppins SemiBold"/>
                <a:sym typeface="Poppins SemiBold"/>
              </a:defRPr>
            </a:lvl8pPr>
            <a:lvl9pPr lvl="8">
              <a:spcBef>
                <a:spcPts val="0"/>
              </a:spcBef>
              <a:spcAft>
                <a:spcPts val="0"/>
              </a:spcAft>
              <a:buClr>
                <a:schemeClr val="lt1"/>
              </a:buClr>
              <a:buSzPts val="3200"/>
              <a:buFont typeface="Poppins SemiBold"/>
              <a:buNone/>
              <a:defRPr sz="3200">
                <a:solidFill>
                  <a:schemeClr val="lt1"/>
                </a:solidFill>
                <a:latin typeface="Poppins SemiBold"/>
                <a:ea typeface="Poppins SemiBold"/>
                <a:cs typeface="Poppins SemiBold"/>
                <a:sym typeface="Poppins SemiBold"/>
              </a:defRPr>
            </a:lvl9pPr>
          </a:lstStyle>
          <a:p>
            <a:endParaRPr/>
          </a:p>
        </p:txBody>
      </p:sp>
      <p:sp>
        <p:nvSpPr>
          <p:cNvPr id="7" name="Google Shape;7;p1"/>
          <p:cNvSpPr txBox="1">
            <a:spLocks noGrp="1"/>
          </p:cNvSpPr>
          <p:nvPr>
            <p:ph type="body" idx="1"/>
          </p:nvPr>
        </p:nvSpPr>
        <p:spPr>
          <a:xfrm>
            <a:off x="713075" y="1279575"/>
            <a:ext cx="7717800" cy="32892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Poppins"/>
              <a:buChar char="●"/>
              <a:defRPr>
                <a:solidFill>
                  <a:schemeClr val="lt1"/>
                </a:solidFill>
                <a:latin typeface="Poppins"/>
                <a:ea typeface="Poppins"/>
                <a:cs typeface="Poppins"/>
                <a:sym typeface="Poppins"/>
              </a:defRPr>
            </a:lvl1pPr>
            <a:lvl2pPr marL="914400" lvl="1" indent="-317500">
              <a:lnSpc>
                <a:spcPct val="100000"/>
              </a:lnSpc>
              <a:spcBef>
                <a:spcPts val="0"/>
              </a:spcBef>
              <a:spcAft>
                <a:spcPts val="0"/>
              </a:spcAft>
              <a:buClr>
                <a:schemeClr val="lt1"/>
              </a:buClr>
              <a:buSzPts val="1400"/>
              <a:buFont typeface="Poppins"/>
              <a:buChar char="○"/>
              <a:defRPr>
                <a:solidFill>
                  <a:schemeClr val="lt1"/>
                </a:solidFill>
                <a:latin typeface="Poppins"/>
                <a:ea typeface="Poppins"/>
                <a:cs typeface="Poppins"/>
                <a:sym typeface="Poppins"/>
              </a:defRPr>
            </a:lvl2pPr>
            <a:lvl3pPr marL="1371600" lvl="2" indent="-317500">
              <a:lnSpc>
                <a:spcPct val="100000"/>
              </a:lnSpc>
              <a:spcBef>
                <a:spcPts val="0"/>
              </a:spcBef>
              <a:spcAft>
                <a:spcPts val="0"/>
              </a:spcAft>
              <a:buClr>
                <a:schemeClr val="lt1"/>
              </a:buClr>
              <a:buSzPts val="1400"/>
              <a:buFont typeface="Poppins"/>
              <a:buChar char="■"/>
              <a:defRPr>
                <a:solidFill>
                  <a:schemeClr val="lt1"/>
                </a:solidFill>
                <a:latin typeface="Poppins"/>
                <a:ea typeface="Poppins"/>
                <a:cs typeface="Poppins"/>
                <a:sym typeface="Poppins"/>
              </a:defRPr>
            </a:lvl3pPr>
            <a:lvl4pPr marL="1828800" lvl="3" indent="-317500">
              <a:lnSpc>
                <a:spcPct val="100000"/>
              </a:lnSpc>
              <a:spcBef>
                <a:spcPts val="0"/>
              </a:spcBef>
              <a:spcAft>
                <a:spcPts val="0"/>
              </a:spcAft>
              <a:buClr>
                <a:schemeClr val="lt1"/>
              </a:buClr>
              <a:buSzPts val="1400"/>
              <a:buFont typeface="Poppins"/>
              <a:buChar char="●"/>
              <a:defRPr>
                <a:solidFill>
                  <a:schemeClr val="lt1"/>
                </a:solidFill>
                <a:latin typeface="Poppins"/>
                <a:ea typeface="Poppins"/>
                <a:cs typeface="Poppins"/>
                <a:sym typeface="Poppins"/>
              </a:defRPr>
            </a:lvl4pPr>
            <a:lvl5pPr marL="2286000" lvl="4" indent="-317500">
              <a:lnSpc>
                <a:spcPct val="100000"/>
              </a:lnSpc>
              <a:spcBef>
                <a:spcPts val="0"/>
              </a:spcBef>
              <a:spcAft>
                <a:spcPts val="0"/>
              </a:spcAft>
              <a:buClr>
                <a:schemeClr val="lt1"/>
              </a:buClr>
              <a:buSzPts val="1400"/>
              <a:buFont typeface="Poppins"/>
              <a:buChar char="○"/>
              <a:defRPr>
                <a:solidFill>
                  <a:schemeClr val="lt1"/>
                </a:solidFill>
                <a:latin typeface="Poppins"/>
                <a:ea typeface="Poppins"/>
                <a:cs typeface="Poppins"/>
                <a:sym typeface="Poppins"/>
              </a:defRPr>
            </a:lvl5pPr>
            <a:lvl6pPr marL="2743200" lvl="5" indent="-317500">
              <a:lnSpc>
                <a:spcPct val="100000"/>
              </a:lnSpc>
              <a:spcBef>
                <a:spcPts val="0"/>
              </a:spcBef>
              <a:spcAft>
                <a:spcPts val="0"/>
              </a:spcAft>
              <a:buClr>
                <a:schemeClr val="lt1"/>
              </a:buClr>
              <a:buSzPts val="1400"/>
              <a:buFont typeface="Poppins"/>
              <a:buChar char="■"/>
              <a:defRPr>
                <a:solidFill>
                  <a:schemeClr val="lt1"/>
                </a:solidFill>
                <a:latin typeface="Poppins"/>
                <a:ea typeface="Poppins"/>
                <a:cs typeface="Poppins"/>
                <a:sym typeface="Poppins"/>
              </a:defRPr>
            </a:lvl6pPr>
            <a:lvl7pPr marL="3200400" lvl="6" indent="-317500">
              <a:lnSpc>
                <a:spcPct val="100000"/>
              </a:lnSpc>
              <a:spcBef>
                <a:spcPts val="0"/>
              </a:spcBef>
              <a:spcAft>
                <a:spcPts val="0"/>
              </a:spcAft>
              <a:buClr>
                <a:schemeClr val="lt1"/>
              </a:buClr>
              <a:buSzPts val="1400"/>
              <a:buFont typeface="Poppins"/>
              <a:buChar char="●"/>
              <a:defRPr>
                <a:solidFill>
                  <a:schemeClr val="lt1"/>
                </a:solidFill>
                <a:latin typeface="Poppins"/>
                <a:ea typeface="Poppins"/>
                <a:cs typeface="Poppins"/>
                <a:sym typeface="Poppins"/>
              </a:defRPr>
            </a:lvl7pPr>
            <a:lvl8pPr marL="3657600" lvl="7" indent="-317500">
              <a:lnSpc>
                <a:spcPct val="100000"/>
              </a:lnSpc>
              <a:spcBef>
                <a:spcPts val="0"/>
              </a:spcBef>
              <a:spcAft>
                <a:spcPts val="0"/>
              </a:spcAft>
              <a:buClr>
                <a:schemeClr val="lt1"/>
              </a:buClr>
              <a:buSzPts val="1400"/>
              <a:buFont typeface="Poppins"/>
              <a:buChar char="○"/>
              <a:defRPr>
                <a:solidFill>
                  <a:schemeClr val="lt1"/>
                </a:solidFill>
                <a:latin typeface="Poppins"/>
                <a:ea typeface="Poppins"/>
                <a:cs typeface="Poppins"/>
                <a:sym typeface="Poppins"/>
              </a:defRPr>
            </a:lvl8pPr>
            <a:lvl9pPr marL="4114800" lvl="8" indent="-317500">
              <a:lnSpc>
                <a:spcPct val="100000"/>
              </a:lnSpc>
              <a:spcBef>
                <a:spcPts val="0"/>
              </a:spcBef>
              <a:spcAft>
                <a:spcPts val="0"/>
              </a:spcAft>
              <a:buClr>
                <a:schemeClr val="lt1"/>
              </a:buClr>
              <a:buSzPts val="1400"/>
              <a:buFont typeface="Poppins"/>
              <a:buChar char="■"/>
              <a:defRPr>
                <a:solidFill>
                  <a:schemeClr val="lt1"/>
                </a:solidFill>
                <a:latin typeface="Poppins"/>
                <a:ea typeface="Poppins"/>
                <a:cs typeface="Poppins"/>
                <a:sym typeface="Poppins"/>
              </a:defRPr>
            </a:lvl9pPr>
          </a:lstStyle>
          <a:p>
            <a:endParaRPr dirty="0"/>
          </a:p>
        </p:txBody>
      </p:sp>
      <p:sp>
        <p:nvSpPr>
          <p:cNvPr id="8" name="Google Shape;8;p1"/>
          <p:cNvSpPr txBox="1">
            <a:spLocks noGrp="1"/>
          </p:cNvSpPr>
          <p:nvPr>
            <p:ph type="sldNum" idx="12"/>
          </p:nvPr>
        </p:nvSpPr>
        <p:spPr>
          <a:xfrm>
            <a:off x="713075" y="4616554"/>
            <a:ext cx="455700" cy="307500"/>
          </a:xfrm>
          <a:prstGeom prst="rect">
            <a:avLst/>
          </a:prstGeom>
          <a:noFill/>
          <a:ln>
            <a:noFill/>
          </a:ln>
        </p:spPr>
        <p:txBody>
          <a:bodyPr spcFirstLastPara="1" wrap="square" lIns="91425" tIns="91425" rIns="91425" bIns="91425" anchor="ctr" anchorCtr="0">
            <a:noAutofit/>
          </a:bodyPr>
          <a:lstStyle>
            <a:lvl1pPr lvl="0">
              <a:buNone/>
              <a:defRPr sz="1000">
                <a:solidFill>
                  <a:schemeClr val="lt1"/>
                </a:solidFill>
                <a:latin typeface="Poppins"/>
                <a:ea typeface="Poppins"/>
                <a:cs typeface="Poppins"/>
                <a:sym typeface="Poppins"/>
              </a:defRPr>
            </a:lvl1pPr>
            <a:lvl2pPr lvl="1">
              <a:buNone/>
              <a:defRPr sz="1000">
                <a:solidFill>
                  <a:schemeClr val="lt1"/>
                </a:solidFill>
                <a:latin typeface="Poppins"/>
                <a:ea typeface="Poppins"/>
                <a:cs typeface="Poppins"/>
                <a:sym typeface="Poppins"/>
              </a:defRPr>
            </a:lvl2pPr>
            <a:lvl3pPr lvl="2">
              <a:buNone/>
              <a:defRPr sz="1000">
                <a:solidFill>
                  <a:schemeClr val="lt1"/>
                </a:solidFill>
                <a:latin typeface="Poppins"/>
                <a:ea typeface="Poppins"/>
                <a:cs typeface="Poppins"/>
                <a:sym typeface="Poppins"/>
              </a:defRPr>
            </a:lvl3pPr>
            <a:lvl4pPr lvl="3">
              <a:buNone/>
              <a:defRPr sz="1000">
                <a:solidFill>
                  <a:schemeClr val="lt1"/>
                </a:solidFill>
                <a:latin typeface="Poppins"/>
                <a:ea typeface="Poppins"/>
                <a:cs typeface="Poppins"/>
                <a:sym typeface="Poppins"/>
              </a:defRPr>
            </a:lvl4pPr>
            <a:lvl5pPr lvl="4">
              <a:buNone/>
              <a:defRPr sz="1000">
                <a:solidFill>
                  <a:schemeClr val="lt1"/>
                </a:solidFill>
                <a:latin typeface="Poppins"/>
                <a:ea typeface="Poppins"/>
                <a:cs typeface="Poppins"/>
                <a:sym typeface="Poppins"/>
              </a:defRPr>
            </a:lvl5pPr>
            <a:lvl6pPr lvl="5">
              <a:buNone/>
              <a:defRPr sz="1000">
                <a:solidFill>
                  <a:schemeClr val="lt1"/>
                </a:solidFill>
                <a:latin typeface="Poppins"/>
                <a:ea typeface="Poppins"/>
                <a:cs typeface="Poppins"/>
                <a:sym typeface="Poppins"/>
              </a:defRPr>
            </a:lvl6pPr>
            <a:lvl7pPr lvl="6">
              <a:buNone/>
              <a:defRPr sz="1000">
                <a:solidFill>
                  <a:schemeClr val="lt1"/>
                </a:solidFill>
                <a:latin typeface="Poppins"/>
                <a:ea typeface="Poppins"/>
                <a:cs typeface="Poppins"/>
                <a:sym typeface="Poppins"/>
              </a:defRPr>
            </a:lvl7pPr>
            <a:lvl8pPr lvl="7">
              <a:buNone/>
              <a:defRPr sz="1000">
                <a:solidFill>
                  <a:schemeClr val="lt1"/>
                </a:solidFill>
                <a:latin typeface="Poppins"/>
                <a:ea typeface="Poppins"/>
                <a:cs typeface="Poppins"/>
                <a:sym typeface="Poppins"/>
              </a:defRPr>
            </a:lvl8pPr>
            <a:lvl9pPr lvl="8">
              <a:buNone/>
              <a:defRPr sz="1000">
                <a:solidFill>
                  <a:schemeClr val="lt1"/>
                </a:solidFill>
                <a:latin typeface="Poppins"/>
                <a:ea typeface="Poppins"/>
                <a:cs typeface="Poppins"/>
                <a:sym typeface="Poppins"/>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4" r:id="rId4"/>
    <p:sldLayoutId id="2147483655" r:id="rId5"/>
    <p:sldLayoutId id="2147483659" r:id="rId6"/>
    <p:sldLayoutId id="2147483676" r:id="rId7"/>
    <p:sldLayoutId id="2147483677"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lumMod val="40000"/>
            <a:lumOff val="60000"/>
          </a:schemeClr>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35"/>
          <p:cNvSpPr/>
          <p:nvPr/>
        </p:nvSpPr>
        <p:spPr>
          <a:xfrm>
            <a:off x="2201866" y="3105299"/>
            <a:ext cx="4743900" cy="489300"/>
          </a:xfrm>
          <a:prstGeom prst="roundRect">
            <a:avLst>
              <a:gd name="adj" fmla="val 50000"/>
            </a:avLst>
          </a:prstGeom>
          <a:solidFill>
            <a:srgbClr val="FFFFFF">
              <a:alpha val="20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5"/>
          <p:cNvSpPr txBox="1">
            <a:spLocks noGrp="1"/>
          </p:cNvSpPr>
          <p:nvPr>
            <p:ph type="ctrTitle"/>
          </p:nvPr>
        </p:nvSpPr>
        <p:spPr>
          <a:xfrm>
            <a:off x="1337999" y="1010498"/>
            <a:ext cx="6468000" cy="1842600"/>
          </a:xfrm>
          <a:prstGeom prst="rect">
            <a:avLst/>
          </a:prstGeom>
        </p:spPr>
        <p:txBody>
          <a:bodyPr spcFirstLastPara="1" wrap="square" lIns="91425" tIns="91425" rIns="91425" bIns="91425" anchor="b" anchorCtr="0">
            <a:noAutofit/>
          </a:bodyPr>
          <a:lstStyle/>
          <a:p>
            <a:pPr marL="0" lvl="0" indent="0" algn="ctr" rtl="0">
              <a:lnSpc>
                <a:spcPct val="150000"/>
              </a:lnSpc>
              <a:spcBef>
                <a:spcPts val="0"/>
              </a:spcBef>
              <a:spcAft>
                <a:spcPts val="0"/>
              </a:spcAft>
              <a:buNone/>
            </a:pPr>
            <a:r>
              <a:rPr lang="en" sz="4400" u="sng" dirty="0">
                <a:solidFill>
                  <a:schemeClr val="lt1"/>
                </a:solidFill>
              </a:rPr>
              <a:t>Fake News Detection</a:t>
            </a:r>
            <a:br>
              <a:rPr lang="en" sz="4800" dirty="0">
                <a:solidFill>
                  <a:schemeClr val="lt1"/>
                </a:solidFill>
              </a:rPr>
            </a:br>
            <a:r>
              <a:rPr lang="en" sz="3600" dirty="0">
                <a:solidFill>
                  <a:schemeClr val="lt1"/>
                </a:solidFill>
              </a:rPr>
              <a:t>Concept Proposal / Pitch</a:t>
            </a:r>
            <a:endParaRPr sz="4000" dirty="0">
              <a:solidFill>
                <a:schemeClr val="lt1"/>
              </a:solidFill>
            </a:endParaRPr>
          </a:p>
        </p:txBody>
      </p:sp>
      <p:sp>
        <p:nvSpPr>
          <p:cNvPr id="300" name="Google Shape;300;p35"/>
          <p:cNvSpPr txBox="1">
            <a:spLocks noGrp="1"/>
          </p:cNvSpPr>
          <p:nvPr>
            <p:ph type="subTitle" idx="1"/>
          </p:nvPr>
        </p:nvSpPr>
        <p:spPr>
          <a:xfrm>
            <a:off x="2464116" y="3184649"/>
            <a:ext cx="4213200" cy="33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SG" dirty="0"/>
              <a:t>Proposal Submission for Final Project</a:t>
            </a:r>
            <a:endParaRPr dirty="0"/>
          </a:p>
        </p:txBody>
      </p:sp>
      <p:sp>
        <p:nvSpPr>
          <p:cNvPr id="301" name="Google Shape;301;p35"/>
          <p:cNvSpPr txBox="1">
            <a:spLocks noGrp="1"/>
          </p:cNvSpPr>
          <p:nvPr>
            <p:ph type="subTitle" idx="2"/>
          </p:nvPr>
        </p:nvSpPr>
        <p:spPr>
          <a:xfrm>
            <a:off x="3331775" y="4623854"/>
            <a:ext cx="2480400" cy="30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302" name="Google Shape;302;p35"/>
          <p:cNvSpPr txBox="1">
            <a:spLocks noGrp="1"/>
          </p:cNvSpPr>
          <p:nvPr>
            <p:ph type="subTitle" idx="3"/>
          </p:nvPr>
        </p:nvSpPr>
        <p:spPr>
          <a:xfrm>
            <a:off x="7332925" y="4623854"/>
            <a:ext cx="1098000" cy="307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SG" dirty="0"/>
              <a:t>G. Yau, 2024</a:t>
            </a:r>
            <a:endParaRPr dirty="0"/>
          </a:p>
        </p:txBody>
      </p:sp>
      <p:sp>
        <p:nvSpPr>
          <p:cNvPr id="303" name="Google Shape;303;p35"/>
          <p:cNvSpPr txBox="1">
            <a:spLocks noGrp="1"/>
          </p:cNvSpPr>
          <p:nvPr>
            <p:ph type="sldNum" idx="12"/>
          </p:nvPr>
        </p:nvSpPr>
        <p:spPr>
          <a:xfrm>
            <a:off x="713075" y="4616554"/>
            <a:ext cx="455700" cy="30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a:t>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D48AFD-0FC5-E47A-A4B9-98A611031B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582F00-71A9-A7CE-F46C-5202AD316B61}"/>
              </a:ext>
            </a:extLst>
          </p:cNvPr>
          <p:cNvSpPr>
            <a:spLocks noGrp="1"/>
          </p:cNvSpPr>
          <p:nvPr>
            <p:ph type="title"/>
          </p:nvPr>
        </p:nvSpPr>
        <p:spPr/>
        <p:txBody>
          <a:bodyPr/>
          <a:lstStyle/>
          <a:p>
            <a:r>
              <a:rPr lang="en-SG" dirty="0"/>
              <a:t>2. Human fact-checking</a:t>
            </a:r>
          </a:p>
        </p:txBody>
      </p:sp>
      <p:sp>
        <p:nvSpPr>
          <p:cNvPr id="3" name="Text Placeholder 2">
            <a:extLst>
              <a:ext uri="{FF2B5EF4-FFF2-40B4-BE49-F238E27FC236}">
                <a16:creationId xmlns:a16="http://schemas.microsoft.com/office/drawing/2014/main" id="{B9A08C23-47B5-CB6E-C16D-226FDBD18051}"/>
              </a:ext>
            </a:extLst>
          </p:cNvPr>
          <p:cNvSpPr>
            <a:spLocks noGrp="1"/>
          </p:cNvSpPr>
          <p:nvPr>
            <p:ph type="body" idx="1"/>
          </p:nvPr>
        </p:nvSpPr>
        <p:spPr>
          <a:xfrm>
            <a:off x="713100" y="1438091"/>
            <a:ext cx="7717800" cy="3443100"/>
          </a:xfrm>
        </p:spPr>
        <p:txBody>
          <a:bodyPr/>
          <a:lstStyle/>
          <a:p>
            <a:pPr marL="152400" indent="0" algn="ctr">
              <a:buNone/>
            </a:pPr>
            <a:r>
              <a:rPr lang="en-SG" sz="1800" dirty="0"/>
              <a:t>Fact-checking websites (e.g. Snopes, </a:t>
            </a:r>
            <a:r>
              <a:rPr lang="en-SG" sz="1800" dirty="0" err="1"/>
              <a:t>Politifact</a:t>
            </a:r>
            <a:r>
              <a:rPr lang="en-SG" sz="1800" dirty="0"/>
              <a:t>)</a:t>
            </a:r>
          </a:p>
          <a:p>
            <a:pPr marL="152400" indent="0" algn="ctr">
              <a:buNone/>
            </a:pPr>
            <a:r>
              <a:rPr lang="en-SG" sz="1800" dirty="0"/>
              <a:t>use human fact-checkers to verify information.</a:t>
            </a:r>
          </a:p>
          <a:p>
            <a:pPr marL="152400" indent="0" algn="ctr">
              <a:buNone/>
            </a:pPr>
            <a:endParaRPr lang="en-SG" sz="1800" dirty="0"/>
          </a:p>
          <a:p>
            <a:pPr marL="438150" indent="-285750">
              <a:buClr>
                <a:schemeClr val="accent1">
                  <a:lumMod val="40000"/>
                  <a:lumOff val="60000"/>
                </a:schemeClr>
              </a:buClr>
              <a:buSzPct val="100000"/>
              <a:buFont typeface="Arial" panose="020B0604020202020204" pitchFamily="34" charset="0"/>
              <a:buChar char="•"/>
            </a:pPr>
            <a:r>
              <a:rPr lang="en-SG" sz="1800" dirty="0"/>
              <a:t>Human oversight ensures accuracy</a:t>
            </a:r>
          </a:p>
          <a:p>
            <a:pPr marL="438150" indent="-285750">
              <a:buClr>
                <a:schemeClr val="accent1">
                  <a:lumMod val="40000"/>
                  <a:lumOff val="60000"/>
                </a:schemeClr>
              </a:buClr>
              <a:buSzPct val="100000"/>
              <a:buFont typeface="Arial" panose="020B0604020202020204" pitchFamily="34" charset="0"/>
              <a:buChar char="•"/>
            </a:pPr>
            <a:r>
              <a:rPr lang="en-SG" sz="1800" dirty="0"/>
              <a:t>Lacks speed to address viral misinformation immediately</a:t>
            </a:r>
          </a:p>
          <a:p>
            <a:pPr marL="438150" indent="-285750">
              <a:buClr>
                <a:schemeClr val="accent1">
                  <a:lumMod val="40000"/>
                  <a:lumOff val="60000"/>
                </a:schemeClr>
              </a:buClr>
              <a:buSzPct val="100000"/>
              <a:buFont typeface="Arial" panose="020B0604020202020204" pitchFamily="34" charset="0"/>
              <a:buChar char="•"/>
            </a:pPr>
            <a:r>
              <a:rPr lang="en-SG" sz="1800" dirty="0"/>
              <a:t>Not scalable for the vast amount of misinformation online</a:t>
            </a:r>
          </a:p>
        </p:txBody>
      </p:sp>
      <p:sp>
        <p:nvSpPr>
          <p:cNvPr id="4" name="Slide Number Placeholder 3">
            <a:extLst>
              <a:ext uri="{FF2B5EF4-FFF2-40B4-BE49-F238E27FC236}">
                <a16:creationId xmlns:a16="http://schemas.microsoft.com/office/drawing/2014/main" id="{04D480F8-6132-940C-4FBC-1A8A7F64E6C3}"/>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10</a:t>
            </a:fld>
            <a:endParaRPr lang="en"/>
          </a:p>
        </p:txBody>
      </p:sp>
      <p:sp>
        <p:nvSpPr>
          <p:cNvPr id="5" name="Subtitle 4">
            <a:extLst>
              <a:ext uri="{FF2B5EF4-FFF2-40B4-BE49-F238E27FC236}">
                <a16:creationId xmlns:a16="http://schemas.microsoft.com/office/drawing/2014/main" id="{8275F45C-061D-29FD-31EB-93A47428230E}"/>
              </a:ext>
            </a:extLst>
          </p:cNvPr>
          <p:cNvSpPr>
            <a:spLocks noGrp="1"/>
          </p:cNvSpPr>
          <p:nvPr>
            <p:ph type="subTitle" idx="2"/>
          </p:nvPr>
        </p:nvSpPr>
        <p:spPr/>
        <p:txBody>
          <a:bodyPr/>
          <a:lstStyle/>
          <a:p>
            <a:endParaRPr lang="en-SG"/>
          </a:p>
        </p:txBody>
      </p:sp>
      <p:sp>
        <p:nvSpPr>
          <p:cNvPr id="6" name="Subtitle 5">
            <a:extLst>
              <a:ext uri="{FF2B5EF4-FFF2-40B4-BE49-F238E27FC236}">
                <a16:creationId xmlns:a16="http://schemas.microsoft.com/office/drawing/2014/main" id="{2B6B46B9-16CF-5A43-5AB7-65977337FDAD}"/>
              </a:ext>
            </a:extLst>
          </p:cNvPr>
          <p:cNvSpPr>
            <a:spLocks noGrp="1"/>
          </p:cNvSpPr>
          <p:nvPr>
            <p:ph type="subTitle" idx="3"/>
          </p:nvPr>
        </p:nvSpPr>
        <p:spPr/>
        <p:txBody>
          <a:bodyPr/>
          <a:lstStyle/>
          <a:p>
            <a:endParaRPr lang="en-SG"/>
          </a:p>
        </p:txBody>
      </p:sp>
    </p:spTree>
    <p:extLst>
      <p:ext uri="{BB962C8B-B14F-4D97-AF65-F5344CB8AC3E}">
        <p14:creationId xmlns:p14="http://schemas.microsoft.com/office/powerpoint/2010/main" val="83556695"/>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07">
          <a:extLst>
            <a:ext uri="{FF2B5EF4-FFF2-40B4-BE49-F238E27FC236}">
              <a16:creationId xmlns:a16="http://schemas.microsoft.com/office/drawing/2014/main" id="{AD9A1456-89CB-68AA-33FC-87411654EAA1}"/>
            </a:ext>
          </a:extLst>
        </p:cNvPr>
        <p:cNvGrpSpPr/>
        <p:nvPr/>
      </p:nvGrpSpPr>
      <p:grpSpPr>
        <a:xfrm>
          <a:off x="0" y="0"/>
          <a:ext cx="0" cy="0"/>
          <a:chOff x="0" y="0"/>
          <a:chExt cx="0" cy="0"/>
        </a:xfrm>
      </p:grpSpPr>
      <p:sp>
        <p:nvSpPr>
          <p:cNvPr id="408" name="Google Shape;408;p43">
            <a:extLst>
              <a:ext uri="{FF2B5EF4-FFF2-40B4-BE49-F238E27FC236}">
                <a16:creationId xmlns:a16="http://schemas.microsoft.com/office/drawing/2014/main" id="{F509AA8C-795A-17F8-3C65-C2C4C180BEBD}"/>
              </a:ext>
            </a:extLst>
          </p:cNvPr>
          <p:cNvSpPr/>
          <p:nvPr/>
        </p:nvSpPr>
        <p:spPr>
          <a:xfrm>
            <a:off x="4823417" y="1403600"/>
            <a:ext cx="3014400" cy="3003000"/>
          </a:xfrm>
          <a:prstGeom prst="roundRect">
            <a:avLst>
              <a:gd name="adj" fmla="val 16667"/>
            </a:avLst>
          </a:prstGeom>
          <a:solidFill>
            <a:srgbClr val="FFFFFF">
              <a:alpha val="20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43">
            <a:extLst>
              <a:ext uri="{FF2B5EF4-FFF2-40B4-BE49-F238E27FC236}">
                <a16:creationId xmlns:a16="http://schemas.microsoft.com/office/drawing/2014/main" id="{EBAAEF02-8B09-BAE2-9018-1735FC4988B1}"/>
              </a:ext>
            </a:extLst>
          </p:cNvPr>
          <p:cNvSpPr/>
          <p:nvPr/>
        </p:nvSpPr>
        <p:spPr>
          <a:xfrm rot="-5400000">
            <a:off x="-509959" y="1976268"/>
            <a:ext cx="2001600" cy="2001600"/>
          </a:xfrm>
          <a:prstGeom prst="ellipse">
            <a:avLst/>
          </a:prstGeom>
          <a:gradFill>
            <a:gsLst>
              <a:gs pos="0">
                <a:schemeClr val="accent2">
                  <a:alpha val="20540"/>
                </a:schemeClr>
              </a:gs>
              <a:gs pos="100000">
                <a:srgbClr val="737373">
                  <a:alpha val="0"/>
                  <a:alpha val="2054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43">
            <a:extLst>
              <a:ext uri="{FF2B5EF4-FFF2-40B4-BE49-F238E27FC236}">
                <a16:creationId xmlns:a16="http://schemas.microsoft.com/office/drawing/2014/main" id="{F321FC30-D255-E627-D826-2131D2B6FB08}"/>
              </a:ext>
            </a:extLst>
          </p:cNvPr>
          <p:cNvSpPr/>
          <p:nvPr/>
        </p:nvSpPr>
        <p:spPr>
          <a:xfrm>
            <a:off x="1305167" y="1403600"/>
            <a:ext cx="3014400" cy="3003000"/>
          </a:xfrm>
          <a:prstGeom prst="roundRect">
            <a:avLst>
              <a:gd name="adj" fmla="val 16667"/>
            </a:avLst>
          </a:prstGeom>
          <a:solidFill>
            <a:srgbClr val="FFFFFF">
              <a:alpha val="20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43">
            <a:extLst>
              <a:ext uri="{FF2B5EF4-FFF2-40B4-BE49-F238E27FC236}">
                <a16:creationId xmlns:a16="http://schemas.microsoft.com/office/drawing/2014/main" id="{42832F00-9241-D7DB-C125-71B24FEF1950}"/>
              </a:ext>
            </a:extLst>
          </p:cNvPr>
          <p:cNvSpPr/>
          <p:nvPr/>
        </p:nvSpPr>
        <p:spPr>
          <a:xfrm>
            <a:off x="5916617" y="1623685"/>
            <a:ext cx="828000" cy="828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43">
            <a:extLst>
              <a:ext uri="{FF2B5EF4-FFF2-40B4-BE49-F238E27FC236}">
                <a16:creationId xmlns:a16="http://schemas.microsoft.com/office/drawing/2014/main" id="{D3B5D097-180A-605D-64AF-99809BE72764}"/>
              </a:ext>
            </a:extLst>
          </p:cNvPr>
          <p:cNvSpPr/>
          <p:nvPr/>
        </p:nvSpPr>
        <p:spPr>
          <a:xfrm>
            <a:off x="2398367" y="1623685"/>
            <a:ext cx="828000" cy="828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43">
            <a:extLst>
              <a:ext uri="{FF2B5EF4-FFF2-40B4-BE49-F238E27FC236}">
                <a16:creationId xmlns:a16="http://schemas.microsoft.com/office/drawing/2014/main" id="{22EF4600-A326-E224-0BF7-3B592B09040E}"/>
              </a:ext>
            </a:extLst>
          </p:cNvPr>
          <p:cNvSpPr txBox="1">
            <a:spLocks noGrp="1"/>
          </p:cNvSpPr>
          <p:nvPr>
            <p:ph type="title"/>
          </p:nvPr>
        </p:nvSpPr>
        <p:spPr>
          <a:xfrm>
            <a:off x="713075" y="539400"/>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sz="2800" dirty="0"/>
              <a:t>2. Human fact-checking - Evaluation</a:t>
            </a:r>
            <a:endParaRPr sz="2800" dirty="0"/>
          </a:p>
        </p:txBody>
      </p:sp>
      <p:sp>
        <p:nvSpPr>
          <p:cNvPr id="414" name="Google Shape;414;p43">
            <a:extLst>
              <a:ext uri="{FF2B5EF4-FFF2-40B4-BE49-F238E27FC236}">
                <a16:creationId xmlns:a16="http://schemas.microsoft.com/office/drawing/2014/main" id="{F9164B27-AFEF-B266-98CB-22A2EDD67FFF}"/>
              </a:ext>
            </a:extLst>
          </p:cNvPr>
          <p:cNvSpPr txBox="1">
            <a:spLocks noGrp="1"/>
          </p:cNvSpPr>
          <p:nvPr>
            <p:ph type="subTitle" idx="3"/>
          </p:nvPr>
        </p:nvSpPr>
        <p:spPr>
          <a:xfrm>
            <a:off x="5115836" y="3007297"/>
            <a:ext cx="2287800" cy="1187700"/>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r>
              <a:rPr lang="en" dirty="0"/>
              <a:t>Automated for scalability</a:t>
            </a:r>
          </a:p>
          <a:p>
            <a:pPr marL="285750" lvl="0" indent="-285750" algn="l" rtl="0">
              <a:spcBef>
                <a:spcPts val="0"/>
              </a:spcBef>
              <a:spcAft>
                <a:spcPts val="0"/>
              </a:spcAft>
              <a:buFont typeface="Arial" panose="020B0604020202020204" pitchFamily="34" charset="0"/>
              <a:buChar char="•"/>
            </a:pPr>
            <a:r>
              <a:rPr lang="en" dirty="0"/>
              <a:t>More immediate</a:t>
            </a:r>
          </a:p>
        </p:txBody>
      </p:sp>
      <p:sp>
        <p:nvSpPr>
          <p:cNvPr id="415" name="Google Shape;415;p43">
            <a:extLst>
              <a:ext uri="{FF2B5EF4-FFF2-40B4-BE49-F238E27FC236}">
                <a16:creationId xmlns:a16="http://schemas.microsoft.com/office/drawing/2014/main" id="{4547DE8E-10E6-37D6-6D92-C6E9FB6F9810}"/>
              </a:ext>
            </a:extLst>
          </p:cNvPr>
          <p:cNvSpPr txBox="1">
            <a:spLocks noGrp="1"/>
          </p:cNvSpPr>
          <p:nvPr>
            <p:ph type="subTitle" idx="1"/>
          </p:nvPr>
        </p:nvSpPr>
        <p:spPr>
          <a:xfrm>
            <a:off x="1612663" y="3007297"/>
            <a:ext cx="2286000" cy="1187700"/>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r>
              <a:rPr lang="en" dirty="0"/>
              <a:t>Accurate</a:t>
            </a:r>
          </a:p>
          <a:p>
            <a:pPr marL="285750" lvl="0" indent="-285750" algn="l" rtl="0">
              <a:spcBef>
                <a:spcPts val="0"/>
              </a:spcBef>
              <a:spcAft>
                <a:spcPts val="0"/>
              </a:spcAft>
              <a:buFont typeface="Arial" panose="020B0604020202020204" pitchFamily="34" charset="0"/>
              <a:buChar char="•"/>
            </a:pPr>
            <a:r>
              <a:rPr lang="en" dirty="0"/>
              <a:t>Unscalable &amp; slow</a:t>
            </a:r>
          </a:p>
        </p:txBody>
      </p:sp>
      <p:sp>
        <p:nvSpPr>
          <p:cNvPr id="416" name="Google Shape;416;p43">
            <a:extLst>
              <a:ext uri="{FF2B5EF4-FFF2-40B4-BE49-F238E27FC236}">
                <a16:creationId xmlns:a16="http://schemas.microsoft.com/office/drawing/2014/main" id="{2421A89E-B5F9-8D9C-C401-FBD060E998E2}"/>
              </a:ext>
            </a:extLst>
          </p:cNvPr>
          <p:cNvSpPr txBox="1">
            <a:spLocks noGrp="1"/>
          </p:cNvSpPr>
          <p:nvPr>
            <p:ph type="subTitle" idx="2"/>
          </p:nvPr>
        </p:nvSpPr>
        <p:spPr>
          <a:xfrm>
            <a:off x="1669367" y="2557647"/>
            <a:ext cx="22860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t>Human fact-checkers</a:t>
            </a:r>
            <a:endParaRPr sz="1400" dirty="0"/>
          </a:p>
        </p:txBody>
      </p:sp>
      <p:sp>
        <p:nvSpPr>
          <p:cNvPr id="417" name="Google Shape;417;p43">
            <a:extLst>
              <a:ext uri="{FF2B5EF4-FFF2-40B4-BE49-F238E27FC236}">
                <a16:creationId xmlns:a16="http://schemas.microsoft.com/office/drawing/2014/main" id="{99D307EE-0DA5-C0B5-DFB6-21DE5599D784}"/>
              </a:ext>
            </a:extLst>
          </p:cNvPr>
          <p:cNvSpPr txBox="1">
            <a:spLocks noGrp="1"/>
          </p:cNvSpPr>
          <p:nvPr>
            <p:ph type="subTitle" idx="4"/>
          </p:nvPr>
        </p:nvSpPr>
        <p:spPr>
          <a:xfrm>
            <a:off x="5186717" y="2557647"/>
            <a:ext cx="22878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t>Ideal Solution</a:t>
            </a:r>
            <a:endParaRPr sz="1400" dirty="0"/>
          </a:p>
        </p:txBody>
      </p:sp>
      <p:sp>
        <p:nvSpPr>
          <p:cNvPr id="418" name="Google Shape;418;p43">
            <a:extLst>
              <a:ext uri="{FF2B5EF4-FFF2-40B4-BE49-F238E27FC236}">
                <a16:creationId xmlns:a16="http://schemas.microsoft.com/office/drawing/2014/main" id="{9BE3B3BD-A18F-5119-9A33-25F2FDE43FEE}"/>
              </a:ext>
            </a:extLst>
          </p:cNvPr>
          <p:cNvSpPr txBox="1">
            <a:spLocks noGrp="1"/>
          </p:cNvSpPr>
          <p:nvPr>
            <p:ph type="sldNum" idx="12"/>
          </p:nvPr>
        </p:nvSpPr>
        <p:spPr>
          <a:xfrm>
            <a:off x="713075" y="4616554"/>
            <a:ext cx="455700" cy="30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11</a:t>
            </a:fld>
            <a:endParaRPr/>
          </a:p>
        </p:txBody>
      </p:sp>
      <p:sp>
        <p:nvSpPr>
          <p:cNvPr id="419" name="Google Shape;419;p43">
            <a:extLst>
              <a:ext uri="{FF2B5EF4-FFF2-40B4-BE49-F238E27FC236}">
                <a16:creationId xmlns:a16="http://schemas.microsoft.com/office/drawing/2014/main" id="{D3487BA5-71D9-AA91-20F8-07D53471BECD}"/>
              </a:ext>
            </a:extLst>
          </p:cNvPr>
          <p:cNvSpPr txBox="1">
            <a:spLocks noGrp="1"/>
          </p:cNvSpPr>
          <p:nvPr>
            <p:ph type="subTitle" idx="5"/>
          </p:nvPr>
        </p:nvSpPr>
        <p:spPr>
          <a:xfrm>
            <a:off x="3331775" y="4623854"/>
            <a:ext cx="2480400" cy="30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420" name="Google Shape;420;p43">
            <a:extLst>
              <a:ext uri="{FF2B5EF4-FFF2-40B4-BE49-F238E27FC236}">
                <a16:creationId xmlns:a16="http://schemas.microsoft.com/office/drawing/2014/main" id="{B54D335C-C150-4AE2-23DE-7AE657B2201B}"/>
              </a:ext>
            </a:extLst>
          </p:cNvPr>
          <p:cNvSpPr txBox="1">
            <a:spLocks noGrp="1"/>
          </p:cNvSpPr>
          <p:nvPr>
            <p:ph type="subTitle" idx="6"/>
          </p:nvPr>
        </p:nvSpPr>
        <p:spPr>
          <a:xfrm>
            <a:off x="7332925" y="4623854"/>
            <a:ext cx="1098000" cy="307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dirty="0"/>
          </a:p>
        </p:txBody>
      </p:sp>
      <p:grpSp>
        <p:nvGrpSpPr>
          <p:cNvPr id="426" name="Google Shape;426;p43">
            <a:extLst>
              <a:ext uri="{FF2B5EF4-FFF2-40B4-BE49-F238E27FC236}">
                <a16:creationId xmlns:a16="http://schemas.microsoft.com/office/drawing/2014/main" id="{F9E54AE7-0F87-4A9D-ACE2-2EDE4C10837B}"/>
              </a:ext>
            </a:extLst>
          </p:cNvPr>
          <p:cNvGrpSpPr/>
          <p:nvPr/>
        </p:nvGrpSpPr>
        <p:grpSpPr>
          <a:xfrm>
            <a:off x="6129453" y="1836521"/>
            <a:ext cx="402328" cy="402345"/>
            <a:chOff x="5049725" y="1435050"/>
            <a:chExt cx="486550" cy="481850"/>
          </a:xfrm>
        </p:grpSpPr>
        <p:sp>
          <p:nvSpPr>
            <p:cNvPr id="427" name="Google Shape;427;p43">
              <a:extLst>
                <a:ext uri="{FF2B5EF4-FFF2-40B4-BE49-F238E27FC236}">
                  <a16:creationId xmlns:a16="http://schemas.microsoft.com/office/drawing/2014/main" id="{D16F228D-5348-B49D-A3AC-ED3D49CFB851}"/>
                </a:ext>
              </a:extLst>
            </p:cNvPr>
            <p:cNvSpPr/>
            <p:nvPr/>
          </p:nvSpPr>
          <p:spPr>
            <a:xfrm>
              <a:off x="5136300" y="1519775"/>
              <a:ext cx="310550" cy="310550"/>
            </a:xfrm>
            <a:custGeom>
              <a:avLst/>
              <a:gdLst/>
              <a:ahLst/>
              <a:cxnLst/>
              <a:rect l="l" t="t" r="r" b="b"/>
              <a:pathLst>
                <a:path w="12422" h="12422" extrusionOk="0">
                  <a:moveTo>
                    <a:pt x="6209" y="1"/>
                  </a:moveTo>
                  <a:cubicBezTo>
                    <a:pt x="2786" y="1"/>
                    <a:pt x="0" y="2786"/>
                    <a:pt x="0" y="6213"/>
                  </a:cubicBezTo>
                  <a:cubicBezTo>
                    <a:pt x="0" y="9637"/>
                    <a:pt x="2786" y="12422"/>
                    <a:pt x="6209" y="12422"/>
                  </a:cubicBezTo>
                  <a:cubicBezTo>
                    <a:pt x="9636" y="12422"/>
                    <a:pt x="12422" y="9637"/>
                    <a:pt x="12422" y="6213"/>
                  </a:cubicBezTo>
                  <a:cubicBezTo>
                    <a:pt x="12422" y="5219"/>
                    <a:pt x="12160" y="4258"/>
                    <a:pt x="11711" y="3388"/>
                  </a:cubicBezTo>
                  <a:lnTo>
                    <a:pt x="11428" y="3388"/>
                  </a:lnTo>
                  <a:lnTo>
                    <a:pt x="10780" y="4036"/>
                  </a:lnTo>
                  <a:cubicBezTo>
                    <a:pt x="11112" y="4713"/>
                    <a:pt x="11286" y="5457"/>
                    <a:pt x="11292" y="6213"/>
                  </a:cubicBezTo>
                  <a:cubicBezTo>
                    <a:pt x="11292" y="9013"/>
                    <a:pt x="9010" y="11293"/>
                    <a:pt x="6209" y="11293"/>
                  </a:cubicBezTo>
                  <a:cubicBezTo>
                    <a:pt x="3409" y="11293"/>
                    <a:pt x="1129" y="9013"/>
                    <a:pt x="1129" y="6213"/>
                  </a:cubicBezTo>
                  <a:cubicBezTo>
                    <a:pt x="1129" y="3409"/>
                    <a:pt x="3409" y="1130"/>
                    <a:pt x="6209" y="1130"/>
                  </a:cubicBezTo>
                  <a:cubicBezTo>
                    <a:pt x="6965" y="1133"/>
                    <a:pt x="7709" y="1307"/>
                    <a:pt x="8387" y="1639"/>
                  </a:cubicBezTo>
                  <a:lnTo>
                    <a:pt x="9034" y="994"/>
                  </a:lnTo>
                  <a:lnTo>
                    <a:pt x="9034" y="708"/>
                  </a:lnTo>
                  <a:cubicBezTo>
                    <a:pt x="8164" y="260"/>
                    <a:pt x="7203" y="1"/>
                    <a:pt x="62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28" name="Google Shape;428;p43">
              <a:extLst>
                <a:ext uri="{FF2B5EF4-FFF2-40B4-BE49-F238E27FC236}">
                  <a16:creationId xmlns:a16="http://schemas.microsoft.com/office/drawing/2014/main" id="{E6A98C5F-399B-17E8-CD86-95A37E737907}"/>
                </a:ext>
              </a:extLst>
            </p:cNvPr>
            <p:cNvSpPr/>
            <p:nvPr/>
          </p:nvSpPr>
          <p:spPr>
            <a:xfrm>
              <a:off x="5184925" y="1576250"/>
              <a:ext cx="205475" cy="197625"/>
            </a:xfrm>
            <a:custGeom>
              <a:avLst/>
              <a:gdLst/>
              <a:ahLst/>
              <a:cxnLst/>
              <a:rect l="l" t="t" r="r" b="b"/>
              <a:pathLst>
                <a:path w="8219" h="7905" extrusionOk="0">
                  <a:moveTo>
                    <a:pt x="4264" y="0"/>
                  </a:moveTo>
                  <a:cubicBezTo>
                    <a:pt x="2665" y="0"/>
                    <a:pt x="1226" y="964"/>
                    <a:pt x="612" y="2439"/>
                  </a:cubicBezTo>
                  <a:cubicBezTo>
                    <a:pt x="0" y="3918"/>
                    <a:pt x="341" y="5616"/>
                    <a:pt x="1470" y="6748"/>
                  </a:cubicBezTo>
                  <a:cubicBezTo>
                    <a:pt x="2225" y="7503"/>
                    <a:pt x="3236" y="7904"/>
                    <a:pt x="4264" y="7904"/>
                  </a:cubicBezTo>
                  <a:cubicBezTo>
                    <a:pt x="4774" y="7904"/>
                    <a:pt x="5287" y="7806"/>
                    <a:pt x="5776" y="7603"/>
                  </a:cubicBezTo>
                  <a:cubicBezTo>
                    <a:pt x="7255" y="6992"/>
                    <a:pt x="8218" y="5550"/>
                    <a:pt x="8218" y="3954"/>
                  </a:cubicBezTo>
                  <a:cubicBezTo>
                    <a:pt x="8212" y="3502"/>
                    <a:pt x="8131" y="3059"/>
                    <a:pt x="7974" y="2638"/>
                  </a:cubicBezTo>
                  <a:lnTo>
                    <a:pt x="7050" y="3565"/>
                  </a:lnTo>
                  <a:cubicBezTo>
                    <a:pt x="7071" y="3692"/>
                    <a:pt x="7083" y="3821"/>
                    <a:pt x="7089" y="3954"/>
                  </a:cubicBezTo>
                  <a:cubicBezTo>
                    <a:pt x="7089" y="5095"/>
                    <a:pt x="6399" y="6125"/>
                    <a:pt x="5345" y="6562"/>
                  </a:cubicBezTo>
                  <a:cubicBezTo>
                    <a:pt x="4996" y="6706"/>
                    <a:pt x="4629" y="6776"/>
                    <a:pt x="4265" y="6776"/>
                  </a:cubicBezTo>
                  <a:cubicBezTo>
                    <a:pt x="3530" y="6776"/>
                    <a:pt x="2808" y="6489"/>
                    <a:pt x="2268" y="5947"/>
                  </a:cubicBezTo>
                  <a:cubicBezTo>
                    <a:pt x="1461" y="5140"/>
                    <a:pt x="1220" y="3927"/>
                    <a:pt x="1657" y="2873"/>
                  </a:cubicBezTo>
                  <a:cubicBezTo>
                    <a:pt x="2093" y="1816"/>
                    <a:pt x="3123" y="1129"/>
                    <a:pt x="4264" y="1129"/>
                  </a:cubicBezTo>
                  <a:cubicBezTo>
                    <a:pt x="4394" y="1132"/>
                    <a:pt x="4523" y="1144"/>
                    <a:pt x="4653" y="1168"/>
                  </a:cubicBezTo>
                  <a:lnTo>
                    <a:pt x="5580" y="241"/>
                  </a:lnTo>
                  <a:cubicBezTo>
                    <a:pt x="5159" y="84"/>
                    <a:pt x="4713" y="3"/>
                    <a:pt x="42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29" name="Google Shape;429;p43">
              <a:extLst>
                <a:ext uri="{FF2B5EF4-FFF2-40B4-BE49-F238E27FC236}">
                  <a16:creationId xmlns:a16="http://schemas.microsoft.com/office/drawing/2014/main" id="{D17B3396-FB3A-51A7-FDB0-ED636BFD7B7C}"/>
                </a:ext>
              </a:extLst>
            </p:cNvPr>
            <p:cNvSpPr/>
            <p:nvPr/>
          </p:nvSpPr>
          <p:spPr>
            <a:xfrm>
              <a:off x="5049725" y="1435075"/>
              <a:ext cx="481825" cy="481825"/>
            </a:xfrm>
            <a:custGeom>
              <a:avLst/>
              <a:gdLst/>
              <a:ahLst/>
              <a:cxnLst/>
              <a:rect l="l" t="t" r="r" b="b"/>
              <a:pathLst>
                <a:path w="19273" h="19273" extrusionOk="0">
                  <a:moveTo>
                    <a:pt x="9672" y="1"/>
                  </a:moveTo>
                  <a:cubicBezTo>
                    <a:pt x="4379" y="1"/>
                    <a:pt x="0" y="4307"/>
                    <a:pt x="0" y="9601"/>
                  </a:cubicBezTo>
                  <a:cubicBezTo>
                    <a:pt x="0" y="14892"/>
                    <a:pt x="4379" y="19273"/>
                    <a:pt x="9672" y="19273"/>
                  </a:cubicBezTo>
                  <a:cubicBezTo>
                    <a:pt x="14966" y="19273"/>
                    <a:pt x="19272" y="14892"/>
                    <a:pt x="19272" y="9601"/>
                  </a:cubicBezTo>
                  <a:cubicBezTo>
                    <a:pt x="19269" y="8204"/>
                    <a:pt x="18962" y="6821"/>
                    <a:pt x="18369" y="5557"/>
                  </a:cubicBezTo>
                  <a:lnTo>
                    <a:pt x="17646" y="6279"/>
                  </a:lnTo>
                  <a:cubicBezTo>
                    <a:pt x="17327" y="6599"/>
                    <a:pt x="16896" y="6776"/>
                    <a:pt x="16448" y="6776"/>
                  </a:cubicBezTo>
                  <a:lnTo>
                    <a:pt x="16430" y="6776"/>
                  </a:lnTo>
                  <a:cubicBezTo>
                    <a:pt x="16809" y="7671"/>
                    <a:pt x="17008" y="8628"/>
                    <a:pt x="17014" y="9601"/>
                  </a:cubicBezTo>
                  <a:cubicBezTo>
                    <a:pt x="17014" y="13648"/>
                    <a:pt x="13720" y="16939"/>
                    <a:pt x="9672" y="16939"/>
                  </a:cubicBezTo>
                  <a:cubicBezTo>
                    <a:pt x="5625" y="16939"/>
                    <a:pt x="2334" y="13648"/>
                    <a:pt x="2334" y="9601"/>
                  </a:cubicBezTo>
                  <a:cubicBezTo>
                    <a:pt x="2334" y="5554"/>
                    <a:pt x="5625" y="2259"/>
                    <a:pt x="9672" y="2259"/>
                  </a:cubicBezTo>
                  <a:cubicBezTo>
                    <a:pt x="10642" y="2265"/>
                    <a:pt x="11603" y="2464"/>
                    <a:pt x="12497" y="2844"/>
                  </a:cubicBezTo>
                  <a:lnTo>
                    <a:pt x="12497" y="2825"/>
                  </a:lnTo>
                  <a:cubicBezTo>
                    <a:pt x="12494" y="2374"/>
                    <a:pt x="12672" y="1943"/>
                    <a:pt x="12991" y="1627"/>
                  </a:cubicBezTo>
                  <a:lnTo>
                    <a:pt x="13713" y="904"/>
                  </a:lnTo>
                  <a:cubicBezTo>
                    <a:pt x="12449" y="311"/>
                    <a:pt x="11070" y="4"/>
                    <a:pt x="96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30" name="Google Shape;430;p43">
              <a:extLst>
                <a:ext uri="{FF2B5EF4-FFF2-40B4-BE49-F238E27FC236}">
                  <a16:creationId xmlns:a16="http://schemas.microsoft.com/office/drawing/2014/main" id="{E38DFB6E-DE4B-5E05-1AE5-B5314CED7949}"/>
                </a:ext>
              </a:extLst>
            </p:cNvPr>
            <p:cNvSpPr/>
            <p:nvPr/>
          </p:nvSpPr>
          <p:spPr>
            <a:xfrm>
              <a:off x="5245825" y="1435050"/>
              <a:ext cx="290450" cy="282350"/>
            </a:xfrm>
            <a:custGeom>
              <a:avLst/>
              <a:gdLst/>
              <a:ahLst/>
              <a:cxnLst/>
              <a:rect l="l" t="t" r="r" b="b"/>
              <a:pathLst>
                <a:path w="11618" h="11294" extrusionOk="0">
                  <a:moveTo>
                    <a:pt x="8601" y="1"/>
                  </a:moveTo>
                  <a:cubicBezTo>
                    <a:pt x="8461" y="1"/>
                    <a:pt x="8319" y="52"/>
                    <a:pt x="8203" y="168"/>
                  </a:cubicBezTo>
                  <a:lnTo>
                    <a:pt x="5945" y="2426"/>
                  </a:lnTo>
                  <a:cubicBezTo>
                    <a:pt x="5839" y="2531"/>
                    <a:pt x="5779" y="2676"/>
                    <a:pt x="5782" y="2826"/>
                  </a:cubicBezTo>
                  <a:lnTo>
                    <a:pt x="5782" y="4850"/>
                  </a:lnTo>
                  <a:lnTo>
                    <a:pt x="2554" y="8075"/>
                  </a:lnTo>
                  <a:cubicBezTo>
                    <a:pt x="2328" y="7967"/>
                    <a:pt x="2081" y="7906"/>
                    <a:pt x="1828" y="7906"/>
                  </a:cubicBezTo>
                  <a:cubicBezTo>
                    <a:pt x="1142" y="7906"/>
                    <a:pt x="525" y="8319"/>
                    <a:pt x="263" y="8951"/>
                  </a:cubicBezTo>
                  <a:cubicBezTo>
                    <a:pt x="1" y="9584"/>
                    <a:pt x="145" y="10312"/>
                    <a:pt x="630" y="10797"/>
                  </a:cubicBezTo>
                  <a:cubicBezTo>
                    <a:pt x="954" y="11122"/>
                    <a:pt x="1388" y="11294"/>
                    <a:pt x="1828" y="11294"/>
                  </a:cubicBezTo>
                  <a:cubicBezTo>
                    <a:pt x="2046" y="11294"/>
                    <a:pt x="2266" y="11251"/>
                    <a:pt x="2476" y="11165"/>
                  </a:cubicBezTo>
                  <a:cubicBezTo>
                    <a:pt x="3108" y="10903"/>
                    <a:pt x="3524" y="10285"/>
                    <a:pt x="3524" y="9602"/>
                  </a:cubicBezTo>
                  <a:cubicBezTo>
                    <a:pt x="3521" y="9349"/>
                    <a:pt x="3463" y="9102"/>
                    <a:pt x="3352" y="8876"/>
                  </a:cubicBezTo>
                  <a:lnTo>
                    <a:pt x="6580" y="5648"/>
                  </a:lnTo>
                  <a:lnTo>
                    <a:pt x="8604" y="5648"/>
                  </a:lnTo>
                  <a:cubicBezTo>
                    <a:pt x="8754" y="5648"/>
                    <a:pt x="8896" y="5588"/>
                    <a:pt x="9004" y="5482"/>
                  </a:cubicBezTo>
                  <a:lnTo>
                    <a:pt x="11263" y="3224"/>
                  </a:lnTo>
                  <a:cubicBezTo>
                    <a:pt x="11618" y="2869"/>
                    <a:pt x="11365" y="2260"/>
                    <a:pt x="10862" y="2260"/>
                  </a:cubicBezTo>
                  <a:lnTo>
                    <a:pt x="9170" y="2260"/>
                  </a:lnTo>
                  <a:lnTo>
                    <a:pt x="9170" y="568"/>
                  </a:lnTo>
                  <a:cubicBezTo>
                    <a:pt x="9170" y="226"/>
                    <a:pt x="8892" y="1"/>
                    <a:pt x="86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 name="Google Shape;6450;p82">
            <a:extLst>
              <a:ext uri="{FF2B5EF4-FFF2-40B4-BE49-F238E27FC236}">
                <a16:creationId xmlns:a16="http://schemas.microsoft.com/office/drawing/2014/main" id="{8D80CE75-653B-0E66-54D1-39C55F8D3906}"/>
              </a:ext>
            </a:extLst>
          </p:cNvPr>
          <p:cNvGrpSpPr/>
          <p:nvPr/>
        </p:nvGrpSpPr>
        <p:grpSpPr>
          <a:xfrm flipH="1">
            <a:off x="2617543" y="1765934"/>
            <a:ext cx="311445" cy="556149"/>
            <a:chOff x="5056800" y="3962900"/>
            <a:chExt cx="165425" cy="295400"/>
          </a:xfrm>
          <a:solidFill>
            <a:srgbClr val="F8F8F8"/>
          </a:solidFill>
        </p:grpSpPr>
        <p:sp>
          <p:nvSpPr>
            <p:cNvPr id="7" name="Google Shape;6451;p82">
              <a:extLst>
                <a:ext uri="{FF2B5EF4-FFF2-40B4-BE49-F238E27FC236}">
                  <a16:creationId xmlns:a16="http://schemas.microsoft.com/office/drawing/2014/main" id="{6E2581E3-975B-D537-F938-EB9933236E44}"/>
                </a:ext>
              </a:extLst>
            </p:cNvPr>
            <p:cNvSpPr/>
            <p:nvPr/>
          </p:nvSpPr>
          <p:spPr>
            <a:xfrm>
              <a:off x="5155250" y="4042450"/>
              <a:ext cx="66975" cy="104800"/>
            </a:xfrm>
            <a:custGeom>
              <a:avLst/>
              <a:gdLst/>
              <a:ahLst/>
              <a:cxnLst/>
              <a:rect l="l" t="t" r="r" b="b"/>
              <a:pathLst>
                <a:path w="2679" h="4192" extrusionOk="0">
                  <a:moveTo>
                    <a:pt x="0" y="1"/>
                  </a:moveTo>
                  <a:lnTo>
                    <a:pt x="505" y="3467"/>
                  </a:lnTo>
                  <a:lnTo>
                    <a:pt x="1103" y="4065"/>
                  </a:lnTo>
                  <a:cubicBezTo>
                    <a:pt x="1166" y="4128"/>
                    <a:pt x="1261" y="4191"/>
                    <a:pt x="1324" y="4191"/>
                  </a:cubicBezTo>
                  <a:lnTo>
                    <a:pt x="2300" y="4191"/>
                  </a:lnTo>
                  <a:cubicBezTo>
                    <a:pt x="2521" y="4191"/>
                    <a:pt x="2678" y="4034"/>
                    <a:pt x="2678" y="3813"/>
                  </a:cubicBezTo>
                  <a:lnTo>
                    <a:pt x="2678" y="2805"/>
                  </a:lnTo>
                  <a:cubicBezTo>
                    <a:pt x="2678" y="2710"/>
                    <a:pt x="2615" y="2616"/>
                    <a:pt x="2552" y="2553"/>
                  </a:cubicBezTo>
                  <a:lnTo>
                    <a:pt x="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452;p82">
              <a:extLst>
                <a:ext uri="{FF2B5EF4-FFF2-40B4-BE49-F238E27FC236}">
                  <a16:creationId xmlns:a16="http://schemas.microsoft.com/office/drawing/2014/main" id="{51CD372D-9921-AAC8-6C67-AFA9F5104572}"/>
                </a:ext>
              </a:extLst>
            </p:cNvPr>
            <p:cNvSpPr/>
            <p:nvPr/>
          </p:nvSpPr>
          <p:spPr>
            <a:xfrm>
              <a:off x="5065450" y="3962900"/>
              <a:ext cx="88250" cy="52025"/>
            </a:xfrm>
            <a:custGeom>
              <a:avLst/>
              <a:gdLst/>
              <a:ahLst/>
              <a:cxnLst/>
              <a:rect l="l" t="t" r="r" b="b"/>
              <a:pathLst>
                <a:path w="3530" h="2081" extrusionOk="0">
                  <a:moveTo>
                    <a:pt x="347" y="1"/>
                  </a:moveTo>
                  <a:cubicBezTo>
                    <a:pt x="221" y="1"/>
                    <a:pt x="158" y="33"/>
                    <a:pt x="64" y="159"/>
                  </a:cubicBezTo>
                  <a:cubicBezTo>
                    <a:pt x="1" y="222"/>
                    <a:pt x="1" y="348"/>
                    <a:pt x="32" y="474"/>
                  </a:cubicBezTo>
                  <a:lnTo>
                    <a:pt x="568" y="2080"/>
                  </a:lnTo>
                  <a:lnTo>
                    <a:pt x="2931" y="2080"/>
                  </a:lnTo>
                  <a:lnTo>
                    <a:pt x="3498" y="474"/>
                  </a:lnTo>
                  <a:cubicBezTo>
                    <a:pt x="3529" y="348"/>
                    <a:pt x="3498" y="222"/>
                    <a:pt x="3466" y="159"/>
                  </a:cubicBezTo>
                  <a:cubicBezTo>
                    <a:pt x="3340" y="64"/>
                    <a:pt x="3214" y="1"/>
                    <a:pt x="312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6453;p82">
              <a:extLst>
                <a:ext uri="{FF2B5EF4-FFF2-40B4-BE49-F238E27FC236}">
                  <a16:creationId xmlns:a16="http://schemas.microsoft.com/office/drawing/2014/main" id="{4F12DED3-A2F1-5C64-D43C-8EB6163FD94E}"/>
                </a:ext>
              </a:extLst>
            </p:cNvPr>
            <p:cNvSpPr/>
            <p:nvPr/>
          </p:nvSpPr>
          <p:spPr>
            <a:xfrm>
              <a:off x="5056800" y="4032225"/>
              <a:ext cx="104000" cy="226075"/>
            </a:xfrm>
            <a:custGeom>
              <a:avLst/>
              <a:gdLst/>
              <a:ahLst/>
              <a:cxnLst/>
              <a:rect l="l" t="t" r="r" b="b"/>
              <a:pathLst>
                <a:path w="4160" h="9043" extrusionOk="0">
                  <a:moveTo>
                    <a:pt x="977" y="0"/>
                  </a:moveTo>
                  <a:lnTo>
                    <a:pt x="0" y="6553"/>
                  </a:lnTo>
                  <a:cubicBezTo>
                    <a:pt x="0" y="6648"/>
                    <a:pt x="0" y="6742"/>
                    <a:pt x="63" y="6837"/>
                  </a:cubicBezTo>
                  <a:lnTo>
                    <a:pt x="1796" y="8916"/>
                  </a:lnTo>
                  <a:cubicBezTo>
                    <a:pt x="1859" y="9011"/>
                    <a:pt x="1954" y="9042"/>
                    <a:pt x="2080" y="9042"/>
                  </a:cubicBezTo>
                  <a:cubicBezTo>
                    <a:pt x="2174" y="9042"/>
                    <a:pt x="2269" y="9011"/>
                    <a:pt x="2332" y="8916"/>
                  </a:cubicBezTo>
                  <a:lnTo>
                    <a:pt x="4065" y="6837"/>
                  </a:lnTo>
                  <a:cubicBezTo>
                    <a:pt x="4159" y="6742"/>
                    <a:pt x="4159" y="6679"/>
                    <a:pt x="4159" y="6553"/>
                  </a:cubicBezTo>
                  <a:lnTo>
                    <a:pt x="318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601928763"/>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EF56DA-941C-8120-DBC4-8F32BF32DD9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36FFDF-BE44-D96B-129A-E5D74ADC3F11}"/>
              </a:ext>
            </a:extLst>
          </p:cNvPr>
          <p:cNvSpPr>
            <a:spLocks noGrp="1"/>
          </p:cNvSpPr>
          <p:nvPr>
            <p:ph type="title"/>
          </p:nvPr>
        </p:nvSpPr>
        <p:spPr/>
        <p:txBody>
          <a:bodyPr/>
          <a:lstStyle/>
          <a:p>
            <a:r>
              <a:rPr lang="en-SG" dirty="0"/>
              <a:t>3. Content filters on social media</a:t>
            </a:r>
          </a:p>
        </p:txBody>
      </p:sp>
      <p:sp>
        <p:nvSpPr>
          <p:cNvPr id="3" name="Text Placeholder 2">
            <a:extLst>
              <a:ext uri="{FF2B5EF4-FFF2-40B4-BE49-F238E27FC236}">
                <a16:creationId xmlns:a16="http://schemas.microsoft.com/office/drawing/2014/main" id="{C0D8DB8C-0119-2A79-2657-EB1F8DE65F81}"/>
              </a:ext>
            </a:extLst>
          </p:cNvPr>
          <p:cNvSpPr>
            <a:spLocks noGrp="1"/>
          </p:cNvSpPr>
          <p:nvPr>
            <p:ph type="body" idx="1"/>
          </p:nvPr>
        </p:nvSpPr>
        <p:spPr>
          <a:xfrm>
            <a:off x="713100" y="1438091"/>
            <a:ext cx="7717800" cy="3443100"/>
          </a:xfrm>
        </p:spPr>
        <p:txBody>
          <a:bodyPr/>
          <a:lstStyle/>
          <a:p>
            <a:pPr marL="152400" indent="0" algn="ctr">
              <a:buNone/>
            </a:pPr>
            <a:r>
              <a:rPr lang="en-SG" sz="1600" dirty="0"/>
              <a:t>Social media platforms (e.g. Facebook, X (formerly Twitter)) use </a:t>
            </a:r>
            <a:r>
              <a:rPr lang="en-SG" sz="1600" b="1" dirty="0"/>
              <a:t>automated tools</a:t>
            </a:r>
            <a:r>
              <a:rPr lang="en-SG" sz="1600" dirty="0"/>
              <a:t> powered by user reports and Artificial Intelligence algorithms to </a:t>
            </a:r>
            <a:r>
              <a:rPr lang="en-SG" sz="1600" b="1" dirty="0"/>
              <a:t>label</a:t>
            </a:r>
            <a:r>
              <a:rPr lang="en-SG" sz="1600" dirty="0"/>
              <a:t> &amp; </a:t>
            </a:r>
            <a:r>
              <a:rPr lang="en-SG" sz="1600" b="1" dirty="0"/>
              <a:t>limit the reach of misinformation</a:t>
            </a:r>
            <a:r>
              <a:rPr lang="en-SG" sz="1600" dirty="0"/>
              <a:t>.</a:t>
            </a:r>
          </a:p>
          <a:p>
            <a:pPr marL="152400" indent="0" algn="ctr">
              <a:buNone/>
            </a:pPr>
            <a:endParaRPr lang="en-SG" sz="1600" dirty="0"/>
          </a:p>
          <a:p>
            <a:pPr marL="438150" indent="-285750">
              <a:buClr>
                <a:schemeClr val="accent1">
                  <a:lumMod val="40000"/>
                  <a:lumOff val="60000"/>
                </a:schemeClr>
              </a:buClr>
              <a:buSzPct val="100000"/>
              <a:buFont typeface="Arial" panose="020B0604020202020204" pitchFamily="34" charset="0"/>
              <a:buChar char="•"/>
            </a:pPr>
            <a:r>
              <a:rPr lang="en-SG" sz="1600" dirty="0"/>
              <a:t>Leverages massive datasets suitable for generalisation</a:t>
            </a:r>
          </a:p>
          <a:p>
            <a:pPr marL="438150" indent="-285750">
              <a:buClr>
                <a:schemeClr val="accent1">
                  <a:lumMod val="40000"/>
                  <a:lumOff val="60000"/>
                </a:schemeClr>
              </a:buClr>
              <a:buSzPct val="100000"/>
              <a:buFont typeface="Arial" panose="020B0604020202020204" pitchFamily="34" charset="0"/>
              <a:buChar char="•"/>
            </a:pPr>
            <a:r>
              <a:rPr lang="en-SG" sz="1600" dirty="0"/>
              <a:t>Perceived inconsistency &amp; bias</a:t>
            </a:r>
          </a:p>
          <a:p>
            <a:pPr marL="438150" indent="-285750">
              <a:buClr>
                <a:schemeClr val="accent1">
                  <a:lumMod val="40000"/>
                  <a:lumOff val="60000"/>
                </a:schemeClr>
              </a:buClr>
              <a:buSzPct val="100000"/>
              <a:buFont typeface="Arial" panose="020B0604020202020204" pitchFamily="34" charset="0"/>
              <a:buChar char="•"/>
            </a:pPr>
            <a:r>
              <a:rPr lang="en-SG" sz="1600" dirty="0"/>
              <a:t>Fails to distinguish between misinformation &amp; opinion</a:t>
            </a:r>
          </a:p>
          <a:p>
            <a:pPr marL="438150" indent="-285750">
              <a:buClr>
                <a:schemeClr val="accent1">
                  <a:lumMod val="40000"/>
                  <a:lumOff val="60000"/>
                </a:schemeClr>
              </a:buClr>
              <a:buSzPct val="100000"/>
              <a:buFont typeface="Arial" panose="020B0604020202020204" pitchFamily="34" charset="0"/>
              <a:buChar char="•"/>
            </a:pPr>
            <a:r>
              <a:rPr lang="en-SG" sz="1600" dirty="0"/>
              <a:t>Need to balance misinformation prevention against censorship concerns results in low trust from users</a:t>
            </a:r>
          </a:p>
        </p:txBody>
      </p:sp>
      <p:sp>
        <p:nvSpPr>
          <p:cNvPr id="4" name="Slide Number Placeholder 3">
            <a:extLst>
              <a:ext uri="{FF2B5EF4-FFF2-40B4-BE49-F238E27FC236}">
                <a16:creationId xmlns:a16="http://schemas.microsoft.com/office/drawing/2014/main" id="{7F2F5051-CADA-AD3E-3BF2-98DAFCE69C83}"/>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12</a:t>
            </a:fld>
            <a:endParaRPr lang="en"/>
          </a:p>
        </p:txBody>
      </p:sp>
      <p:sp>
        <p:nvSpPr>
          <p:cNvPr id="5" name="Subtitle 4">
            <a:extLst>
              <a:ext uri="{FF2B5EF4-FFF2-40B4-BE49-F238E27FC236}">
                <a16:creationId xmlns:a16="http://schemas.microsoft.com/office/drawing/2014/main" id="{FC117F39-ACA2-56CD-BC38-CAE70D282FFF}"/>
              </a:ext>
            </a:extLst>
          </p:cNvPr>
          <p:cNvSpPr>
            <a:spLocks noGrp="1"/>
          </p:cNvSpPr>
          <p:nvPr>
            <p:ph type="subTitle" idx="2"/>
          </p:nvPr>
        </p:nvSpPr>
        <p:spPr/>
        <p:txBody>
          <a:bodyPr/>
          <a:lstStyle/>
          <a:p>
            <a:endParaRPr lang="en-SG"/>
          </a:p>
        </p:txBody>
      </p:sp>
      <p:sp>
        <p:nvSpPr>
          <p:cNvPr id="6" name="Subtitle 5">
            <a:extLst>
              <a:ext uri="{FF2B5EF4-FFF2-40B4-BE49-F238E27FC236}">
                <a16:creationId xmlns:a16="http://schemas.microsoft.com/office/drawing/2014/main" id="{4820CB85-C361-4B85-E0D4-73498C6F5F8C}"/>
              </a:ext>
            </a:extLst>
          </p:cNvPr>
          <p:cNvSpPr>
            <a:spLocks noGrp="1"/>
          </p:cNvSpPr>
          <p:nvPr>
            <p:ph type="subTitle" idx="3"/>
          </p:nvPr>
        </p:nvSpPr>
        <p:spPr/>
        <p:txBody>
          <a:bodyPr/>
          <a:lstStyle/>
          <a:p>
            <a:endParaRPr lang="en-SG"/>
          </a:p>
        </p:txBody>
      </p:sp>
    </p:spTree>
    <p:extLst>
      <p:ext uri="{BB962C8B-B14F-4D97-AF65-F5344CB8AC3E}">
        <p14:creationId xmlns:p14="http://schemas.microsoft.com/office/powerpoint/2010/main" val="660296913"/>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07">
          <a:extLst>
            <a:ext uri="{FF2B5EF4-FFF2-40B4-BE49-F238E27FC236}">
              <a16:creationId xmlns:a16="http://schemas.microsoft.com/office/drawing/2014/main" id="{5512F8DD-B0A3-1F1D-E5DA-B1D7CA55975D}"/>
            </a:ext>
          </a:extLst>
        </p:cNvPr>
        <p:cNvGrpSpPr/>
        <p:nvPr/>
      </p:nvGrpSpPr>
      <p:grpSpPr>
        <a:xfrm>
          <a:off x="0" y="0"/>
          <a:ext cx="0" cy="0"/>
          <a:chOff x="0" y="0"/>
          <a:chExt cx="0" cy="0"/>
        </a:xfrm>
      </p:grpSpPr>
      <p:sp>
        <p:nvSpPr>
          <p:cNvPr id="408" name="Google Shape;408;p43">
            <a:extLst>
              <a:ext uri="{FF2B5EF4-FFF2-40B4-BE49-F238E27FC236}">
                <a16:creationId xmlns:a16="http://schemas.microsoft.com/office/drawing/2014/main" id="{81B50430-AE92-3874-2BD1-A0AF6B06F03B}"/>
              </a:ext>
            </a:extLst>
          </p:cNvPr>
          <p:cNvSpPr/>
          <p:nvPr/>
        </p:nvSpPr>
        <p:spPr>
          <a:xfrm>
            <a:off x="4823417" y="1403600"/>
            <a:ext cx="3014400" cy="3003000"/>
          </a:xfrm>
          <a:prstGeom prst="roundRect">
            <a:avLst>
              <a:gd name="adj" fmla="val 16667"/>
            </a:avLst>
          </a:prstGeom>
          <a:solidFill>
            <a:srgbClr val="FFFFFF">
              <a:alpha val="20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43">
            <a:extLst>
              <a:ext uri="{FF2B5EF4-FFF2-40B4-BE49-F238E27FC236}">
                <a16:creationId xmlns:a16="http://schemas.microsoft.com/office/drawing/2014/main" id="{C5A71274-93F6-CA34-5701-7659D81B1B46}"/>
              </a:ext>
            </a:extLst>
          </p:cNvPr>
          <p:cNvSpPr/>
          <p:nvPr/>
        </p:nvSpPr>
        <p:spPr>
          <a:xfrm rot="-5400000">
            <a:off x="-509959" y="1976268"/>
            <a:ext cx="2001600" cy="2001600"/>
          </a:xfrm>
          <a:prstGeom prst="ellipse">
            <a:avLst/>
          </a:prstGeom>
          <a:gradFill>
            <a:gsLst>
              <a:gs pos="0">
                <a:schemeClr val="accent2">
                  <a:alpha val="20540"/>
                </a:schemeClr>
              </a:gs>
              <a:gs pos="100000">
                <a:srgbClr val="737373">
                  <a:alpha val="0"/>
                  <a:alpha val="2054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43">
            <a:extLst>
              <a:ext uri="{FF2B5EF4-FFF2-40B4-BE49-F238E27FC236}">
                <a16:creationId xmlns:a16="http://schemas.microsoft.com/office/drawing/2014/main" id="{EBA03ABC-50E1-CA4D-6BA5-566126732268}"/>
              </a:ext>
            </a:extLst>
          </p:cNvPr>
          <p:cNvSpPr/>
          <p:nvPr/>
        </p:nvSpPr>
        <p:spPr>
          <a:xfrm>
            <a:off x="1305167" y="1403600"/>
            <a:ext cx="3014400" cy="3003000"/>
          </a:xfrm>
          <a:prstGeom prst="roundRect">
            <a:avLst>
              <a:gd name="adj" fmla="val 16667"/>
            </a:avLst>
          </a:prstGeom>
          <a:solidFill>
            <a:srgbClr val="FFFFFF">
              <a:alpha val="20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43">
            <a:extLst>
              <a:ext uri="{FF2B5EF4-FFF2-40B4-BE49-F238E27FC236}">
                <a16:creationId xmlns:a16="http://schemas.microsoft.com/office/drawing/2014/main" id="{DCAE6D4B-EBDA-F4D9-03D5-4EEAE3B6E8FB}"/>
              </a:ext>
            </a:extLst>
          </p:cNvPr>
          <p:cNvSpPr/>
          <p:nvPr/>
        </p:nvSpPr>
        <p:spPr>
          <a:xfrm>
            <a:off x="5916617" y="1623685"/>
            <a:ext cx="828000" cy="828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43">
            <a:extLst>
              <a:ext uri="{FF2B5EF4-FFF2-40B4-BE49-F238E27FC236}">
                <a16:creationId xmlns:a16="http://schemas.microsoft.com/office/drawing/2014/main" id="{C128399C-2691-7836-1CCF-1F633E894382}"/>
              </a:ext>
            </a:extLst>
          </p:cNvPr>
          <p:cNvSpPr/>
          <p:nvPr/>
        </p:nvSpPr>
        <p:spPr>
          <a:xfrm>
            <a:off x="2398367" y="1623685"/>
            <a:ext cx="828000" cy="828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43">
            <a:extLst>
              <a:ext uri="{FF2B5EF4-FFF2-40B4-BE49-F238E27FC236}">
                <a16:creationId xmlns:a16="http://schemas.microsoft.com/office/drawing/2014/main" id="{D5C70C0E-182E-14CC-953D-4C9903E27471}"/>
              </a:ext>
            </a:extLst>
          </p:cNvPr>
          <p:cNvSpPr txBox="1">
            <a:spLocks noGrp="1"/>
          </p:cNvSpPr>
          <p:nvPr>
            <p:ph type="title"/>
          </p:nvPr>
        </p:nvSpPr>
        <p:spPr>
          <a:xfrm>
            <a:off x="713075" y="539400"/>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sz="2400" dirty="0"/>
              <a:t>3. Social media content filters - Evaluation</a:t>
            </a:r>
            <a:endParaRPr sz="2400" dirty="0"/>
          </a:p>
        </p:txBody>
      </p:sp>
      <p:sp>
        <p:nvSpPr>
          <p:cNvPr id="414" name="Google Shape;414;p43">
            <a:extLst>
              <a:ext uri="{FF2B5EF4-FFF2-40B4-BE49-F238E27FC236}">
                <a16:creationId xmlns:a16="http://schemas.microsoft.com/office/drawing/2014/main" id="{B875840A-E51F-16D0-7C17-6DC2597A682F}"/>
              </a:ext>
            </a:extLst>
          </p:cNvPr>
          <p:cNvSpPr txBox="1">
            <a:spLocks noGrp="1"/>
          </p:cNvSpPr>
          <p:nvPr>
            <p:ph type="subTitle" idx="3"/>
          </p:nvPr>
        </p:nvSpPr>
        <p:spPr>
          <a:xfrm>
            <a:off x="5115836" y="3007297"/>
            <a:ext cx="2287800" cy="1187700"/>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r>
              <a:rPr lang="en" sz="1200" dirty="0"/>
              <a:t>Will be built with user trust as foremost goal</a:t>
            </a:r>
          </a:p>
        </p:txBody>
      </p:sp>
      <p:sp>
        <p:nvSpPr>
          <p:cNvPr id="415" name="Google Shape;415;p43">
            <a:extLst>
              <a:ext uri="{FF2B5EF4-FFF2-40B4-BE49-F238E27FC236}">
                <a16:creationId xmlns:a16="http://schemas.microsoft.com/office/drawing/2014/main" id="{325DF3DE-58B2-EA2E-1FC3-FD96F69627A2}"/>
              </a:ext>
            </a:extLst>
          </p:cNvPr>
          <p:cNvSpPr txBox="1">
            <a:spLocks noGrp="1"/>
          </p:cNvSpPr>
          <p:nvPr>
            <p:ph type="subTitle" idx="1"/>
          </p:nvPr>
        </p:nvSpPr>
        <p:spPr>
          <a:xfrm>
            <a:off x="1612663" y="3007297"/>
            <a:ext cx="2286000" cy="1187700"/>
          </a:xfrm>
          <a:prstGeom prst="rect">
            <a:avLst/>
          </a:prstGeom>
        </p:spPr>
        <p:txBody>
          <a:bodyPr spcFirstLastPara="1" wrap="square" lIns="91425" tIns="91425" rIns="91425" bIns="91425" anchor="ctr" anchorCtr="0">
            <a:noAutofit/>
          </a:bodyPr>
          <a:lstStyle/>
          <a:p>
            <a:pPr marL="171450" lvl="0" indent="-171450" algn="l" rtl="0">
              <a:spcBef>
                <a:spcPts val="0"/>
              </a:spcBef>
              <a:spcAft>
                <a:spcPts val="0"/>
              </a:spcAft>
              <a:buFont typeface="Arial" panose="020B0604020202020204" pitchFamily="34" charset="0"/>
              <a:buChar char="•"/>
            </a:pPr>
            <a:r>
              <a:rPr lang="en" sz="1200" dirty="0"/>
              <a:t>Perceived to be inconsistent &amp; biased</a:t>
            </a:r>
          </a:p>
          <a:p>
            <a:pPr marL="171450" lvl="0" indent="-171450" algn="l" rtl="0">
              <a:spcBef>
                <a:spcPts val="0"/>
              </a:spcBef>
              <a:spcAft>
                <a:spcPts val="0"/>
              </a:spcAft>
              <a:buFont typeface="Arial" panose="020B0604020202020204" pitchFamily="34" charset="0"/>
              <a:buChar char="•"/>
            </a:pPr>
            <a:endParaRPr lang="en" sz="1200" dirty="0"/>
          </a:p>
          <a:p>
            <a:pPr marL="171450" lvl="0" indent="-171450" algn="l" rtl="0">
              <a:spcBef>
                <a:spcPts val="0"/>
              </a:spcBef>
              <a:spcAft>
                <a:spcPts val="0"/>
              </a:spcAft>
              <a:buFont typeface="Arial" panose="020B0604020202020204" pitchFamily="34" charset="0"/>
              <a:buChar char="•"/>
            </a:pPr>
            <a:r>
              <a:rPr lang="en" sz="1200" dirty="0"/>
              <a:t>Thus, not trusted by users</a:t>
            </a:r>
          </a:p>
        </p:txBody>
      </p:sp>
      <p:sp>
        <p:nvSpPr>
          <p:cNvPr id="416" name="Google Shape;416;p43">
            <a:extLst>
              <a:ext uri="{FF2B5EF4-FFF2-40B4-BE49-F238E27FC236}">
                <a16:creationId xmlns:a16="http://schemas.microsoft.com/office/drawing/2014/main" id="{BB456E7A-095E-F0A1-23DC-42DBC288B037}"/>
              </a:ext>
            </a:extLst>
          </p:cNvPr>
          <p:cNvSpPr txBox="1">
            <a:spLocks noGrp="1"/>
          </p:cNvSpPr>
          <p:nvPr>
            <p:ph type="subTitle" idx="2"/>
          </p:nvPr>
        </p:nvSpPr>
        <p:spPr>
          <a:xfrm>
            <a:off x="1669367" y="2557647"/>
            <a:ext cx="22860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t>Social Media Filters</a:t>
            </a:r>
            <a:endParaRPr sz="1600" dirty="0"/>
          </a:p>
        </p:txBody>
      </p:sp>
      <p:sp>
        <p:nvSpPr>
          <p:cNvPr id="417" name="Google Shape;417;p43">
            <a:extLst>
              <a:ext uri="{FF2B5EF4-FFF2-40B4-BE49-F238E27FC236}">
                <a16:creationId xmlns:a16="http://schemas.microsoft.com/office/drawing/2014/main" id="{4B92178D-EB43-E682-7E32-8CF8953B7CE5}"/>
              </a:ext>
            </a:extLst>
          </p:cNvPr>
          <p:cNvSpPr txBox="1">
            <a:spLocks noGrp="1"/>
          </p:cNvSpPr>
          <p:nvPr>
            <p:ph type="subTitle" idx="4"/>
          </p:nvPr>
        </p:nvSpPr>
        <p:spPr>
          <a:xfrm>
            <a:off x="5186717" y="2557647"/>
            <a:ext cx="22878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t>Ideal Solution</a:t>
            </a:r>
            <a:endParaRPr sz="1600" dirty="0"/>
          </a:p>
        </p:txBody>
      </p:sp>
      <p:sp>
        <p:nvSpPr>
          <p:cNvPr id="418" name="Google Shape;418;p43">
            <a:extLst>
              <a:ext uri="{FF2B5EF4-FFF2-40B4-BE49-F238E27FC236}">
                <a16:creationId xmlns:a16="http://schemas.microsoft.com/office/drawing/2014/main" id="{A6FC3516-2B05-02D6-FC3F-92B0EAB18FC7}"/>
              </a:ext>
            </a:extLst>
          </p:cNvPr>
          <p:cNvSpPr txBox="1">
            <a:spLocks noGrp="1"/>
          </p:cNvSpPr>
          <p:nvPr>
            <p:ph type="sldNum" idx="12"/>
          </p:nvPr>
        </p:nvSpPr>
        <p:spPr>
          <a:xfrm>
            <a:off x="713075" y="4616554"/>
            <a:ext cx="455700" cy="30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13</a:t>
            </a:fld>
            <a:endParaRPr/>
          </a:p>
        </p:txBody>
      </p:sp>
      <p:sp>
        <p:nvSpPr>
          <p:cNvPr id="419" name="Google Shape;419;p43">
            <a:extLst>
              <a:ext uri="{FF2B5EF4-FFF2-40B4-BE49-F238E27FC236}">
                <a16:creationId xmlns:a16="http://schemas.microsoft.com/office/drawing/2014/main" id="{24DFAF95-1307-F679-85FA-266536CD6225}"/>
              </a:ext>
            </a:extLst>
          </p:cNvPr>
          <p:cNvSpPr txBox="1">
            <a:spLocks noGrp="1"/>
          </p:cNvSpPr>
          <p:nvPr>
            <p:ph type="subTitle" idx="5"/>
          </p:nvPr>
        </p:nvSpPr>
        <p:spPr>
          <a:xfrm>
            <a:off x="3331775" y="4623854"/>
            <a:ext cx="2480400" cy="30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420" name="Google Shape;420;p43">
            <a:extLst>
              <a:ext uri="{FF2B5EF4-FFF2-40B4-BE49-F238E27FC236}">
                <a16:creationId xmlns:a16="http://schemas.microsoft.com/office/drawing/2014/main" id="{7D293B59-90D6-9589-7244-29FA59E452CA}"/>
              </a:ext>
            </a:extLst>
          </p:cNvPr>
          <p:cNvSpPr txBox="1">
            <a:spLocks noGrp="1"/>
          </p:cNvSpPr>
          <p:nvPr>
            <p:ph type="subTitle" idx="6"/>
          </p:nvPr>
        </p:nvSpPr>
        <p:spPr>
          <a:xfrm>
            <a:off x="7332925" y="4623854"/>
            <a:ext cx="1098000" cy="307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dirty="0"/>
          </a:p>
        </p:txBody>
      </p:sp>
      <p:grpSp>
        <p:nvGrpSpPr>
          <p:cNvPr id="426" name="Google Shape;426;p43">
            <a:extLst>
              <a:ext uri="{FF2B5EF4-FFF2-40B4-BE49-F238E27FC236}">
                <a16:creationId xmlns:a16="http://schemas.microsoft.com/office/drawing/2014/main" id="{5ACF2008-5357-A22E-82BE-624212078740}"/>
              </a:ext>
            </a:extLst>
          </p:cNvPr>
          <p:cNvGrpSpPr/>
          <p:nvPr/>
        </p:nvGrpSpPr>
        <p:grpSpPr>
          <a:xfrm>
            <a:off x="6129453" y="1836521"/>
            <a:ext cx="402328" cy="402345"/>
            <a:chOff x="5049725" y="1435050"/>
            <a:chExt cx="486550" cy="481850"/>
          </a:xfrm>
        </p:grpSpPr>
        <p:sp>
          <p:nvSpPr>
            <p:cNvPr id="427" name="Google Shape;427;p43">
              <a:extLst>
                <a:ext uri="{FF2B5EF4-FFF2-40B4-BE49-F238E27FC236}">
                  <a16:creationId xmlns:a16="http://schemas.microsoft.com/office/drawing/2014/main" id="{5DBC82B8-2B74-F5A1-5F2D-6CD7C03A3D87}"/>
                </a:ext>
              </a:extLst>
            </p:cNvPr>
            <p:cNvSpPr/>
            <p:nvPr/>
          </p:nvSpPr>
          <p:spPr>
            <a:xfrm>
              <a:off x="5136300" y="1519775"/>
              <a:ext cx="310550" cy="310550"/>
            </a:xfrm>
            <a:custGeom>
              <a:avLst/>
              <a:gdLst/>
              <a:ahLst/>
              <a:cxnLst/>
              <a:rect l="l" t="t" r="r" b="b"/>
              <a:pathLst>
                <a:path w="12422" h="12422" extrusionOk="0">
                  <a:moveTo>
                    <a:pt x="6209" y="1"/>
                  </a:moveTo>
                  <a:cubicBezTo>
                    <a:pt x="2786" y="1"/>
                    <a:pt x="0" y="2786"/>
                    <a:pt x="0" y="6213"/>
                  </a:cubicBezTo>
                  <a:cubicBezTo>
                    <a:pt x="0" y="9637"/>
                    <a:pt x="2786" y="12422"/>
                    <a:pt x="6209" y="12422"/>
                  </a:cubicBezTo>
                  <a:cubicBezTo>
                    <a:pt x="9636" y="12422"/>
                    <a:pt x="12422" y="9637"/>
                    <a:pt x="12422" y="6213"/>
                  </a:cubicBezTo>
                  <a:cubicBezTo>
                    <a:pt x="12422" y="5219"/>
                    <a:pt x="12160" y="4258"/>
                    <a:pt x="11711" y="3388"/>
                  </a:cubicBezTo>
                  <a:lnTo>
                    <a:pt x="11428" y="3388"/>
                  </a:lnTo>
                  <a:lnTo>
                    <a:pt x="10780" y="4036"/>
                  </a:lnTo>
                  <a:cubicBezTo>
                    <a:pt x="11112" y="4713"/>
                    <a:pt x="11286" y="5457"/>
                    <a:pt x="11292" y="6213"/>
                  </a:cubicBezTo>
                  <a:cubicBezTo>
                    <a:pt x="11292" y="9013"/>
                    <a:pt x="9010" y="11293"/>
                    <a:pt x="6209" y="11293"/>
                  </a:cubicBezTo>
                  <a:cubicBezTo>
                    <a:pt x="3409" y="11293"/>
                    <a:pt x="1129" y="9013"/>
                    <a:pt x="1129" y="6213"/>
                  </a:cubicBezTo>
                  <a:cubicBezTo>
                    <a:pt x="1129" y="3409"/>
                    <a:pt x="3409" y="1130"/>
                    <a:pt x="6209" y="1130"/>
                  </a:cubicBezTo>
                  <a:cubicBezTo>
                    <a:pt x="6965" y="1133"/>
                    <a:pt x="7709" y="1307"/>
                    <a:pt x="8387" y="1639"/>
                  </a:cubicBezTo>
                  <a:lnTo>
                    <a:pt x="9034" y="994"/>
                  </a:lnTo>
                  <a:lnTo>
                    <a:pt x="9034" y="708"/>
                  </a:lnTo>
                  <a:cubicBezTo>
                    <a:pt x="8164" y="260"/>
                    <a:pt x="7203" y="1"/>
                    <a:pt x="62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28" name="Google Shape;428;p43">
              <a:extLst>
                <a:ext uri="{FF2B5EF4-FFF2-40B4-BE49-F238E27FC236}">
                  <a16:creationId xmlns:a16="http://schemas.microsoft.com/office/drawing/2014/main" id="{7A710F2B-AEA5-3391-05E3-F366AF00AAA1}"/>
                </a:ext>
              </a:extLst>
            </p:cNvPr>
            <p:cNvSpPr/>
            <p:nvPr/>
          </p:nvSpPr>
          <p:spPr>
            <a:xfrm>
              <a:off x="5184925" y="1576250"/>
              <a:ext cx="205475" cy="197625"/>
            </a:xfrm>
            <a:custGeom>
              <a:avLst/>
              <a:gdLst/>
              <a:ahLst/>
              <a:cxnLst/>
              <a:rect l="l" t="t" r="r" b="b"/>
              <a:pathLst>
                <a:path w="8219" h="7905" extrusionOk="0">
                  <a:moveTo>
                    <a:pt x="4264" y="0"/>
                  </a:moveTo>
                  <a:cubicBezTo>
                    <a:pt x="2665" y="0"/>
                    <a:pt x="1226" y="964"/>
                    <a:pt x="612" y="2439"/>
                  </a:cubicBezTo>
                  <a:cubicBezTo>
                    <a:pt x="0" y="3918"/>
                    <a:pt x="341" y="5616"/>
                    <a:pt x="1470" y="6748"/>
                  </a:cubicBezTo>
                  <a:cubicBezTo>
                    <a:pt x="2225" y="7503"/>
                    <a:pt x="3236" y="7904"/>
                    <a:pt x="4264" y="7904"/>
                  </a:cubicBezTo>
                  <a:cubicBezTo>
                    <a:pt x="4774" y="7904"/>
                    <a:pt x="5287" y="7806"/>
                    <a:pt x="5776" y="7603"/>
                  </a:cubicBezTo>
                  <a:cubicBezTo>
                    <a:pt x="7255" y="6992"/>
                    <a:pt x="8218" y="5550"/>
                    <a:pt x="8218" y="3954"/>
                  </a:cubicBezTo>
                  <a:cubicBezTo>
                    <a:pt x="8212" y="3502"/>
                    <a:pt x="8131" y="3059"/>
                    <a:pt x="7974" y="2638"/>
                  </a:cubicBezTo>
                  <a:lnTo>
                    <a:pt x="7050" y="3565"/>
                  </a:lnTo>
                  <a:cubicBezTo>
                    <a:pt x="7071" y="3692"/>
                    <a:pt x="7083" y="3821"/>
                    <a:pt x="7089" y="3954"/>
                  </a:cubicBezTo>
                  <a:cubicBezTo>
                    <a:pt x="7089" y="5095"/>
                    <a:pt x="6399" y="6125"/>
                    <a:pt x="5345" y="6562"/>
                  </a:cubicBezTo>
                  <a:cubicBezTo>
                    <a:pt x="4996" y="6706"/>
                    <a:pt x="4629" y="6776"/>
                    <a:pt x="4265" y="6776"/>
                  </a:cubicBezTo>
                  <a:cubicBezTo>
                    <a:pt x="3530" y="6776"/>
                    <a:pt x="2808" y="6489"/>
                    <a:pt x="2268" y="5947"/>
                  </a:cubicBezTo>
                  <a:cubicBezTo>
                    <a:pt x="1461" y="5140"/>
                    <a:pt x="1220" y="3927"/>
                    <a:pt x="1657" y="2873"/>
                  </a:cubicBezTo>
                  <a:cubicBezTo>
                    <a:pt x="2093" y="1816"/>
                    <a:pt x="3123" y="1129"/>
                    <a:pt x="4264" y="1129"/>
                  </a:cubicBezTo>
                  <a:cubicBezTo>
                    <a:pt x="4394" y="1132"/>
                    <a:pt x="4523" y="1144"/>
                    <a:pt x="4653" y="1168"/>
                  </a:cubicBezTo>
                  <a:lnTo>
                    <a:pt x="5580" y="241"/>
                  </a:lnTo>
                  <a:cubicBezTo>
                    <a:pt x="5159" y="84"/>
                    <a:pt x="4713" y="3"/>
                    <a:pt x="42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29" name="Google Shape;429;p43">
              <a:extLst>
                <a:ext uri="{FF2B5EF4-FFF2-40B4-BE49-F238E27FC236}">
                  <a16:creationId xmlns:a16="http://schemas.microsoft.com/office/drawing/2014/main" id="{695A4A60-8C38-8131-BEBC-E5596889CB31}"/>
                </a:ext>
              </a:extLst>
            </p:cNvPr>
            <p:cNvSpPr/>
            <p:nvPr/>
          </p:nvSpPr>
          <p:spPr>
            <a:xfrm>
              <a:off x="5049725" y="1435075"/>
              <a:ext cx="481825" cy="481825"/>
            </a:xfrm>
            <a:custGeom>
              <a:avLst/>
              <a:gdLst/>
              <a:ahLst/>
              <a:cxnLst/>
              <a:rect l="l" t="t" r="r" b="b"/>
              <a:pathLst>
                <a:path w="19273" h="19273" extrusionOk="0">
                  <a:moveTo>
                    <a:pt x="9672" y="1"/>
                  </a:moveTo>
                  <a:cubicBezTo>
                    <a:pt x="4379" y="1"/>
                    <a:pt x="0" y="4307"/>
                    <a:pt x="0" y="9601"/>
                  </a:cubicBezTo>
                  <a:cubicBezTo>
                    <a:pt x="0" y="14892"/>
                    <a:pt x="4379" y="19273"/>
                    <a:pt x="9672" y="19273"/>
                  </a:cubicBezTo>
                  <a:cubicBezTo>
                    <a:pt x="14966" y="19273"/>
                    <a:pt x="19272" y="14892"/>
                    <a:pt x="19272" y="9601"/>
                  </a:cubicBezTo>
                  <a:cubicBezTo>
                    <a:pt x="19269" y="8204"/>
                    <a:pt x="18962" y="6821"/>
                    <a:pt x="18369" y="5557"/>
                  </a:cubicBezTo>
                  <a:lnTo>
                    <a:pt x="17646" y="6279"/>
                  </a:lnTo>
                  <a:cubicBezTo>
                    <a:pt x="17327" y="6599"/>
                    <a:pt x="16896" y="6776"/>
                    <a:pt x="16448" y="6776"/>
                  </a:cubicBezTo>
                  <a:lnTo>
                    <a:pt x="16430" y="6776"/>
                  </a:lnTo>
                  <a:cubicBezTo>
                    <a:pt x="16809" y="7671"/>
                    <a:pt x="17008" y="8628"/>
                    <a:pt x="17014" y="9601"/>
                  </a:cubicBezTo>
                  <a:cubicBezTo>
                    <a:pt x="17014" y="13648"/>
                    <a:pt x="13720" y="16939"/>
                    <a:pt x="9672" y="16939"/>
                  </a:cubicBezTo>
                  <a:cubicBezTo>
                    <a:pt x="5625" y="16939"/>
                    <a:pt x="2334" y="13648"/>
                    <a:pt x="2334" y="9601"/>
                  </a:cubicBezTo>
                  <a:cubicBezTo>
                    <a:pt x="2334" y="5554"/>
                    <a:pt x="5625" y="2259"/>
                    <a:pt x="9672" y="2259"/>
                  </a:cubicBezTo>
                  <a:cubicBezTo>
                    <a:pt x="10642" y="2265"/>
                    <a:pt x="11603" y="2464"/>
                    <a:pt x="12497" y="2844"/>
                  </a:cubicBezTo>
                  <a:lnTo>
                    <a:pt x="12497" y="2825"/>
                  </a:lnTo>
                  <a:cubicBezTo>
                    <a:pt x="12494" y="2374"/>
                    <a:pt x="12672" y="1943"/>
                    <a:pt x="12991" y="1627"/>
                  </a:cubicBezTo>
                  <a:lnTo>
                    <a:pt x="13713" y="904"/>
                  </a:lnTo>
                  <a:cubicBezTo>
                    <a:pt x="12449" y="311"/>
                    <a:pt x="11070" y="4"/>
                    <a:pt x="96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30" name="Google Shape;430;p43">
              <a:extLst>
                <a:ext uri="{FF2B5EF4-FFF2-40B4-BE49-F238E27FC236}">
                  <a16:creationId xmlns:a16="http://schemas.microsoft.com/office/drawing/2014/main" id="{A528A1A2-0592-0C80-81D0-7C21A24B827B}"/>
                </a:ext>
              </a:extLst>
            </p:cNvPr>
            <p:cNvSpPr/>
            <p:nvPr/>
          </p:nvSpPr>
          <p:spPr>
            <a:xfrm>
              <a:off x="5245825" y="1435050"/>
              <a:ext cx="290450" cy="282350"/>
            </a:xfrm>
            <a:custGeom>
              <a:avLst/>
              <a:gdLst/>
              <a:ahLst/>
              <a:cxnLst/>
              <a:rect l="l" t="t" r="r" b="b"/>
              <a:pathLst>
                <a:path w="11618" h="11294" extrusionOk="0">
                  <a:moveTo>
                    <a:pt x="8601" y="1"/>
                  </a:moveTo>
                  <a:cubicBezTo>
                    <a:pt x="8461" y="1"/>
                    <a:pt x="8319" y="52"/>
                    <a:pt x="8203" y="168"/>
                  </a:cubicBezTo>
                  <a:lnTo>
                    <a:pt x="5945" y="2426"/>
                  </a:lnTo>
                  <a:cubicBezTo>
                    <a:pt x="5839" y="2531"/>
                    <a:pt x="5779" y="2676"/>
                    <a:pt x="5782" y="2826"/>
                  </a:cubicBezTo>
                  <a:lnTo>
                    <a:pt x="5782" y="4850"/>
                  </a:lnTo>
                  <a:lnTo>
                    <a:pt x="2554" y="8075"/>
                  </a:lnTo>
                  <a:cubicBezTo>
                    <a:pt x="2328" y="7967"/>
                    <a:pt x="2081" y="7906"/>
                    <a:pt x="1828" y="7906"/>
                  </a:cubicBezTo>
                  <a:cubicBezTo>
                    <a:pt x="1142" y="7906"/>
                    <a:pt x="525" y="8319"/>
                    <a:pt x="263" y="8951"/>
                  </a:cubicBezTo>
                  <a:cubicBezTo>
                    <a:pt x="1" y="9584"/>
                    <a:pt x="145" y="10312"/>
                    <a:pt x="630" y="10797"/>
                  </a:cubicBezTo>
                  <a:cubicBezTo>
                    <a:pt x="954" y="11122"/>
                    <a:pt x="1388" y="11294"/>
                    <a:pt x="1828" y="11294"/>
                  </a:cubicBezTo>
                  <a:cubicBezTo>
                    <a:pt x="2046" y="11294"/>
                    <a:pt x="2266" y="11251"/>
                    <a:pt x="2476" y="11165"/>
                  </a:cubicBezTo>
                  <a:cubicBezTo>
                    <a:pt x="3108" y="10903"/>
                    <a:pt x="3524" y="10285"/>
                    <a:pt x="3524" y="9602"/>
                  </a:cubicBezTo>
                  <a:cubicBezTo>
                    <a:pt x="3521" y="9349"/>
                    <a:pt x="3463" y="9102"/>
                    <a:pt x="3352" y="8876"/>
                  </a:cubicBezTo>
                  <a:lnTo>
                    <a:pt x="6580" y="5648"/>
                  </a:lnTo>
                  <a:lnTo>
                    <a:pt x="8604" y="5648"/>
                  </a:lnTo>
                  <a:cubicBezTo>
                    <a:pt x="8754" y="5648"/>
                    <a:pt x="8896" y="5588"/>
                    <a:pt x="9004" y="5482"/>
                  </a:cubicBezTo>
                  <a:lnTo>
                    <a:pt x="11263" y="3224"/>
                  </a:lnTo>
                  <a:cubicBezTo>
                    <a:pt x="11618" y="2869"/>
                    <a:pt x="11365" y="2260"/>
                    <a:pt x="10862" y="2260"/>
                  </a:cubicBezTo>
                  <a:lnTo>
                    <a:pt x="9170" y="2260"/>
                  </a:lnTo>
                  <a:lnTo>
                    <a:pt x="9170" y="568"/>
                  </a:lnTo>
                  <a:cubicBezTo>
                    <a:pt x="9170" y="226"/>
                    <a:pt x="8892" y="1"/>
                    <a:pt x="86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 name="Google Shape;6450;p82">
            <a:extLst>
              <a:ext uri="{FF2B5EF4-FFF2-40B4-BE49-F238E27FC236}">
                <a16:creationId xmlns:a16="http://schemas.microsoft.com/office/drawing/2014/main" id="{F806C83D-E251-02B0-D015-C68FC954AA7E}"/>
              </a:ext>
            </a:extLst>
          </p:cNvPr>
          <p:cNvGrpSpPr/>
          <p:nvPr/>
        </p:nvGrpSpPr>
        <p:grpSpPr>
          <a:xfrm flipH="1">
            <a:off x="2617543" y="1765934"/>
            <a:ext cx="311445" cy="556149"/>
            <a:chOff x="5056800" y="3962900"/>
            <a:chExt cx="165425" cy="295400"/>
          </a:xfrm>
          <a:solidFill>
            <a:srgbClr val="F8F8F8"/>
          </a:solidFill>
        </p:grpSpPr>
        <p:sp>
          <p:nvSpPr>
            <p:cNvPr id="7" name="Google Shape;6451;p82">
              <a:extLst>
                <a:ext uri="{FF2B5EF4-FFF2-40B4-BE49-F238E27FC236}">
                  <a16:creationId xmlns:a16="http://schemas.microsoft.com/office/drawing/2014/main" id="{8CBFE866-102A-D1FC-CD14-F1C08C1BCB01}"/>
                </a:ext>
              </a:extLst>
            </p:cNvPr>
            <p:cNvSpPr/>
            <p:nvPr/>
          </p:nvSpPr>
          <p:spPr>
            <a:xfrm>
              <a:off x="5155250" y="4042450"/>
              <a:ext cx="66975" cy="104800"/>
            </a:xfrm>
            <a:custGeom>
              <a:avLst/>
              <a:gdLst/>
              <a:ahLst/>
              <a:cxnLst/>
              <a:rect l="l" t="t" r="r" b="b"/>
              <a:pathLst>
                <a:path w="2679" h="4192" extrusionOk="0">
                  <a:moveTo>
                    <a:pt x="0" y="1"/>
                  </a:moveTo>
                  <a:lnTo>
                    <a:pt x="505" y="3467"/>
                  </a:lnTo>
                  <a:lnTo>
                    <a:pt x="1103" y="4065"/>
                  </a:lnTo>
                  <a:cubicBezTo>
                    <a:pt x="1166" y="4128"/>
                    <a:pt x="1261" y="4191"/>
                    <a:pt x="1324" y="4191"/>
                  </a:cubicBezTo>
                  <a:lnTo>
                    <a:pt x="2300" y="4191"/>
                  </a:lnTo>
                  <a:cubicBezTo>
                    <a:pt x="2521" y="4191"/>
                    <a:pt x="2678" y="4034"/>
                    <a:pt x="2678" y="3813"/>
                  </a:cubicBezTo>
                  <a:lnTo>
                    <a:pt x="2678" y="2805"/>
                  </a:lnTo>
                  <a:cubicBezTo>
                    <a:pt x="2678" y="2710"/>
                    <a:pt x="2615" y="2616"/>
                    <a:pt x="2552" y="2553"/>
                  </a:cubicBezTo>
                  <a:lnTo>
                    <a:pt x="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452;p82">
              <a:extLst>
                <a:ext uri="{FF2B5EF4-FFF2-40B4-BE49-F238E27FC236}">
                  <a16:creationId xmlns:a16="http://schemas.microsoft.com/office/drawing/2014/main" id="{4139A918-0A30-8386-0DA3-33EE829A5CE4}"/>
                </a:ext>
              </a:extLst>
            </p:cNvPr>
            <p:cNvSpPr/>
            <p:nvPr/>
          </p:nvSpPr>
          <p:spPr>
            <a:xfrm>
              <a:off x="5065450" y="3962900"/>
              <a:ext cx="88250" cy="52025"/>
            </a:xfrm>
            <a:custGeom>
              <a:avLst/>
              <a:gdLst/>
              <a:ahLst/>
              <a:cxnLst/>
              <a:rect l="l" t="t" r="r" b="b"/>
              <a:pathLst>
                <a:path w="3530" h="2081" extrusionOk="0">
                  <a:moveTo>
                    <a:pt x="347" y="1"/>
                  </a:moveTo>
                  <a:cubicBezTo>
                    <a:pt x="221" y="1"/>
                    <a:pt x="158" y="33"/>
                    <a:pt x="64" y="159"/>
                  </a:cubicBezTo>
                  <a:cubicBezTo>
                    <a:pt x="1" y="222"/>
                    <a:pt x="1" y="348"/>
                    <a:pt x="32" y="474"/>
                  </a:cubicBezTo>
                  <a:lnTo>
                    <a:pt x="568" y="2080"/>
                  </a:lnTo>
                  <a:lnTo>
                    <a:pt x="2931" y="2080"/>
                  </a:lnTo>
                  <a:lnTo>
                    <a:pt x="3498" y="474"/>
                  </a:lnTo>
                  <a:cubicBezTo>
                    <a:pt x="3529" y="348"/>
                    <a:pt x="3498" y="222"/>
                    <a:pt x="3466" y="159"/>
                  </a:cubicBezTo>
                  <a:cubicBezTo>
                    <a:pt x="3340" y="64"/>
                    <a:pt x="3214" y="1"/>
                    <a:pt x="312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6453;p82">
              <a:extLst>
                <a:ext uri="{FF2B5EF4-FFF2-40B4-BE49-F238E27FC236}">
                  <a16:creationId xmlns:a16="http://schemas.microsoft.com/office/drawing/2014/main" id="{479EFA24-B78F-0032-E919-9CDAD5EA05A5}"/>
                </a:ext>
              </a:extLst>
            </p:cNvPr>
            <p:cNvSpPr/>
            <p:nvPr/>
          </p:nvSpPr>
          <p:spPr>
            <a:xfrm>
              <a:off x="5056800" y="4032225"/>
              <a:ext cx="104000" cy="226075"/>
            </a:xfrm>
            <a:custGeom>
              <a:avLst/>
              <a:gdLst/>
              <a:ahLst/>
              <a:cxnLst/>
              <a:rect l="l" t="t" r="r" b="b"/>
              <a:pathLst>
                <a:path w="4160" h="9043" extrusionOk="0">
                  <a:moveTo>
                    <a:pt x="977" y="0"/>
                  </a:moveTo>
                  <a:lnTo>
                    <a:pt x="0" y="6553"/>
                  </a:lnTo>
                  <a:cubicBezTo>
                    <a:pt x="0" y="6648"/>
                    <a:pt x="0" y="6742"/>
                    <a:pt x="63" y="6837"/>
                  </a:cubicBezTo>
                  <a:lnTo>
                    <a:pt x="1796" y="8916"/>
                  </a:lnTo>
                  <a:cubicBezTo>
                    <a:pt x="1859" y="9011"/>
                    <a:pt x="1954" y="9042"/>
                    <a:pt x="2080" y="9042"/>
                  </a:cubicBezTo>
                  <a:cubicBezTo>
                    <a:pt x="2174" y="9042"/>
                    <a:pt x="2269" y="9011"/>
                    <a:pt x="2332" y="8916"/>
                  </a:cubicBezTo>
                  <a:lnTo>
                    <a:pt x="4065" y="6837"/>
                  </a:lnTo>
                  <a:cubicBezTo>
                    <a:pt x="4159" y="6742"/>
                    <a:pt x="4159" y="6679"/>
                    <a:pt x="4159" y="6553"/>
                  </a:cubicBezTo>
                  <a:lnTo>
                    <a:pt x="318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685121361"/>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867890-7DC1-3BB9-6739-1F79BB2312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AEB7634-EE03-9753-34F6-DBF10FC4A8C3}"/>
              </a:ext>
            </a:extLst>
          </p:cNvPr>
          <p:cNvSpPr>
            <a:spLocks noGrp="1"/>
          </p:cNvSpPr>
          <p:nvPr>
            <p:ph type="title"/>
          </p:nvPr>
        </p:nvSpPr>
        <p:spPr/>
        <p:txBody>
          <a:bodyPr/>
          <a:lstStyle/>
          <a:p>
            <a:r>
              <a:rPr lang="en-SG" dirty="0"/>
              <a:t>4. LIAR Dataset</a:t>
            </a:r>
          </a:p>
        </p:txBody>
      </p:sp>
      <p:sp>
        <p:nvSpPr>
          <p:cNvPr id="3" name="Text Placeholder 2">
            <a:extLst>
              <a:ext uri="{FF2B5EF4-FFF2-40B4-BE49-F238E27FC236}">
                <a16:creationId xmlns:a16="http://schemas.microsoft.com/office/drawing/2014/main" id="{748B46E5-C09F-7670-EFBA-9CD88DCCA274}"/>
              </a:ext>
            </a:extLst>
          </p:cNvPr>
          <p:cNvSpPr>
            <a:spLocks noGrp="1"/>
          </p:cNvSpPr>
          <p:nvPr>
            <p:ph type="body" idx="1"/>
          </p:nvPr>
        </p:nvSpPr>
        <p:spPr>
          <a:xfrm>
            <a:off x="713100" y="1438091"/>
            <a:ext cx="7717800" cy="3443100"/>
          </a:xfrm>
        </p:spPr>
        <p:txBody>
          <a:bodyPr/>
          <a:lstStyle/>
          <a:p>
            <a:pPr marL="152400" indent="0" algn="ctr">
              <a:buNone/>
            </a:pPr>
            <a:endParaRPr lang="en-SG" sz="1600" dirty="0"/>
          </a:p>
          <a:p>
            <a:pPr marL="152400" indent="0" algn="ctr">
              <a:buNone/>
            </a:pPr>
            <a:endParaRPr lang="en-SG" sz="1600" dirty="0"/>
          </a:p>
          <a:p>
            <a:pPr marL="152400" indent="0" algn="ctr">
              <a:buNone/>
            </a:pPr>
            <a:r>
              <a:rPr lang="en-SG" sz="1600" dirty="0"/>
              <a:t>The LIAR Dataset contains statements from </a:t>
            </a:r>
            <a:r>
              <a:rPr lang="en-SG" sz="1600" dirty="0" err="1"/>
              <a:t>Politifact</a:t>
            </a:r>
            <a:r>
              <a:rPr lang="en-SG" sz="1600" dirty="0"/>
              <a:t>. </a:t>
            </a:r>
          </a:p>
          <a:p>
            <a:pPr marL="152400" indent="0" algn="ctr">
              <a:buNone/>
            </a:pPr>
            <a:r>
              <a:rPr lang="en-SG" sz="1600" dirty="0"/>
              <a:t>It is widely used in </a:t>
            </a:r>
            <a:r>
              <a:rPr lang="en-SG" sz="1600" b="1" dirty="0"/>
              <a:t>academic</a:t>
            </a:r>
            <a:r>
              <a:rPr lang="en-SG" sz="1600" dirty="0"/>
              <a:t> settings to </a:t>
            </a:r>
            <a:r>
              <a:rPr lang="en-SG" sz="1600" b="1" dirty="0"/>
              <a:t>train machine learning models</a:t>
            </a:r>
            <a:r>
              <a:rPr lang="en-SG" sz="1600" dirty="0"/>
              <a:t>.</a:t>
            </a:r>
          </a:p>
          <a:p>
            <a:pPr marL="152400" indent="0" algn="ctr">
              <a:buNone/>
            </a:pPr>
            <a:endParaRPr lang="en-SG" sz="1600" dirty="0"/>
          </a:p>
          <a:p>
            <a:pPr marL="438150" indent="-285750">
              <a:buClr>
                <a:schemeClr val="accent1">
                  <a:lumMod val="40000"/>
                  <a:lumOff val="60000"/>
                </a:schemeClr>
              </a:buClr>
              <a:buSzPct val="100000"/>
              <a:buFont typeface="Arial" panose="020B0604020202020204" pitchFamily="34" charset="0"/>
              <a:buChar char="•"/>
            </a:pPr>
            <a:r>
              <a:rPr lang="en-SG" sz="1600" dirty="0"/>
              <a:t>Limited by relative small size of dataset</a:t>
            </a:r>
          </a:p>
          <a:p>
            <a:pPr marL="438150" indent="-285750">
              <a:buClr>
                <a:schemeClr val="accent1">
                  <a:lumMod val="40000"/>
                  <a:lumOff val="60000"/>
                </a:schemeClr>
              </a:buClr>
              <a:buSzPct val="100000"/>
              <a:buFont typeface="Arial" panose="020B0604020202020204" pitchFamily="34" charset="0"/>
              <a:buChar char="•"/>
            </a:pPr>
            <a:r>
              <a:rPr lang="en-SG" sz="1600" dirty="0"/>
              <a:t>Dataset is monolingual by nature (English-only)</a:t>
            </a:r>
          </a:p>
          <a:p>
            <a:pPr marL="152400" indent="0">
              <a:buClr>
                <a:schemeClr val="accent1">
                  <a:lumMod val="40000"/>
                  <a:lumOff val="60000"/>
                </a:schemeClr>
              </a:buClr>
              <a:buSzPct val="100000"/>
              <a:buNone/>
            </a:pPr>
            <a:endParaRPr lang="en-SG" sz="1600" dirty="0"/>
          </a:p>
          <a:p>
            <a:pPr marL="152400" indent="0" algn="ctr">
              <a:buNone/>
            </a:pPr>
            <a:r>
              <a:rPr lang="en-SG" sz="1600" dirty="0"/>
              <a:t>Thus, many models trained on this dataset struggle to generalise </a:t>
            </a:r>
          </a:p>
          <a:p>
            <a:pPr marL="152400" indent="0" algn="ctr">
              <a:buNone/>
            </a:pPr>
            <a:r>
              <a:rPr lang="en-SG" sz="1600" dirty="0"/>
              <a:t>across various topics and genres.</a:t>
            </a:r>
          </a:p>
        </p:txBody>
      </p:sp>
      <p:sp>
        <p:nvSpPr>
          <p:cNvPr id="4" name="Slide Number Placeholder 3">
            <a:extLst>
              <a:ext uri="{FF2B5EF4-FFF2-40B4-BE49-F238E27FC236}">
                <a16:creationId xmlns:a16="http://schemas.microsoft.com/office/drawing/2014/main" id="{1E4C1C9F-A939-F071-ED9D-BC8CCEEEBA62}"/>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14</a:t>
            </a:fld>
            <a:endParaRPr lang="en"/>
          </a:p>
        </p:txBody>
      </p:sp>
      <p:sp>
        <p:nvSpPr>
          <p:cNvPr id="5" name="Subtitle 4">
            <a:extLst>
              <a:ext uri="{FF2B5EF4-FFF2-40B4-BE49-F238E27FC236}">
                <a16:creationId xmlns:a16="http://schemas.microsoft.com/office/drawing/2014/main" id="{B692F4FA-9664-ECDC-8ABD-938E48BEE8DA}"/>
              </a:ext>
            </a:extLst>
          </p:cNvPr>
          <p:cNvSpPr>
            <a:spLocks noGrp="1"/>
          </p:cNvSpPr>
          <p:nvPr>
            <p:ph type="subTitle" idx="2"/>
          </p:nvPr>
        </p:nvSpPr>
        <p:spPr/>
        <p:txBody>
          <a:bodyPr/>
          <a:lstStyle/>
          <a:p>
            <a:endParaRPr lang="en-SG"/>
          </a:p>
        </p:txBody>
      </p:sp>
      <p:sp>
        <p:nvSpPr>
          <p:cNvPr id="6" name="Subtitle 5">
            <a:extLst>
              <a:ext uri="{FF2B5EF4-FFF2-40B4-BE49-F238E27FC236}">
                <a16:creationId xmlns:a16="http://schemas.microsoft.com/office/drawing/2014/main" id="{56E5C2F8-C75F-603B-FBB9-234B9185A0E9}"/>
              </a:ext>
            </a:extLst>
          </p:cNvPr>
          <p:cNvSpPr>
            <a:spLocks noGrp="1"/>
          </p:cNvSpPr>
          <p:nvPr>
            <p:ph type="subTitle" idx="3"/>
          </p:nvPr>
        </p:nvSpPr>
        <p:spPr/>
        <p:txBody>
          <a:bodyPr/>
          <a:lstStyle/>
          <a:p>
            <a:endParaRPr lang="en-SG"/>
          </a:p>
        </p:txBody>
      </p:sp>
    </p:spTree>
    <p:extLst>
      <p:ext uri="{BB962C8B-B14F-4D97-AF65-F5344CB8AC3E}">
        <p14:creationId xmlns:p14="http://schemas.microsoft.com/office/powerpoint/2010/main" val="3274067690"/>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07">
          <a:extLst>
            <a:ext uri="{FF2B5EF4-FFF2-40B4-BE49-F238E27FC236}">
              <a16:creationId xmlns:a16="http://schemas.microsoft.com/office/drawing/2014/main" id="{EBA27115-893A-4B68-D84F-FC93AF236DE8}"/>
            </a:ext>
          </a:extLst>
        </p:cNvPr>
        <p:cNvGrpSpPr/>
        <p:nvPr/>
      </p:nvGrpSpPr>
      <p:grpSpPr>
        <a:xfrm>
          <a:off x="0" y="0"/>
          <a:ext cx="0" cy="0"/>
          <a:chOff x="0" y="0"/>
          <a:chExt cx="0" cy="0"/>
        </a:xfrm>
      </p:grpSpPr>
      <p:sp>
        <p:nvSpPr>
          <p:cNvPr id="408" name="Google Shape;408;p43">
            <a:extLst>
              <a:ext uri="{FF2B5EF4-FFF2-40B4-BE49-F238E27FC236}">
                <a16:creationId xmlns:a16="http://schemas.microsoft.com/office/drawing/2014/main" id="{7B95ED64-DD45-987A-BC0E-A287210B946E}"/>
              </a:ext>
            </a:extLst>
          </p:cNvPr>
          <p:cNvSpPr/>
          <p:nvPr/>
        </p:nvSpPr>
        <p:spPr>
          <a:xfrm>
            <a:off x="4823417" y="1403600"/>
            <a:ext cx="3014400" cy="3003000"/>
          </a:xfrm>
          <a:prstGeom prst="roundRect">
            <a:avLst>
              <a:gd name="adj" fmla="val 16667"/>
            </a:avLst>
          </a:prstGeom>
          <a:solidFill>
            <a:srgbClr val="FFFFFF">
              <a:alpha val="20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43">
            <a:extLst>
              <a:ext uri="{FF2B5EF4-FFF2-40B4-BE49-F238E27FC236}">
                <a16:creationId xmlns:a16="http://schemas.microsoft.com/office/drawing/2014/main" id="{0F27BC34-6962-BCE3-BF8D-079FFF881935}"/>
              </a:ext>
            </a:extLst>
          </p:cNvPr>
          <p:cNvSpPr/>
          <p:nvPr/>
        </p:nvSpPr>
        <p:spPr>
          <a:xfrm rot="-5400000">
            <a:off x="-509959" y="1976268"/>
            <a:ext cx="2001600" cy="2001600"/>
          </a:xfrm>
          <a:prstGeom prst="ellipse">
            <a:avLst/>
          </a:prstGeom>
          <a:gradFill>
            <a:gsLst>
              <a:gs pos="0">
                <a:schemeClr val="accent2">
                  <a:alpha val="20540"/>
                </a:schemeClr>
              </a:gs>
              <a:gs pos="100000">
                <a:srgbClr val="737373">
                  <a:alpha val="0"/>
                  <a:alpha val="2054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43">
            <a:extLst>
              <a:ext uri="{FF2B5EF4-FFF2-40B4-BE49-F238E27FC236}">
                <a16:creationId xmlns:a16="http://schemas.microsoft.com/office/drawing/2014/main" id="{B9FA42D2-383E-B5EA-849F-6FD00019A132}"/>
              </a:ext>
            </a:extLst>
          </p:cNvPr>
          <p:cNvSpPr/>
          <p:nvPr/>
        </p:nvSpPr>
        <p:spPr>
          <a:xfrm>
            <a:off x="1305167" y="1403600"/>
            <a:ext cx="3014400" cy="3003000"/>
          </a:xfrm>
          <a:prstGeom prst="roundRect">
            <a:avLst>
              <a:gd name="adj" fmla="val 16667"/>
            </a:avLst>
          </a:prstGeom>
          <a:solidFill>
            <a:srgbClr val="FFFFFF">
              <a:alpha val="20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43">
            <a:extLst>
              <a:ext uri="{FF2B5EF4-FFF2-40B4-BE49-F238E27FC236}">
                <a16:creationId xmlns:a16="http://schemas.microsoft.com/office/drawing/2014/main" id="{14965932-3D2C-E9E5-EDAB-B665F84A201D}"/>
              </a:ext>
            </a:extLst>
          </p:cNvPr>
          <p:cNvSpPr/>
          <p:nvPr/>
        </p:nvSpPr>
        <p:spPr>
          <a:xfrm>
            <a:off x="5916617" y="1623685"/>
            <a:ext cx="828000" cy="828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43">
            <a:extLst>
              <a:ext uri="{FF2B5EF4-FFF2-40B4-BE49-F238E27FC236}">
                <a16:creationId xmlns:a16="http://schemas.microsoft.com/office/drawing/2014/main" id="{A80658CE-A716-7776-2B4E-F31BB6E1D499}"/>
              </a:ext>
            </a:extLst>
          </p:cNvPr>
          <p:cNvSpPr/>
          <p:nvPr/>
        </p:nvSpPr>
        <p:spPr>
          <a:xfrm>
            <a:off x="2398367" y="1623685"/>
            <a:ext cx="828000" cy="828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43">
            <a:extLst>
              <a:ext uri="{FF2B5EF4-FFF2-40B4-BE49-F238E27FC236}">
                <a16:creationId xmlns:a16="http://schemas.microsoft.com/office/drawing/2014/main" id="{C8ADE666-08E0-E37C-C680-124D5948423B}"/>
              </a:ext>
            </a:extLst>
          </p:cNvPr>
          <p:cNvSpPr txBox="1">
            <a:spLocks noGrp="1"/>
          </p:cNvSpPr>
          <p:nvPr>
            <p:ph type="title"/>
          </p:nvPr>
        </p:nvSpPr>
        <p:spPr>
          <a:xfrm>
            <a:off x="713075" y="539400"/>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a:t>4. LIAR Dataset - Evaluation</a:t>
            </a:r>
            <a:endParaRPr dirty="0"/>
          </a:p>
        </p:txBody>
      </p:sp>
      <p:sp>
        <p:nvSpPr>
          <p:cNvPr id="414" name="Google Shape;414;p43">
            <a:extLst>
              <a:ext uri="{FF2B5EF4-FFF2-40B4-BE49-F238E27FC236}">
                <a16:creationId xmlns:a16="http://schemas.microsoft.com/office/drawing/2014/main" id="{018BBDA2-5660-2944-BE4A-B1FF17F9AE8F}"/>
              </a:ext>
            </a:extLst>
          </p:cNvPr>
          <p:cNvSpPr txBox="1">
            <a:spLocks noGrp="1"/>
          </p:cNvSpPr>
          <p:nvPr>
            <p:ph type="subTitle" idx="3"/>
          </p:nvPr>
        </p:nvSpPr>
        <p:spPr>
          <a:xfrm>
            <a:off x="5115836" y="3007297"/>
            <a:ext cx="2287800" cy="1187700"/>
          </a:xfrm>
          <a:prstGeom prst="rect">
            <a:avLst/>
          </a:prstGeom>
        </p:spPr>
        <p:txBody>
          <a:bodyPr spcFirstLastPara="1" wrap="square" lIns="91425" tIns="91425" rIns="91425" bIns="91425" anchor="ctr" anchorCtr="0">
            <a:noAutofit/>
          </a:bodyPr>
          <a:lstStyle/>
          <a:p>
            <a:pPr marL="285750" lvl="0" indent="-285750" algn="ctr" rtl="0">
              <a:spcBef>
                <a:spcPts val="0"/>
              </a:spcBef>
              <a:spcAft>
                <a:spcPts val="0"/>
              </a:spcAft>
              <a:buFont typeface="Arial" panose="020B0604020202020204" pitchFamily="34" charset="0"/>
              <a:buChar char="•"/>
            </a:pPr>
            <a:r>
              <a:rPr lang="en" sz="1200" dirty="0"/>
              <a:t>Will also use larger, cross-domain datasets</a:t>
            </a:r>
          </a:p>
          <a:p>
            <a:pPr marL="285750" lvl="0" indent="-285750" algn="ctr" rtl="0">
              <a:spcBef>
                <a:spcPts val="0"/>
              </a:spcBef>
              <a:spcAft>
                <a:spcPts val="0"/>
              </a:spcAft>
              <a:buFont typeface="Arial" panose="020B0604020202020204" pitchFamily="34" charset="0"/>
              <a:buChar char="•"/>
            </a:pPr>
            <a:endParaRPr lang="en" sz="1200" dirty="0"/>
          </a:p>
          <a:p>
            <a:pPr marL="285750" lvl="0" indent="-285750" algn="ctr" rtl="0">
              <a:spcBef>
                <a:spcPts val="0"/>
              </a:spcBef>
              <a:spcAft>
                <a:spcPts val="0"/>
              </a:spcAft>
              <a:buFont typeface="Arial" panose="020B0604020202020204" pitchFamily="34" charset="0"/>
              <a:buChar char="•"/>
            </a:pPr>
            <a:r>
              <a:rPr lang="en" sz="1200" dirty="0"/>
              <a:t>Will be able to process data in various languages</a:t>
            </a:r>
          </a:p>
        </p:txBody>
      </p:sp>
      <p:sp>
        <p:nvSpPr>
          <p:cNvPr id="415" name="Google Shape;415;p43">
            <a:extLst>
              <a:ext uri="{FF2B5EF4-FFF2-40B4-BE49-F238E27FC236}">
                <a16:creationId xmlns:a16="http://schemas.microsoft.com/office/drawing/2014/main" id="{F3AD9E34-3F52-F5F6-1001-834837D8EE1C}"/>
              </a:ext>
            </a:extLst>
          </p:cNvPr>
          <p:cNvSpPr txBox="1">
            <a:spLocks noGrp="1"/>
          </p:cNvSpPr>
          <p:nvPr>
            <p:ph type="subTitle" idx="1"/>
          </p:nvPr>
        </p:nvSpPr>
        <p:spPr>
          <a:xfrm>
            <a:off x="1612663" y="3007297"/>
            <a:ext cx="2286000" cy="1187700"/>
          </a:xfrm>
          <a:prstGeom prst="rect">
            <a:avLst/>
          </a:prstGeom>
        </p:spPr>
        <p:txBody>
          <a:bodyPr spcFirstLastPara="1" wrap="square" lIns="91425" tIns="91425" rIns="91425" bIns="91425" anchor="ctr" anchorCtr="0">
            <a:noAutofit/>
          </a:bodyPr>
          <a:lstStyle/>
          <a:p>
            <a:pPr marL="285750" lvl="0" indent="-285750" algn="ctr" rtl="0">
              <a:spcBef>
                <a:spcPts val="0"/>
              </a:spcBef>
              <a:spcAft>
                <a:spcPts val="0"/>
              </a:spcAft>
              <a:buFont typeface="Arial" panose="020B0604020202020204" pitchFamily="34" charset="0"/>
              <a:buChar char="•"/>
            </a:pPr>
            <a:r>
              <a:rPr lang="en" sz="1200" dirty="0"/>
              <a:t>Difficulty in generalising across various topics</a:t>
            </a:r>
          </a:p>
        </p:txBody>
      </p:sp>
      <p:sp>
        <p:nvSpPr>
          <p:cNvPr id="416" name="Google Shape;416;p43">
            <a:extLst>
              <a:ext uri="{FF2B5EF4-FFF2-40B4-BE49-F238E27FC236}">
                <a16:creationId xmlns:a16="http://schemas.microsoft.com/office/drawing/2014/main" id="{0C2FCD1B-E64A-71A3-58E4-0A9F7FACFB78}"/>
              </a:ext>
            </a:extLst>
          </p:cNvPr>
          <p:cNvSpPr txBox="1">
            <a:spLocks noGrp="1"/>
          </p:cNvSpPr>
          <p:nvPr>
            <p:ph type="subTitle" idx="2"/>
          </p:nvPr>
        </p:nvSpPr>
        <p:spPr>
          <a:xfrm>
            <a:off x="1669367" y="2557647"/>
            <a:ext cx="22860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t>Models trained on LIAR</a:t>
            </a:r>
            <a:endParaRPr sz="1400" dirty="0"/>
          </a:p>
        </p:txBody>
      </p:sp>
      <p:sp>
        <p:nvSpPr>
          <p:cNvPr id="417" name="Google Shape;417;p43">
            <a:extLst>
              <a:ext uri="{FF2B5EF4-FFF2-40B4-BE49-F238E27FC236}">
                <a16:creationId xmlns:a16="http://schemas.microsoft.com/office/drawing/2014/main" id="{94E8E926-B678-79AE-25CB-60AC6C98FB04}"/>
              </a:ext>
            </a:extLst>
          </p:cNvPr>
          <p:cNvSpPr txBox="1">
            <a:spLocks noGrp="1"/>
          </p:cNvSpPr>
          <p:nvPr>
            <p:ph type="subTitle" idx="4"/>
          </p:nvPr>
        </p:nvSpPr>
        <p:spPr>
          <a:xfrm>
            <a:off x="5186717" y="2557647"/>
            <a:ext cx="22878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Ideal Solution</a:t>
            </a:r>
            <a:endParaRPr dirty="0"/>
          </a:p>
        </p:txBody>
      </p:sp>
      <p:sp>
        <p:nvSpPr>
          <p:cNvPr id="418" name="Google Shape;418;p43">
            <a:extLst>
              <a:ext uri="{FF2B5EF4-FFF2-40B4-BE49-F238E27FC236}">
                <a16:creationId xmlns:a16="http://schemas.microsoft.com/office/drawing/2014/main" id="{736FDA7C-3E6B-F444-F47A-FF706B20D06F}"/>
              </a:ext>
            </a:extLst>
          </p:cNvPr>
          <p:cNvSpPr txBox="1">
            <a:spLocks noGrp="1"/>
          </p:cNvSpPr>
          <p:nvPr>
            <p:ph type="sldNum" idx="12"/>
          </p:nvPr>
        </p:nvSpPr>
        <p:spPr>
          <a:xfrm>
            <a:off x="713075" y="4616554"/>
            <a:ext cx="455700" cy="30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15</a:t>
            </a:fld>
            <a:endParaRPr/>
          </a:p>
        </p:txBody>
      </p:sp>
      <p:sp>
        <p:nvSpPr>
          <p:cNvPr id="419" name="Google Shape;419;p43">
            <a:extLst>
              <a:ext uri="{FF2B5EF4-FFF2-40B4-BE49-F238E27FC236}">
                <a16:creationId xmlns:a16="http://schemas.microsoft.com/office/drawing/2014/main" id="{E3CBABB8-84F3-3DB0-5D02-7B85F7C18B15}"/>
              </a:ext>
            </a:extLst>
          </p:cNvPr>
          <p:cNvSpPr txBox="1">
            <a:spLocks noGrp="1"/>
          </p:cNvSpPr>
          <p:nvPr>
            <p:ph type="subTitle" idx="5"/>
          </p:nvPr>
        </p:nvSpPr>
        <p:spPr>
          <a:xfrm>
            <a:off x="3331775" y="4623854"/>
            <a:ext cx="2480400" cy="30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420" name="Google Shape;420;p43">
            <a:extLst>
              <a:ext uri="{FF2B5EF4-FFF2-40B4-BE49-F238E27FC236}">
                <a16:creationId xmlns:a16="http://schemas.microsoft.com/office/drawing/2014/main" id="{F745960F-AE3D-363C-C335-00EB63D04493}"/>
              </a:ext>
            </a:extLst>
          </p:cNvPr>
          <p:cNvSpPr txBox="1">
            <a:spLocks noGrp="1"/>
          </p:cNvSpPr>
          <p:nvPr>
            <p:ph type="subTitle" idx="6"/>
          </p:nvPr>
        </p:nvSpPr>
        <p:spPr>
          <a:xfrm>
            <a:off x="7332925" y="4623854"/>
            <a:ext cx="1098000" cy="307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dirty="0"/>
          </a:p>
        </p:txBody>
      </p:sp>
      <p:grpSp>
        <p:nvGrpSpPr>
          <p:cNvPr id="426" name="Google Shape;426;p43">
            <a:extLst>
              <a:ext uri="{FF2B5EF4-FFF2-40B4-BE49-F238E27FC236}">
                <a16:creationId xmlns:a16="http://schemas.microsoft.com/office/drawing/2014/main" id="{92BE950E-AEA2-6DE4-FDC9-3DA839A4BDB6}"/>
              </a:ext>
            </a:extLst>
          </p:cNvPr>
          <p:cNvGrpSpPr/>
          <p:nvPr/>
        </p:nvGrpSpPr>
        <p:grpSpPr>
          <a:xfrm>
            <a:off x="6129453" y="1836521"/>
            <a:ext cx="402328" cy="402345"/>
            <a:chOff x="5049725" y="1435050"/>
            <a:chExt cx="486550" cy="481850"/>
          </a:xfrm>
        </p:grpSpPr>
        <p:sp>
          <p:nvSpPr>
            <p:cNvPr id="427" name="Google Shape;427;p43">
              <a:extLst>
                <a:ext uri="{FF2B5EF4-FFF2-40B4-BE49-F238E27FC236}">
                  <a16:creationId xmlns:a16="http://schemas.microsoft.com/office/drawing/2014/main" id="{BF22B1F7-200D-3EC3-3F6F-0469835680DE}"/>
                </a:ext>
              </a:extLst>
            </p:cNvPr>
            <p:cNvSpPr/>
            <p:nvPr/>
          </p:nvSpPr>
          <p:spPr>
            <a:xfrm>
              <a:off x="5136300" y="1519775"/>
              <a:ext cx="310550" cy="310550"/>
            </a:xfrm>
            <a:custGeom>
              <a:avLst/>
              <a:gdLst/>
              <a:ahLst/>
              <a:cxnLst/>
              <a:rect l="l" t="t" r="r" b="b"/>
              <a:pathLst>
                <a:path w="12422" h="12422" extrusionOk="0">
                  <a:moveTo>
                    <a:pt x="6209" y="1"/>
                  </a:moveTo>
                  <a:cubicBezTo>
                    <a:pt x="2786" y="1"/>
                    <a:pt x="0" y="2786"/>
                    <a:pt x="0" y="6213"/>
                  </a:cubicBezTo>
                  <a:cubicBezTo>
                    <a:pt x="0" y="9637"/>
                    <a:pt x="2786" y="12422"/>
                    <a:pt x="6209" y="12422"/>
                  </a:cubicBezTo>
                  <a:cubicBezTo>
                    <a:pt x="9636" y="12422"/>
                    <a:pt x="12422" y="9637"/>
                    <a:pt x="12422" y="6213"/>
                  </a:cubicBezTo>
                  <a:cubicBezTo>
                    <a:pt x="12422" y="5219"/>
                    <a:pt x="12160" y="4258"/>
                    <a:pt x="11711" y="3388"/>
                  </a:cubicBezTo>
                  <a:lnTo>
                    <a:pt x="11428" y="3388"/>
                  </a:lnTo>
                  <a:lnTo>
                    <a:pt x="10780" y="4036"/>
                  </a:lnTo>
                  <a:cubicBezTo>
                    <a:pt x="11112" y="4713"/>
                    <a:pt x="11286" y="5457"/>
                    <a:pt x="11292" y="6213"/>
                  </a:cubicBezTo>
                  <a:cubicBezTo>
                    <a:pt x="11292" y="9013"/>
                    <a:pt x="9010" y="11293"/>
                    <a:pt x="6209" y="11293"/>
                  </a:cubicBezTo>
                  <a:cubicBezTo>
                    <a:pt x="3409" y="11293"/>
                    <a:pt x="1129" y="9013"/>
                    <a:pt x="1129" y="6213"/>
                  </a:cubicBezTo>
                  <a:cubicBezTo>
                    <a:pt x="1129" y="3409"/>
                    <a:pt x="3409" y="1130"/>
                    <a:pt x="6209" y="1130"/>
                  </a:cubicBezTo>
                  <a:cubicBezTo>
                    <a:pt x="6965" y="1133"/>
                    <a:pt x="7709" y="1307"/>
                    <a:pt x="8387" y="1639"/>
                  </a:cubicBezTo>
                  <a:lnTo>
                    <a:pt x="9034" y="994"/>
                  </a:lnTo>
                  <a:lnTo>
                    <a:pt x="9034" y="708"/>
                  </a:lnTo>
                  <a:cubicBezTo>
                    <a:pt x="8164" y="260"/>
                    <a:pt x="7203" y="1"/>
                    <a:pt x="62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28" name="Google Shape;428;p43">
              <a:extLst>
                <a:ext uri="{FF2B5EF4-FFF2-40B4-BE49-F238E27FC236}">
                  <a16:creationId xmlns:a16="http://schemas.microsoft.com/office/drawing/2014/main" id="{24713A6F-0EBE-042F-7C35-3D2970D1C212}"/>
                </a:ext>
              </a:extLst>
            </p:cNvPr>
            <p:cNvSpPr/>
            <p:nvPr/>
          </p:nvSpPr>
          <p:spPr>
            <a:xfrm>
              <a:off x="5184925" y="1576250"/>
              <a:ext cx="205475" cy="197625"/>
            </a:xfrm>
            <a:custGeom>
              <a:avLst/>
              <a:gdLst/>
              <a:ahLst/>
              <a:cxnLst/>
              <a:rect l="l" t="t" r="r" b="b"/>
              <a:pathLst>
                <a:path w="8219" h="7905" extrusionOk="0">
                  <a:moveTo>
                    <a:pt x="4264" y="0"/>
                  </a:moveTo>
                  <a:cubicBezTo>
                    <a:pt x="2665" y="0"/>
                    <a:pt x="1226" y="964"/>
                    <a:pt x="612" y="2439"/>
                  </a:cubicBezTo>
                  <a:cubicBezTo>
                    <a:pt x="0" y="3918"/>
                    <a:pt x="341" y="5616"/>
                    <a:pt x="1470" y="6748"/>
                  </a:cubicBezTo>
                  <a:cubicBezTo>
                    <a:pt x="2225" y="7503"/>
                    <a:pt x="3236" y="7904"/>
                    <a:pt x="4264" y="7904"/>
                  </a:cubicBezTo>
                  <a:cubicBezTo>
                    <a:pt x="4774" y="7904"/>
                    <a:pt x="5287" y="7806"/>
                    <a:pt x="5776" y="7603"/>
                  </a:cubicBezTo>
                  <a:cubicBezTo>
                    <a:pt x="7255" y="6992"/>
                    <a:pt x="8218" y="5550"/>
                    <a:pt x="8218" y="3954"/>
                  </a:cubicBezTo>
                  <a:cubicBezTo>
                    <a:pt x="8212" y="3502"/>
                    <a:pt x="8131" y="3059"/>
                    <a:pt x="7974" y="2638"/>
                  </a:cubicBezTo>
                  <a:lnTo>
                    <a:pt x="7050" y="3565"/>
                  </a:lnTo>
                  <a:cubicBezTo>
                    <a:pt x="7071" y="3692"/>
                    <a:pt x="7083" y="3821"/>
                    <a:pt x="7089" y="3954"/>
                  </a:cubicBezTo>
                  <a:cubicBezTo>
                    <a:pt x="7089" y="5095"/>
                    <a:pt x="6399" y="6125"/>
                    <a:pt x="5345" y="6562"/>
                  </a:cubicBezTo>
                  <a:cubicBezTo>
                    <a:pt x="4996" y="6706"/>
                    <a:pt x="4629" y="6776"/>
                    <a:pt x="4265" y="6776"/>
                  </a:cubicBezTo>
                  <a:cubicBezTo>
                    <a:pt x="3530" y="6776"/>
                    <a:pt x="2808" y="6489"/>
                    <a:pt x="2268" y="5947"/>
                  </a:cubicBezTo>
                  <a:cubicBezTo>
                    <a:pt x="1461" y="5140"/>
                    <a:pt x="1220" y="3927"/>
                    <a:pt x="1657" y="2873"/>
                  </a:cubicBezTo>
                  <a:cubicBezTo>
                    <a:pt x="2093" y="1816"/>
                    <a:pt x="3123" y="1129"/>
                    <a:pt x="4264" y="1129"/>
                  </a:cubicBezTo>
                  <a:cubicBezTo>
                    <a:pt x="4394" y="1132"/>
                    <a:pt x="4523" y="1144"/>
                    <a:pt x="4653" y="1168"/>
                  </a:cubicBezTo>
                  <a:lnTo>
                    <a:pt x="5580" y="241"/>
                  </a:lnTo>
                  <a:cubicBezTo>
                    <a:pt x="5159" y="84"/>
                    <a:pt x="4713" y="3"/>
                    <a:pt x="42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29" name="Google Shape;429;p43">
              <a:extLst>
                <a:ext uri="{FF2B5EF4-FFF2-40B4-BE49-F238E27FC236}">
                  <a16:creationId xmlns:a16="http://schemas.microsoft.com/office/drawing/2014/main" id="{F98BEE78-B9AD-FA7A-53F4-B78616F2D683}"/>
                </a:ext>
              </a:extLst>
            </p:cNvPr>
            <p:cNvSpPr/>
            <p:nvPr/>
          </p:nvSpPr>
          <p:spPr>
            <a:xfrm>
              <a:off x="5049725" y="1435075"/>
              <a:ext cx="481825" cy="481825"/>
            </a:xfrm>
            <a:custGeom>
              <a:avLst/>
              <a:gdLst/>
              <a:ahLst/>
              <a:cxnLst/>
              <a:rect l="l" t="t" r="r" b="b"/>
              <a:pathLst>
                <a:path w="19273" h="19273" extrusionOk="0">
                  <a:moveTo>
                    <a:pt x="9672" y="1"/>
                  </a:moveTo>
                  <a:cubicBezTo>
                    <a:pt x="4379" y="1"/>
                    <a:pt x="0" y="4307"/>
                    <a:pt x="0" y="9601"/>
                  </a:cubicBezTo>
                  <a:cubicBezTo>
                    <a:pt x="0" y="14892"/>
                    <a:pt x="4379" y="19273"/>
                    <a:pt x="9672" y="19273"/>
                  </a:cubicBezTo>
                  <a:cubicBezTo>
                    <a:pt x="14966" y="19273"/>
                    <a:pt x="19272" y="14892"/>
                    <a:pt x="19272" y="9601"/>
                  </a:cubicBezTo>
                  <a:cubicBezTo>
                    <a:pt x="19269" y="8204"/>
                    <a:pt x="18962" y="6821"/>
                    <a:pt x="18369" y="5557"/>
                  </a:cubicBezTo>
                  <a:lnTo>
                    <a:pt x="17646" y="6279"/>
                  </a:lnTo>
                  <a:cubicBezTo>
                    <a:pt x="17327" y="6599"/>
                    <a:pt x="16896" y="6776"/>
                    <a:pt x="16448" y="6776"/>
                  </a:cubicBezTo>
                  <a:lnTo>
                    <a:pt x="16430" y="6776"/>
                  </a:lnTo>
                  <a:cubicBezTo>
                    <a:pt x="16809" y="7671"/>
                    <a:pt x="17008" y="8628"/>
                    <a:pt x="17014" y="9601"/>
                  </a:cubicBezTo>
                  <a:cubicBezTo>
                    <a:pt x="17014" y="13648"/>
                    <a:pt x="13720" y="16939"/>
                    <a:pt x="9672" y="16939"/>
                  </a:cubicBezTo>
                  <a:cubicBezTo>
                    <a:pt x="5625" y="16939"/>
                    <a:pt x="2334" y="13648"/>
                    <a:pt x="2334" y="9601"/>
                  </a:cubicBezTo>
                  <a:cubicBezTo>
                    <a:pt x="2334" y="5554"/>
                    <a:pt x="5625" y="2259"/>
                    <a:pt x="9672" y="2259"/>
                  </a:cubicBezTo>
                  <a:cubicBezTo>
                    <a:pt x="10642" y="2265"/>
                    <a:pt x="11603" y="2464"/>
                    <a:pt x="12497" y="2844"/>
                  </a:cubicBezTo>
                  <a:lnTo>
                    <a:pt x="12497" y="2825"/>
                  </a:lnTo>
                  <a:cubicBezTo>
                    <a:pt x="12494" y="2374"/>
                    <a:pt x="12672" y="1943"/>
                    <a:pt x="12991" y="1627"/>
                  </a:cubicBezTo>
                  <a:lnTo>
                    <a:pt x="13713" y="904"/>
                  </a:lnTo>
                  <a:cubicBezTo>
                    <a:pt x="12449" y="311"/>
                    <a:pt x="11070" y="4"/>
                    <a:pt x="96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30" name="Google Shape;430;p43">
              <a:extLst>
                <a:ext uri="{FF2B5EF4-FFF2-40B4-BE49-F238E27FC236}">
                  <a16:creationId xmlns:a16="http://schemas.microsoft.com/office/drawing/2014/main" id="{8BB08094-B572-858C-AC5C-5FC5283C8DCA}"/>
                </a:ext>
              </a:extLst>
            </p:cNvPr>
            <p:cNvSpPr/>
            <p:nvPr/>
          </p:nvSpPr>
          <p:spPr>
            <a:xfrm>
              <a:off x="5245825" y="1435050"/>
              <a:ext cx="290450" cy="282350"/>
            </a:xfrm>
            <a:custGeom>
              <a:avLst/>
              <a:gdLst/>
              <a:ahLst/>
              <a:cxnLst/>
              <a:rect l="l" t="t" r="r" b="b"/>
              <a:pathLst>
                <a:path w="11618" h="11294" extrusionOk="0">
                  <a:moveTo>
                    <a:pt x="8601" y="1"/>
                  </a:moveTo>
                  <a:cubicBezTo>
                    <a:pt x="8461" y="1"/>
                    <a:pt x="8319" y="52"/>
                    <a:pt x="8203" y="168"/>
                  </a:cubicBezTo>
                  <a:lnTo>
                    <a:pt x="5945" y="2426"/>
                  </a:lnTo>
                  <a:cubicBezTo>
                    <a:pt x="5839" y="2531"/>
                    <a:pt x="5779" y="2676"/>
                    <a:pt x="5782" y="2826"/>
                  </a:cubicBezTo>
                  <a:lnTo>
                    <a:pt x="5782" y="4850"/>
                  </a:lnTo>
                  <a:lnTo>
                    <a:pt x="2554" y="8075"/>
                  </a:lnTo>
                  <a:cubicBezTo>
                    <a:pt x="2328" y="7967"/>
                    <a:pt x="2081" y="7906"/>
                    <a:pt x="1828" y="7906"/>
                  </a:cubicBezTo>
                  <a:cubicBezTo>
                    <a:pt x="1142" y="7906"/>
                    <a:pt x="525" y="8319"/>
                    <a:pt x="263" y="8951"/>
                  </a:cubicBezTo>
                  <a:cubicBezTo>
                    <a:pt x="1" y="9584"/>
                    <a:pt x="145" y="10312"/>
                    <a:pt x="630" y="10797"/>
                  </a:cubicBezTo>
                  <a:cubicBezTo>
                    <a:pt x="954" y="11122"/>
                    <a:pt x="1388" y="11294"/>
                    <a:pt x="1828" y="11294"/>
                  </a:cubicBezTo>
                  <a:cubicBezTo>
                    <a:pt x="2046" y="11294"/>
                    <a:pt x="2266" y="11251"/>
                    <a:pt x="2476" y="11165"/>
                  </a:cubicBezTo>
                  <a:cubicBezTo>
                    <a:pt x="3108" y="10903"/>
                    <a:pt x="3524" y="10285"/>
                    <a:pt x="3524" y="9602"/>
                  </a:cubicBezTo>
                  <a:cubicBezTo>
                    <a:pt x="3521" y="9349"/>
                    <a:pt x="3463" y="9102"/>
                    <a:pt x="3352" y="8876"/>
                  </a:cubicBezTo>
                  <a:lnTo>
                    <a:pt x="6580" y="5648"/>
                  </a:lnTo>
                  <a:lnTo>
                    <a:pt x="8604" y="5648"/>
                  </a:lnTo>
                  <a:cubicBezTo>
                    <a:pt x="8754" y="5648"/>
                    <a:pt x="8896" y="5588"/>
                    <a:pt x="9004" y="5482"/>
                  </a:cubicBezTo>
                  <a:lnTo>
                    <a:pt x="11263" y="3224"/>
                  </a:lnTo>
                  <a:cubicBezTo>
                    <a:pt x="11618" y="2869"/>
                    <a:pt x="11365" y="2260"/>
                    <a:pt x="10862" y="2260"/>
                  </a:cubicBezTo>
                  <a:lnTo>
                    <a:pt x="9170" y="2260"/>
                  </a:lnTo>
                  <a:lnTo>
                    <a:pt x="9170" y="568"/>
                  </a:lnTo>
                  <a:cubicBezTo>
                    <a:pt x="9170" y="226"/>
                    <a:pt x="8892" y="1"/>
                    <a:pt x="86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 name="Google Shape;6450;p82">
            <a:extLst>
              <a:ext uri="{FF2B5EF4-FFF2-40B4-BE49-F238E27FC236}">
                <a16:creationId xmlns:a16="http://schemas.microsoft.com/office/drawing/2014/main" id="{C474173D-3CA5-F2A4-B1EA-9190D5B6E52E}"/>
              </a:ext>
            </a:extLst>
          </p:cNvPr>
          <p:cNvGrpSpPr/>
          <p:nvPr/>
        </p:nvGrpSpPr>
        <p:grpSpPr>
          <a:xfrm flipH="1">
            <a:off x="2617543" y="1765934"/>
            <a:ext cx="311445" cy="556149"/>
            <a:chOff x="5056800" y="3962900"/>
            <a:chExt cx="165425" cy="295400"/>
          </a:xfrm>
          <a:solidFill>
            <a:srgbClr val="F8F8F8"/>
          </a:solidFill>
        </p:grpSpPr>
        <p:sp>
          <p:nvSpPr>
            <p:cNvPr id="7" name="Google Shape;6451;p82">
              <a:extLst>
                <a:ext uri="{FF2B5EF4-FFF2-40B4-BE49-F238E27FC236}">
                  <a16:creationId xmlns:a16="http://schemas.microsoft.com/office/drawing/2014/main" id="{527CECDE-ADC9-1938-7E00-ABE998F99308}"/>
                </a:ext>
              </a:extLst>
            </p:cNvPr>
            <p:cNvSpPr/>
            <p:nvPr/>
          </p:nvSpPr>
          <p:spPr>
            <a:xfrm>
              <a:off x="5155250" y="4042450"/>
              <a:ext cx="66975" cy="104800"/>
            </a:xfrm>
            <a:custGeom>
              <a:avLst/>
              <a:gdLst/>
              <a:ahLst/>
              <a:cxnLst/>
              <a:rect l="l" t="t" r="r" b="b"/>
              <a:pathLst>
                <a:path w="2679" h="4192" extrusionOk="0">
                  <a:moveTo>
                    <a:pt x="0" y="1"/>
                  </a:moveTo>
                  <a:lnTo>
                    <a:pt x="505" y="3467"/>
                  </a:lnTo>
                  <a:lnTo>
                    <a:pt x="1103" y="4065"/>
                  </a:lnTo>
                  <a:cubicBezTo>
                    <a:pt x="1166" y="4128"/>
                    <a:pt x="1261" y="4191"/>
                    <a:pt x="1324" y="4191"/>
                  </a:cubicBezTo>
                  <a:lnTo>
                    <a:pt x="2300" y="4191"/>
                  </a:lnTo>
                  <a:cubicBezTo>
                    <a:pt x="2521" y="4191"/>
                    <a:pt x="2678" y="4034"/>
                    <a:pt x="2678" y="3813"/>
                  </a:cubicBezTo>
                  <a:lnTo>
                    <a:pt x="2678" y="2805"/>
                  </a:lnTo>
                  <a:cubicBezTo>
                    <a:pt x="2678" y="2710"/>
                    <a:pt x="2615" y="2616"/>
                    <a:pt x="2552" y="2553"/>
                  </a:cubicBezTo>
                  <a:lnTo>
                    <a:pt x="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452;p82">
              <a:extLst>
                <a:ext uri="{FF2B5EF4-FFF2-40B4-BE49-F238E27FC236}">
                  <a16:creationId xmlns:a16="http://schemas.microsoft.com/office/drawing/2014/main" id="{C1912398-8231-D51A-161C-622411BCAF10}"/>
                </a:ext>
              </a:extLst>
            </p:cNvPr>
            <p:cNvSpPr/>
            <p:nvPr/>
          </p:nvSpPr>
          <p:spPr>
            <a:xfrm>
              <a:off x="5065450" y="3962900"/>
              <a:ext cx="88250" cy="52025"/>
            </a:xfrm>
            <a:custGeom>
              <a:avLst/>
              <a:gdLst/>
              <a:ahLst/>
              <a:cxnLst/>
              <a:rect l="l" t="t" r="r" b="b"/>
              <a:pathLst>
                <a:path w="3530" h="2081" extrusionOk="0">
                  <a:moveTo>
                    <a:pt x="347" y="1"/>
                  </a:moveTo>
                  <a:cubicBezTo>
                    <a:pt x="221" y="1"/>
                    <a:pt x="158" y="33"/>
                    <a:pt x="64" y="159"/>
                  </a:cubicBezTo>
                  <a:cubicBezTo>
                    <a:pt x="1" y="222"/>
                    <a:pt x="1" y="348"/>
                    <a:pt x="32" y="474"/>
                  </a:cubicBezTo>
                  <a:lnTo>
                    <a:pt x="568" y="2080"/>
                  </a:lnTo>
                  <a:lnTo>
                    <a:pt x="2931" y="2080"/>
                  </a:lnTo>
                  <a:lnTo>
                    <a:pt x="3498" y="474"/>
                  </a:lnTo>
                  <a:cubicBezTo>
                    <a:pt x="3529" y="348"/>
                    <a:pt x="3498" y="222"/>
                    <a:pt x="3466" y="159"/>
                  </a:cubicBezTo>
                  <a:cubicBezTo>
                    <a:pt x="3340" y="64"/>
                    <a:pt x="3214" y="1"/>
                    <a:pt x="312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6453;p82">
              <a:extLst>
                <a:ext uri="{FF2B5EF4-FFF2-40B4-BE49-F238E27FC236}">
                  <a16:creationId xmlns:a16="http://schemas.microsoft.com/office/drawing/2014/main" id="{0A753B1B-F2A1-A125-BDA4-DD6F3554537A}"/>
                </a:ext>
              </a:extLst>
            </p:cNvPr>
            <p:cNvSpPr/>
            <p:nvPr/>
          </p:nvSpPr>
          <p:spPr>
            <a:xfrm>
              <a:off x="5056800" y="4032225"/>
              <a:ext cx="104000" cy="226075"/>
            </a:xfrm>
            <a:custGeom>
              <a:avLst/>
              <a:gdLst/>
              <a:ahLst/>
              <a:cxnLst/>
              <a:rect l="l" t="t" r="r" b="b"/>
              <a:pathLst>
                <a:path w="4160" h="9043" extrusionOk="0">
                  <a:moveTo>
                    <a:pt x="977" y="0"/>
                  </a:moveTo>
                  <a:lnTo>
                    <a:pt x="0" y="6553"/>
                  </a:lnTo>
                  <a:cubicBezTo>
                    <a:pt x="0" y="6648"/>
                    <a:pt x="0" y="6742"/>
                    <a:pt x="63" y="6837"/>
                  </a:cubicBezTo>
                  <a:lnTo>
                    <a:pt x="1796" y="8916"/>
                  </a:lnTo>
                  <a:cubicBezTo>
                    <a:pt x="1859" y="9011"/>
                    <a:pt x="1954" y="9042"/>
                    <a:pt x="2080" y="9042"/>
                  </a:cubicBezTo>
                  <a:cubicBezTo>
                    <a:pt x="2174" y="9042"/>
                    <a:pt x="2269" y="9011"/>
                    <a:pt x="2332" y="8916"/>
                  </a:cubicBezTo>
                  <a:lnTo>
                    <a:pt x="4065" y="6837"/>
                  </a:lnTo>
                  <a:cubicBezTo>
                    <a:pt x="4159" y="6742"/>
                    <a:pt x="4159" y="6679"/>
                    <a:pt x="4159" y="6553"/>
                  </a:cubicBezTo>
                  <a:lnTo>
                    <a:pt x="318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123375251"/>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346772-7627-387D-9ADC-9B3A2319723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252E9F6-BCBB-380E-8FFC-5E22D0739151}"/>
              </a:ext>
            </a:extLst>
          </p:cNvPr>
          <p:cNvSpPr>
            <a:spLocks noGrp="1"/>
          </p:cNvSpPr>
          <p:nvPr>
            <p:ph type="title"/>
          </p:nvPr>
        </p:nvSpPr>
        <p:spPr/>
        <p:txBody>
          <a:bodyPr/>
          <a:lstStyle/>
          <a:p>
            <a:r>
              <a:rPr lang="en-SG" dirty="0"/>
              <a:t>Proposed Solution</a:t>
            </a:r>
          </a:p>
        </p:txBody>
      </p:sp>
      <p:sp>
        <p:nvSpPr>
          <p:cNvPr id="3" name="Text Placeholder 2">
            <a:extLst>
              <a:ext uri="{FF2B5EF4-FFF2-40B4-BE49-F238E27FC236}">
                <a16:creationId xmlns:a16="http://schemas.microsoft.com/office/drawing/2014/main" id="{37F47E36-0E77-63B5-C401-21AEF4AE8F22}"/>
              </a:ext>
            </a:extLst>
          </p:cNvPr>
          <p:cNvSpPr>
            <a:spLocks noGrp="1"/>
          </p:cNvSpPr>
          <p:nvPr>
            <p:ph type="body" idx="1"/>
          </p:nvPr>
        </p:nvSpPr>
        <p:spPr>
          <a:xfrm>
            <a:off x="713075" y="1438091"/>
            <a:ext cx="7717800" cy="3443100"/>
          </a:xfrm>
        </p:spPr>
        <p:txBody>
          <a:bodyPr/>
          <a:lstStyle/>
          <a:p>
            <a:pPr marL="152400" indent="0" algn="ctr">
              <a:buNone/>
            </a:pPr>
            <a:endParaRPr lang="en-SG" sz="2400" b="1" dirty="0"/>
          </a:p>
          <a:p>
            <a:pPr marL="152400" indent="0" algn="ctr">
              <a:buNone/>
            </a:pPr>
            <a:endParaRPr lang="en-SG" sz="2400" b="1" dirty="0"/>
          </a:p>
          <a:p>
            <a:pPr marL="152400" indent="0" algn="ctr">
              <a:buNone/>
            </a:pPr>
            <a:r>
              <a:rPr lang="en-SG" sz="2400" b="1" dirty="0"/>
              <a:t>While the current solutions demonstrate progress, there are gaps in each of the solutions that my solution aims to address.</a:t>
            </a:r>
          </a:p>
        </p:txBody>
      </p:sp>
      <p:sp>
        <p:nvSpPr>
          <p:cNvPr id="4" name="Slide Number Placeholder 3">
            <a:extLst>
              <a:ext uri="{FF2B5EF4-FFF2-40B4-BE49-F238E27FC236}">
                <a16:creationId xmlns:a16="http://schemas.microsoft.com/office/drawing/2014/main" id="{F34FDA3E-4B53-E985-B8D0-F042FF6C6E94}"/>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16</a:t>
            </a:fld>
            <a:endParaRPr lang="en"/>
          </a:p>
        </p:txBody>
      </p:sp>
      <p:sp>
        <p:nvSpPr>
          <p:cNvPr id="5" name="Subtitle 4">
            <a:extLst>
              <a:ext uri="{FF2B5EF4-FFF2-40B4-BE49-F238E27FC236}">
                <a16:creationId xmlns:a16="http://schemas.microsoft.com/office/drawing/2014/main" id="{E01B1BE7-B652-2362-8DB7-FDB151DF9EFE}"/>
              </a:ext>
            </a:extLst>
          </p:cNvPr>
          <p:cNvSpPr>
            <a:spLocks noGrp="1"/>
          </p:cNvSpPr>
          <p:nvPr>
            <p:ph type="subTitle" idx="2"/>
          </p:nvPr>
        </p:nvSpPr>
        <p:spPr/>
        <p:txBody>
          <a:bodyPr/>
          <a:lstStyle/>
          <a:p>
            <a:endParaRPr lang="en-SG"/>
          </a:p>
        </p:txBody>
      </p:sp>
      <p:sp>
        <p:nvSpPr>
          <p:cNvPr id="6" name="Subtitle 5">
            <a:extLst>
              <a:ext uri="{FF2B5EF4-FFF2-40B4-BE49-F238E27FC236}">
                <a16:creationId xmlns:a16="http://schemas.microsoft.com/office/drawing/2014/main" id="{FEA88F88-C950-BD52-1FA5-41581D3D6230}"/>
              </a:ext>
            </a:extLst>
          </p:cNvPr>
          <p:cNvSpPr>
            <a:spLocks noGrp="1"/>
          </p:cNvSpPr>
          <p:nvPr>
            <p:ph type="subTitle" idx="3"/>
          </p:nvPr>
        </p:nvSpPr>
        <p:spPr/>
        <p:txBody>
          <a:bodyPr/>
          <a:lstStyle/>
          <a:p>
            <a:endParaRPr lang="en-SG"/>
          </a:p>
        </p:txBody>
      </p:sp>
    </p:spTree>
    <p:extLst>
      <p:ext uri="{BB962C8B-B14F-4D97-AF65-F5344CB8AC3E}">
        <p14:creationId xmlns:p14="http://schemas.microsoft.com/office/powerpoint/2010/main" val="3944899140"/>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BB73C8-12BA-7A46-79EE-5258AB96DA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1C1E8F-EA4C-9728-C920-2E15B0C9A687}"/>
              </a:ext>
            </a:extLst>
          </p:cNvPr>
          <p:cNvSpPr>
            <a:spLocks noGrp="1"/>
          </p:cNvSpPr>
          <p:nvPr>
            <p:ph type="title"/>
          </p:nvPr>
        </p:nvSpPr>
        <p:spPr/>
        <p:txBody>
          <a:bodyPr/>
          <a:lstStyle/>
          <a:p>
            <a:r>
              <a:rPr lang="en-SG" dirty="0"/>
              <a:t>Proposed Solution</a:t>
            </a:r>
          </a:p>
        </p:txBody>
      </p:sp>
      <p:sp>
        <p:nvSpPr>
          <p:cNvPr id="3" name="Text Placeholder 2">
            <a:extLst>
              <a:ext uri="{FF2B5EF4-FFF2-40B4-BE49-F238E27FC236}">
                <a16:creationId xmlns:a16="http://schemas.microsoft.com/office/drawing/2014/main" id="{C1D229F5-2607-8986-B1DE-2471622D6F1B}"/>
              </a:ext>
            </a:extLst>
          </p:cNvPr>
          <p:cNvSpPr>
            <a:spLocks noGrp="1"/>
          </p:cNvSpPr>
          <p:nvPr>
            <p:ph type="body" idx="1"/>
          </p:nvPr>
        </p:nvSpPr>
        <p:spPr>
          <a:xfrm>
            <a:off x="713100" y="1438091"/>
            <a:ext cx="7717800" cy="3443100"/>
          </a:xfrm>
        </p:spPr>
        <p:txBody>
          <a:bodyPr/>
          <a:lstStyle/>
          <a:p>
            <a:pPr marL="152400" indent="0">
              <a:buNone/>
            </a:pPr>
            <a:r>
              <a:rPr lang="en-SG" sz="1400" b="1" dirty="0"/>
              <a:t>Scalability &amp; Speed</a:t>
            </a:r>
          </a:p>
          <a:p>
            <a:pPr marL="152400" indent="0">
              <a:buNone/>
            </a:pPr>
            <a:endParaRPr lang="en-SG" sz="1400" dirty="0"/>
          </a:p>
          <a:p>
            <a:pPr marL="438150" indent="-285750">
              <a:buClr>
                <a:schemeClr val="accent1">
                  <a:lumMod val="40000"/>
                  <a:lumOff val="60000"/>
                </a:schemeClr>
              </a:buClr>
              <a:buSzPct val="100000"/>
              <a:buFont typeface="Arial" panose="020B0604020202020204" pitchFamily="34" charset="0"/>
              <a:buChar char="•"/>
            </a:pPr>
            <a:r>
              <a:rPr lang="en-SG" sz="1200" dirty="0"/>
              <a:t>Use of transformer-based models (e.g. BERT)</a:t>
            </a:r>
          </a:p>
          <a:p>
            <a:pPr marL="438150" indent="-285750">
              <a:buClr>
                <a:schemeClr val="accent1">
                  <a:lumMod val="40000"/>
                  <a:lumOff val="60000"/>
                </a:schemeClr>
              </a:buClr>
              <a:buSzPct val="100000"/>
              <a:buFont typeface="Arial" panose="020B0604020202020204" pitchFamily="34" charset="0"/>
              <a:buChar char="•"/>
            </a:pPr>
            <a:r>
              <a:rPr lang="en-SG" sz="1200" dirty="0"/>
              <a:t>Goal of context-aware language understanding to process large volumes of text accurately &amp; quickly</a:t>
            </a:r>
          </a:p>
          <a:p>
            <a:pPr marL="152400" indent="0">
              <a:buClr>
                <a:schemeClr val="accent1">
                  <a:lumMod val="40000"/>
                  <a:lumOff val="60000"/>
                </a:schemeClr>
              </a:buClr>
              <a:buSzPct val="100000"/>
              <a:buNone/>
            </a:pPr>
            <a:endParaRPr lang="en-SG" sz="1200" dirty="0"/>
          </a:p>
          <a:p>
            <a:pPr marL="152400" indent="0">
              <a:buNone/>
            </a:pPr>
            <a:r>
              <a:rPr lang="en-SG" sz="1400" b="1" dirty="0"/>
              <a:t>Adaptability</a:t>
            </a:r>
          </a:p>
          <a:p>
            <a:pPr marL="152400" indent="0">
              <a:buNone/>
            </a:pPr>
            <a:endParaRPr lang="en-SG" sz="1400" dirty="0"/>
          </a:p>
          <a:p>
            <a:pPr marL="438150" indent="-285750">
              <a:buClr>
                <a:schemeClr val="accent1">
                  <a:lumMod val="40000"/>
                  <a:lumOff val="60000"/>
                </a:schemeClr>
              </a:buClr>
              <a:buSzPct val="100000"/>
              <a:buFont typeface="Arial" panose="020B0604020202020204" pitchFamily="34" charset="0"/>
              <a:buChar char="•"/>
            </a:pPr>
            <a:r>
              <a:rPr lang="en-SG" sz="1200" dirty="0"/>
              <a:t>Trained with diverse datasets &amp; adversarial techniques</a:t>
            </a:r>
          </a:p>
          <a:p>
            <a:pPr marL="438150" indent="-285750">
              <a:buClr>
                <a:schemeClr val="accent1">
                  <a:lumMod val="40000"/>
                  <a:lumOff val="60000"/>
                </a:schemeClr>
              </a:buClr>
              <a:buSzPct val="100000"/>
              <a:buFont typeface="Arial" panose="020B0604020202020204" pitchFamily="34" charset="0"/>
              <a:buChar char="•"/>
            </a:pPr>
            <a:r>
              <a:rPr lang="en-SG" sz="1200" dirty="0"/>
              <a:t>Goal of improved accuracy &amp; cross-topic generalisation ability</a:t>
            </a:r>
          </a:p>
          <a:p>
            <a:pPr marL="438150" indent="-285750">
              <a:buClr>
                <a:schemeClr val="accent1">
                  <a:lumMod val="40000"/>
                  <a:lumOff val="60000"/>
                </a:schemeClr>
              </a:buClr>
              <a:buSzPct val="100000"/>
              <a:buFont typeface="Arial" panose="020B0604020202020204" pitchFamily="34" charset="0"/>
              <a:buChar char="•"/>
            </a:pPr>
            <a:endParaRPr lang="en-SG" sz="1200" dirty="0"/>
          </a:p>
          <a:p>
            <a:pPr marL="152400" indent="0">
              <a:buNone/>
            </a:pPr>
            <a:r>
              <a:rPr lang="en-SG" sz="1400" b="1" dirty="0"/>
              <a:t>Fostering user trust</a:t>
            </a:r>
          </a:p>
          <a:p>
            <a:pPr marL="152400" indent="0">
              <a:buNone/>
            </a:pPr>
            <a:endParaRPr lang="en-SG" sz="1400" dirty="0"/>
          </a:p>
          <a:p>
            <a:pPr marL="438150" indent="-285750">
              <a:buClr>
                <a:schemeClr val="accent1">
                  <a:lumMod val="40000"/>
                  <a:lumOff val="60000"/>
                </a:schemeClr>
              </a:buClr>
              <a:buSzPct val="100000"/>
              <a:buFont typeface="Arial" panose="020B0604020202020204" pitchFamily="34" charset="0"/>
              <a:buChar char="•"/>
            </a:pPr>
            <a:r>
              <a:rPr lang="en-SG" sz="1200" dirty="0"/>
              <a:t>Brief explanations of why content is flagged for transparency</a:t>
            </a:r>
          </a:p>
        </p:txBody>
      </p:sp>
      <p:sp>
        <p:nvSpPr>
          <p:cNvPr id="4" name="Slide Number Placeholder 3">
            <a:extLst>
              <a:ext uri="{FF2B5EF4-FFF2-40B4-BE49-F238E27FC236}">
                <a16:creationId xmlns:a16="http://schemas.microsoft.com/office/drawing/2014/main" id="{BCEF0DBD-9B1A-6BC2-9079-5E67C3554CAA}"/>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17</a:t>
            </a:fld>
            <a:endParaRPr lang="en"/>
          </a:p>
        </p:txBody>
      </p:sp>
      <p:sp>
        <p:nvSpPr>
          <p:cNvPr id="5" name="Subtitle 4">
            <a:extLst>
              <a:ext uri="{FF2B5EF4-FFF2-40B4-BE49-F238E27FC236}">
                <a16:creationId xmlns:a16="http://schemas.microsoft.com/office/drawing/2014/main" id="{485B4DAB-5082-7D64-948A-B190CCCE15BE}"/>
              </a:ext>
            </a:extLst>
          </p:cNvPr>
          <p:cNvSpPr>
            <a:spLocks noGrp="1"/>
          </p:cNvSpPr>
          <p:nvPr>
            <p:ph type="subTitle" idx="2"/>
          </p:nvPr>
        </p:nvSpPr>
        <p:spPr/>
        <p:txBody>
          <a:bodyPr/>
          <a:lstStyle/>
          <a:p>
            <a:endParaRPr lang="en-SG"/>
          </a:p>
        </p:txBody>
      </p:sp>
      <p:sp>
        <p:nvSpPr>
          <p:cNvPr id="6" name="Subtitle 5">
            <a:extLst>
              <a:ext uri="{FF2B5EF4-FFF2-40B4-BE49-F238E27FC236}">
                <a16:creationId xmlns:a16="http://schemas.microsoft.com/office/drawing/2014/main" id="{542AF686-A0D6-4C2B-01B1-FBB0A2AD066A}"/>
              </a:ext>
            </a:extLst>
          </p:cNvPr>
          <p:cNvSpPr>
            <a:spLocks noGrp="1"/>
          </p:cNvSpPr>
          <p:nvPr>
            <p:ph type="subTitle" idx="3"/>
          </p:nvPr>
        </p:nvSpPr>
        <p:spPr/>
        <p:txBody>
          <a:bodyPr/>
          <a:lstStyle/>
          <a:p>
            <a:endParaRPr lang="en-SG"/>
          </a:p>
        </p:txBody>
      </p:sp>
    </p:spTree>
    <p:extLst>
      <p:ext uri="{BB962C8B-B14F-4D97-AF65-F5344CB8AC3E}">
        <p14:creationId xmlns:p14="http://schemas.microsoft.com/office/powerpoint/2010/main" val="1123067442"/>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45">
          <a:extLst>
            <a:ext uri="{FF2B5EF4-FFF2-40B4-BE49-F238E27FC236}">
              <a16:creationId xmlns:a16="http://schemas.microsoft.com/office/drawing/2014/main" id="{495107BF-4B8D-A834-C197-51F7EE297FE1}"/>
            </a:ext>
          </a:extLst>
        </p:cNvPr>
        <p:cNvGrpSpPr/>
        <p:nvPr/>
      </p:nvGrpSpPr>
      <p:grpSpPr>
        <a:xfrm>
          <a:off x="0" y="0"/>
          <a:ext cx="0" cy="0"/>
          <a:chOff x="0" y="0"/>
          <a:chExt cx="0" cy="0"/>
        </a:xfrm>
      </p:grpSpPr>
      <p:sp>
        <p:nvSpPr>
          <p:cNvPr id="446" name="Google Shape;446;p45">
            <a:extLst>
              <a:ext uri="{FF2B5EF4-FFF2-40B4-BE49-F238E27FC236}">
                <a16:creationId xmlns:a16="http://schemas.microsoft.com/office/drawing/2014/main" id="{10F34B9C-4D73-8CED-7AD4-7930595CDC1D}"/>
              </a:ext>
            </a:extLst>
          </p:cNvPr>
          <p:cNvSpPr txBox="1">
            <a:spLocks noGrp="1"/>
          </p:cNvSpPr>
          <p:nvPr>
            <p:ph type="title"/>
          </p:nvPr>
        </p:nvSpPr>
        <p:spPr>
          <a:xfrm>
            <a:off x="1388100" y="1019456"/>
            <a:ext cx="6367800" cy="256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8000" dirty="0"/>
              <a:t>Thank you.</a:t>
            </a:r>
            <a:endParaRPr sz="8000" dirty="0"/>
          </a:p>
        </p:txBody>
      </p:sp>
      <p:sp>
        <p:nvSpPr>
          <p:cNvPr id="447" name="Google Shape;447;p45">
            <a:extLst>
              <a:ext uri="{FF2B5EF4-FFF2-40B4-BE49-F238E27FC236}">
                <a16:creationId xmlns:a16="http://schemas.microsoft.com/office/drawing/2014/main" id="{DB017F0C-0AB0-83E2-7ED7-07AF04CC7742}"/>
              </a:ext>
            </a:extLst>
          </p:cNvPr>
          <p:cNvSpPr txBox="1">
            <a:spLocks noGrp="1"/>
          </p:cNvSpPr>
          <p:nvPr>
            <p:ph type="sldNum" idx="12"/>
          </p:nvPr>
        </p:nvSpPr>
        <p:spPr>
          <a:xfrm>
            <a:off x="713075" y="4616554"/>
            <a:ext cx="455700" cy="30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18</a:t>
            </a:fld>
            <a:endParaRPr/>
          </a:p>
        </p:txBody>
      </p:sp>
      <p:sp>
        <p:nvSpPr>
          <p:cNvPr id="448" name="Google Shape;448;p45">
            <a:extLst>
              <a:ext uri="{FF2B5EF4-FFF2-40B4-BE49-F238E27FC236}">
                <a16:creationId xmlns:a16="http://schemas.microsoft.com/office/drawing/2014/main" id="{C01933D6-5755-53D9-63F9-C16970F22539}"/>
              </a:ext>
            </a:extLst>
          </p:cNvPr>
          <p:cNvSpPr txBox="1">
            <a:spLocks noGrp="1"/>
          </p:cNvSpPr>
          <p:nvPr>
            <p:ph type="subTitle" idx="1"/>
          </p:nvPr>
        </p:nvSpPr>
        <p:spPr>
          <a:xfrm>
            <a:off x="3331775" y="4623854"/>
            <a:ext cx="2480400" cy="30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449" name="Google Shape;449;p45">
            <a:extLst>
              <a:ext uri="{FF2B5EF4-FFF2-40B4-BE49-F238E27FC236}">
                <a16:creationId xmlns:a16="http://schemas.microsoft.com/office/drawing/2014/main" id="{6C5F0EC6-B47B-DA17-536D-45116D3E987A}"/>
              </a:ext>
            </a:extLst>
          </p:cNvPr>
          <p:cNvSpPr txBox="1">
            <a:spLocks noGrp="1"/>
          </p:cNvSpPr>
          <p:nvPr>
            <p:ph type="subTitle" idx="2"/>
          </p:nvPr>
        </p:nvSpPr>
        <p:spPr>
          <a:xfrm>
            <a:off x="7332925" y="4623854"/>
            <a:ext cx="1098000" cy="307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dirty="0"/>
          </a:p>
        </p:txBody>
      </p:sp>
    </p:spTree>
    <p:extLst>
      <p:ext uri="{BB962C8B-B14F-4D97-AF65-F5344CB8AC3E}">
        <p14:creationId xmlns:p14="http://schemas.microsoft.com/office/powerpoint/2010/main" val="3931168341"/>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A9E64-2540-CBFF-6A93-9EE3B3924EF0}"/>
              </a:ext>
            </a:extLst>
          </p:cNvPr>
          <p:cNvSpPr>
            <a:spLocks noGrp="1"/>
          </p:cNvSpPr>
          <p:nvPr>
            <p:ph type="title"/>
          </p:nvPr>
        </p:nvSpPr>
        <p:spPr/>
        <p:txBody>
          <a:bodyPr/>
          <a:lstStyle/>
          <a:p>
            <a:r>
              <a:rPr lang="en-SG" dirty="0"/>
              <a:t>Project Information</a:t>
            </a:r>
          </a:p>
        </p:txBody>
      </p:sp>
      <p:sp>
        <p:nvSpPr>
          <p:cNvPr id="3" name="Text Placeholder 2">
            <a:extLst>
              <a:ext uri="{FF2B5EF4-FFF2-40B4-BE49-F238E27FC236}">
                <a16:creationId xmlns:a16="http://schemas.microsoft.com/office/drawing/2014/main" id="{28E9AB90-6D3A-3BDD-3EBF-CC95AC11C9FA}"/>
              </a:ext>
            </a:extLst>
          </p:cNvPr>
          <p:cNvSpPr>
            <a:spLocks noGrp="1"/>
          </p:cNvSpPr>
          <p:nvPr>
            <p:ph type="body" idx="1"/>
          </p:nvPr>
        </p:nvSpPr>
        <p:spPr>
          <a:xfrm>
            <a:off x="713075" y="1438091"/>
            <a:ext cx="7717800" cy="3443100"/>
          </a:xfrm>
        </p:spPr>
        <p:txBody>
          <a:bodyPr/>
          <a:lstStyle/>
          <a:p>
            <a:pPr marL="152400" indent="0" algn="ctr">
              <a:buNone/>
            </a:pPr>
            <a:r>
              <a:rPr lang="en-SG" sz="2400" b="1" dirty="0"/>
              <a:t>Project Subject</a:t>
            </a:r>
            <a:endParaRPr lang="en-SG" sz="2400" dirty="0"/>
          </a:p>
          <a:p>
            <a:pPr marL="438150" indent="-285750" algn="ctr">
              <a:buFont typeface="Arial" panose="020B0604020202020204" pitchFamily="34" charset="0"/>
              <a:buChar char="•"/>
            </a:pPr>
            <a:r>
              <a:rPr lang="en-SG" sz="2000" dirty="0"/>
              <a:t>CM3060 – Natural Language Processing</a:t>
            </a:r>
          </a:p>
          <a:p>
            <a:pPr marL="152400" indent="0" algn="ctr">
              <a:buNone/>
            </a:pPr>
            <a:endParaRPr lang="en-SG" sz="2000" dirty="0"/>
          </a:p>
          <a:p>
            <a:pPr marL="152400" indent="0" algn="ctr">
              <a:buNone/>
            </a:pPr>
            <a:r>
              <a:rPr lang="en-SG" sz="2400" b="1" dirty="0"/>
              <a:t>Project Title / Template</a:t>
            </a:r>
            <a:endParaRPr lang="en-SG" sz="2400" dirty="0"/>
          </a:p>
          <a:p>
            <a:pPr marL="438150" indent="-285750" algn="ctr">
              <a:buFont typeface="Arial" panose="020B0604020202020204" pitchFamily="34" charset="0"/>
              <a:buChar char="•"/>
            </a:pPr>
            <a:r>
              <a:rPr lang="en-SG" sz="2000" dirty="0"/>
              <a:t>Project Idea 1: Fake News Detection</a:t>
            </a:r>
          </a:p>
          <a:p>
            <a:pPr marL="152400" indent="0" algn="ctr">
              <a:buNone/>
            </a:pPr>
            <a:endParaRPr lang="en-SG" sz="2000" dirty="0"/>
          </a:p>
        </p:txBody>
      </p:sp>
      <p:sp>
        <p:nvSpPr>
          <p:cNvPr id="4" name="Slide Number Placeholder 3">
            <a:extLst>
              <a:ext uri="{FF2B5EF4-FFF2-40B4-BE49-F238E27FC236}">
                <a16:creationId xmlns:a16="http://schemas.microsoft.com/office/drawing/2014/main" id="{47B1E666-CC57-B09E-6C23-7CC30199345B}"/>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2</a:t>
            </a:fld>
            <a:endParaRPr lang="en"/>
          </a:p>
        </p:txBody>
      </p:sp>
      <p:sp>
        <p:nvSpPr>
          <p:cNvPr id="5" name="Subtitle 4">
            <a:extLst>
              <a:ext uri="{FF2B5EF4-FFF2-40B4-BE49-F238E27FC236}">
                <a16:creationId xmlns:a16="http://schemas.microsoft.com/office/drawing/2014/main" id="{9894A2BC-13D9-CA6E-B5EC-B5D44CD23807}"/>
              </a:ext>
            </a:extLst>
          </p:cNvPr>
          <p:cNvSpPr>
            <a:spLocks noGrp="1"/>
          </p:cNvSpPr>
          <p:nvPr>
            <p:ph type="subTitle" idx="2"/>
          </p:nvPr>
        </p:nvSpPr>
        <p:spPr/>
        <p:txBody>
          <a:bodyPr/>
          <a:lstStyle/>
          <a:p>
            <a:endParaRPr lang="en-SG"/>
          </a:p>
        </p:txBody>
      </p:sp>
      <p:sp>
        <p:nvSpPr>
          <p:cNvPr id="6" name="Subtitle 5">
            <a:extLst>
              <a:ext uri="{FF2B5EF4-FFF2-40B4-BE49-F238E27FC236}">
                <a16:creationId xmlns:a16="http://schemas.microsoft.com/office/drawing/2014/main" id="{BE049FEF-D8A0-6D4D-C63D-9DED9E43CB7A}"/>
              </a:ext>
            </a:extLst>
          </p:cNvPr>
          <p:cNvSpPr>
            <a:spLocks noGrp="1"/>
          </p:cNvSpPr>
          <p:nvPr>
            <p:ph type="subTitle" idx="3"/>
          </p:nvPr>
        </p:nvSpPr>
        <p:spPr/>
        <p:txBody>
          <a:bodyPr/>
          <a:lstStyle/>
          <a:p>
            <a:endParaRPr lang="en-SG"/>
          </a:p>
        </p:txBody>
      </p:sp>
    </p:spTree>
    <p:extLst>
      <p:ext uri="{BB962C8B-B14F-4D97-AF65-F5344CB8AC3E}">
        <p14:creationId xmlns:p14="http://schemas.microsoft.com/office/powerpoint/2010/main" val="663103424"/>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3F0B46-8671-D647-1DA3-DDA5ADDCFB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9CF124-1D04-2FA7-BE1C-350668880BAA}"/>
              </a:ext>
            </a:extLst>
          </p:cNvPr>
          <p:cNvSpPr>
            <a:spLocks noGrp="1"/>
          </p:cNvSpPr>
          <p:nvPr>
            <p:ph type="title"/>
          </p:nvPr>
        </p:nvSpPr>
        <p:spPr/>
        <p:txBody>
          <a:bodyPr/>
          <a:lstStyle/>
          <a:p>
            <a:r>
              <a:rPr lang="en-SG" dirty="0"/>
              <a:t>Motivation</a:t>
            </a:r>
          </a:p>
        </p:txBody>
      </p:sp>
      <p:sp>
        <p:nvSpPr>
          <p:cNvPr id="3" name="Text Placeholder 2">
            <a:extLst>
              <a:ext uri="{FF2B5EF4-FFF2-40B4-BE49-F238E27FC236}">
                <a16:creationId xmlns:a16="http://schemas.microsoft.com/office/drawing/2014/main" id="{80979CD8-736A-3709-C591-4EC633F566B2}"/>
              </a:ext>
            </a:extLst>
          </p:cNvPr>
          <p:cNvSpPr>
            <a:spLocks noGrp="1"/>
          </p:cNvSpPr>
          <p:nvPr>
            <p:ph type="body" idx="1"/>
          </p:nvPr>
        </p:nvSpPr>
        <p:spPr>
          <a:xfrm>
            <a:off x="713075" y="1438091"/>
            <a:ext cx="7717800" cy="3443100"/>
          </a:xfrm>
        </p:spPr>
        <p:txBody>
          <a:bodyPr/>
          <a:lstStyle/>
          <a:p>
            <a:pPr marL="152400" indent="0" algn="ctr">
              <a:buNone/>
            </a:pPr>
            <a:endParaRPr lang="en-SG" sz="2000" b="1" dirty="0"/>
          </a:p>
          <a:p>
            <a:pPr marL="152400" indent="0" algn="ctr">
              <a:buNone/>
            </a:pPr>
            <a:endParaRPr lang="en-SG" sz="2000" b="1" dirty="0"/>
          </a:p>
          <a:p>
            <a:pPr marL="152400" indent="0" algn="ctr">
              <a:buNone/>
            </a:pPr>
            <a:endParaRPr lang="en-SG" sz="2000" b="1" dirty="0"/>
          </a:p>
          <a:p>
            <a:pPr marL="152400" indent="0" algn="ctr">
              <a:buNone/>
            </a:pPr>
            <a:r>
              <a:rPr lang="en-SG" sz="2000" b="1" dirty="0"/>
              <a:t>In an increasingly information-driven world, </a:t>
            </a:r>
          </a:p>
          <a:p>
            <a:pPr marL="152400" indent="0" algn="ctr">
              <a:buNone/>
            </a:pPr>
            <a:r>
              <a:rPr lang="en-SG" sz="2000" b="1" dirty="0"/>
              <a:t>fake news can have dangerous consequences. </a:t>
            </a:r>
            <a:endParaRPr lang="en-SG" sz="1800" dirty="0"/>
          </a:p>
        </p:txBody>
      </p:sp>
      <p:sp>
        <p:nvSpPr>
          <p:cNvPr id="4" name="Slide Number Placeholder 3">
            <a:extLst>
              <a:ext uri="{FF2B5EF4-FFF2-40B4-BE49-F238E27FC236}">
                <a16:creationId xmlns:a16="http://schemas.microsoft.com/office/drawing/2014/main" id="{8548C2E5-D384-1478-48C5-E61480C90C1F}"/>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3</a:t>
            </a:fld>
            <a:endParaRPr lang="en"/>
          </a:p>
        </p:txBody>
      </p:sp>
      <p:sp>
        <p:nvSpPr>
          <p:cNvPr id="5" name="Subtitle 4">
            <a:extLst>
              <a:ext uri="{FF2B5EF4-FFF2-40B4-BE49-F238E27FC236}">
                <a16:creationId xmlns:a16="http://schemas.microsoft.com/office/drawing/2014/main" id="{024AA362-5636-A027-2DBB-8F8289209EAF}"/>
              </a:ext>
            </a:extLst>
          </p:cNvPr>
          <p:cNvSpPr>
            <a:spLocks noGrp="1"/>
          </p:cNvSpPr>
          <p:nvPr>
            <p:ph type="subTitle" idx="2"/>
          </p:nvPr>
        </p:nvSpPr>
        <p:spPr/>
        <p:txBody>
          <a:bodyPr/>
          <a:lstStyle/>
          <a:p>
            <a:endParaRPr lang="en-SG"/>
          </a:p>
        </p:txBody>
      </p:sp>
      <p:sp>
        <p:nvSpPr>
          <p:cNvPr id="6" name="Subtitle 5">
            <a:extLst>
              <a:ext uri="{FF2B5EF4-FFF2-40B4-BE49-F238E27FC236}">
                <a16:creationId xmlns:a16="http://schemas.microsoft.com/office/drawing/2014/main" id="{672318FC-EB8F-387D-DD96-0A8445D6F6F8}"/>
              </a:ext>
            </a:extLst>
          </p:cNvPr>
          <p:cNvSpPr>
            <a:spLocks noGrp="1"/>
          </p:cNvSpPr>
          <p:nvPr>
            <p:ph type="subTitle" idx="3"/>
          </p:nvPr>
        </p:nvSpPr>
        <p:spPr/>
        <p:txBody>
          <a:bodyPr/>
          <a:lstStyle/>
          <a:p>
            <a:endParaRPr lang="en-SG"/>
          </a:p>
        </p:txBody>
      </p:sp>
    </p:spTree>
    <p:extLst>
      <p:ext uri="{BB962C8B-B14F-4D97-AF65-F5344CB8AC3E}">
        <p14:creationId xmlns:p14="http://schemas.microsoft.com/office/powerpoint/2010/main" val="2434169068"/>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242EA7-4CF0-0B7D-9CE9-A48E52C176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BDA0B6-CA2A-A374-206A-553652F82D93}"/>
              </a:ext>
            </a:extLst>
          </p:cNvPr>
          <p:cNvSpPr>
            <a:spLocks noGrp="1"/>
          </p:cNvSpPr>
          <p:nvPr>
            <p:ph type="title"/>
          </p:nvPr>
        </p:nvSpPr>
        <p:spPr/>
        <p:txBody>
          <a:bodyPr/>
          <a:lstStyle/>
          <a:p>
            <a:r>
              <a:rPr lang="en-SG" dirty="0"/>
              <a:t>Motivation</a:t>
            </a:r>
          </a:p>
        </p:txBody>
      </p:sp>
      <p:sp>
        <p:nvSpPr>
          <p:cNvPr id="3" name="Text Placeholder 2">
            <a:extLst>
              <a:ext uri="{FF2B5EF4-FFF2-40B4-BE49-F238E27FC236}">
                <a16:creationId xmlns:a16="http://schemas.microsoft.com/office/drawing/2014/main" id="{9C675DA8-5D91-781D-F692-F497585A72D2}"/>
              </a:ext>
            </a:extLst>
          </p:cNvPr>
          <p:cNvSpPr>
            <a:spLocks noGrp="1"/>
          </p:cNvSpPr>
          <p:nvPr>
            <p:ph type="body" idx="1"/>
          </p:nvPr>
        </p:nvSpPr>
        <p:spPr>
          <a:xfrm>
            <a:off x="713100" y="1438091"/>
            <a:ext cx="7717800" cy="3443100"/>
          </a:xfrm>
        </p:spPr>
        <p:txBody>
          <a:bodyPr/>
          <a:lstStyle/>
          <a:p>
            <a:pPr marL="152400" indent="0">
              <a:buNone/>
            </a:pPr>
            <a:r>
              <a:rPr lang="en-SG" sz="2000" b="1" dirty="0"/>
              <a:t>Fake news have social consequences. </a:t>
            </a:r>
          </a:p>
          <a:p>
            <a:pPr marL="152400" indent="0">
              <a:buNone/>
            </a:pPr>
            <a:endParaRPr lang="en-SG" sz="2000" dirty="0"/>
          </a:p>
          <a:p>
            <a:pPr marL="438150" indent="-285750">
              <a:buClr>
                <a:schemeClr val="accent1">
                  <a:lumMod val="40000"/>
                  <a:lumOff val="60000"/>
                </a:schemeClr>
              </a:buClr>
              <a:buSzPct val="100000"/>
              <a:buFont typeface="Arial" panose="020B0604020202020204" pitchFamily="34" charset="0"/>
              <a:buChar char="•"/>
            </a:pPr>
            <a:r>
              <a:rPr lang="en-SG" sz="1800" dirty="0"/>
              <a:t>Fake news </a:t>
            </a:r>
            <a:r>
              <a:rPr lang="en-SG" sz="1800" b="1" dirty="0"/>
              <a:t>threaten public perception </a:t>
            </a:r>
            <a:r>
              <a:rPr lang="en-SG" sz="1800" dirty="0"/>
              <a:t>of objectivity</a:t>
            </a:r>
          </a:p>
          <a:p>
            <a:pPr marL="438150" indent="-285750">
              <a:buClr>
                <a:schemeClr val="accent1">
                  <a:lumMod val="40000"/>
                  <a:lumOff val="60000"/>
                </a:schemeClr>
              </a:buClr>
              <a:buSzPct val="100000"/>
              <a:buFont typeface="Arial" panose="020B0604020202020204" pitchFamily="34" charset="0"/>
              <a:buChar char="•"/>
            </a:pPr>
            <a:r>
              <a:rPr lang="en-SG" sz="1800" dirty="0"/>
              <a:t>Fake news </a:t>
            </a:r>
            <a:r>
              <a:rPr lang="en-SG" sz="1800" b="1" dirty="0"/>
              <a:t>erodes trust </a:t>
            </a:r>
            <a:r>
              <a:rPr lang="en-SG" sz="1800" dirty="0"/>
              <a:t>in journalism</a:t>
            </a:r>
          </a:p>
          <a:p>
            <a:pPr marL="438150" indent="-285750">
              <a:buClr>
                <a:schemeClr val="accent1">
                  <a:lumMod val="40000"/>
                  <a:lumOff val="60000"/>
                </a:schemeClr>
              </a:buClr>
              <a:buSzPct val="100000"/>
              <a:buFont typeface="Arial" panose="020B0604020202020204" pitchFamily="34" charset="0"/>
              <a:buChar char="•"/>
            </a:pPr>
            <a:r>
              <a:rPr lang="en-SG" sz="1800" dirty="0"/>
              <a:t>Fake news </a:t>
            </a:r>
            <a:r>
              <a:rPr lang="en-SG" sz="1800" b="1" dirty="0"/>
              <a:t>polarises communities</a:t>
            </a:r>
            <a:r>
              <a:rPr lang="en-SG" sz="1800" dirty="0"/>
              <a:t> &amp; </a:t>
            </a:r>
            <a:r>
              <a:rPr lang="en-SG" sz="1800" b="1" dirty="0"/>
              <a:t>fuels hostilities</a:t>
            </a:r>
          </a:p>
          <a:p>
            <a:pPr marL="152400" indent="0">
              <a:buNone/>
            </a:pPr>
            <a:endParaRPr lang="en-SG" sz="1800" dirty="0"/>
          </a:p>
          <a:p>
            <a:pPr marL="152400" indent="0" algn="ctr">
              <a:buNone/>
            </a:pPr>
            <a:r>
              <a:rPr lang="en-SG" sz="1800" dirty="0"/>
              <a:t>These new vulnerabilities can then be exploited </a:t>
            </a:r>
          </a:p>
          <a:p>
            <a:pPr marL="152400" indent="0" algn="ctr">
              <a:buNone/>
            </a:pPr>
            <a:r>
              <a:rPr lang="en-SG" sz="1800" dirty="0"/>
              <a:t>to cause </a:t>
            </a:r>
            <a:r>
              <a:rPr lang="en-SG" sz="1800" b="1" dirty="0"/>
              <a:t>real harm</a:t>
            </a:r>
            <a:r>
              <a:rPr lang="en-SG" sz="1800" dirty="0"/>
              <a:t>. </a:t>
            </a:r>
          </a:p>
          <a:p>
            <a:pPr marL="152400" indent="0">
              <a:buNone/>
            </a:pPr>
            <a:endParaRPr lang="en-SG" sz="1800" dirty="0"/>
          </a:p>
        </p:txBody>
      </p:sp>
      <p:sp>
        <p:nvSpPr>
          <p:cNvPr id="4" name="Slide Number Placeholder 3">
            <a:extLst>
              <a:ext uri="{FF2B5EF4-FFF2-40B4-BE49-F238E27FC236}">
                <a16:creationId xmlns:a16="http://schemas.microsoft.com/office/drawing/2014/main" id="{4A67F903-1BC6-9CFA-3315-181D4678E126}"/>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4</a:t>
            </a:fld>
            <a:endParaRPr lang="en"/>
          </a:p>
        </p:txBody>
      </p:sp>
      <p:sp>
        <p:nvSpPr>
          <p:cNvPr id="5" name="Subtitle 4">
            <a:extLst>
              <a:ext uri="{FF2B5EF4-FFF2-40B4-BE49-F238E27FC236}">
                <a16:creationId xmlns:a16="http://schemas.microsoft.com/office/drawing/2014/main" id="{7BCC2693-4366-45D3-F8E2-C063264292B5}"/>
              </a:ext>
            </a:extLst>
          </p:cNvPr>
          <p:cNvSpPr>
            <a:spLocks noGrp="1"/>
          </p:cNvSpPr>
          <p:nvPr>
            <p:ph type="subTitle" idx="2"/>
          </p:nvPr>
        </p:nvSpPr>
        <p:spPr/>
        <p:txBody>
          <a:bodyPr/>
          <a:lstStyle/>
          <a:p>
            <a:endParaRPr lang="en-SG"/>
          </a:p>
        </p:txBody>
      </p:sp>
      <p:sp>
        <p:nvSpPr>
          <p:cNvPr id="6" name="Subtitle 5">
            <a:extLst>
              <a:ext uri="{FF2B5EF4-FFF2-40B4-BE49-F238E27FC236}">
                <a16:creationId xmlns:a16="http://schemas.microsoft.com/office/drawing/2014/main" id="{E17E0C86-6ECF-B732-6DAE-114D192DEDA5}"/>
              </a:ext>
            </a:extLst>
          </p:cNvPr>
          <p:cNvSpPr>
            <a:spLocks noGrp="1"/>
          </p:cNvSpPr>
          <p:nvPr>
            <p:ph type="subTitle" idx="3"/>
          </p:nvPr>
        </p:nvSpPr>
        <p:spPr/>
        <p:txBody>
          <a:bodyPr/>
          <a:lstStyle/>
          <a:p>
            <a:endParaRPr lang="en-SG"/>
          </a:p>
        </p:txBody>
      </p:sp>
    </p:spTree>
    <p:extLst>
      <p:ext uri="{BB962C8B-B14F-4D97-AF65-F5344CB8AC3E}">
        <p14:creationId xmlns:p14="http://schemas.microsoft.com/office/powerpoint/2010/main" val="1751706155"/>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AADA47-F0CD-2937-2924-08BB1F1168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B59C30-25EC-D3EB-F150-E0542818CCBA}"/>
              </a:ext>
            </a:extLst>
          </p:cNvPr>
          <p:cNvSpPr>
            <a:spLocks noGrp="1"/>
          </p:cNvSpPr>
          <p:nvPr>
            <p:ph type="title"/>
          </p:nvPr>
        </p:nvSpPr>
        <p:spPr/>
        <p:txBody>
          <a:bodyPr/>
          <a:lstStyle/>
          <a:p>
            <a:r>
              <a:rPr lang="en-SG" dirty="0"/>
              <a:t>Motivation</a:t>
            </a:r>
          </a:p>
        </p:txBody>
      </p:sp>
      <p:sp>
        <p:nvSpPr>
          <p:cNvPr id="3" name="Text Placeholder 2">
            <a:extLst>
              <a:ext uri="{FF2B5EF4-FFF2-40B4-BE49-F238E27FC236}">
                <a16:creationId xmlns:a16="http://schemas.microsoft.com/office/drawing/2014/main" id="{109648A1-0275-16DE-AA52-B228D1306C0F}"/>
              </a:ext>
            </a:extLst>
          </p:cNvPr>
          <p:cNvSpPr>
            <a:spLocks noGrp="1"/>
          </p:cNvSpPr>
          <p:nvPr>
            <p:ph type="body" idx="1"/>
          </p:nvPr>
        </p:nvSpPr>
        <p:spPr>
          <a:xfrm>
            <a:off x="713100" y="1438091"/>
            <a:ext cx="7717800" cy="3443100"/>
          </a:xfrm>
        </p:spPr>
        <p:txBody>
          <a:bodyPr/>
          <a:lstStyle/>
          <a:p>
            <a:pPr marL="152400" indent="0">
              <a:buNone/>
            </a:pPr>
            <a:r>
              <a:rPr lang="en-SG" sz="2000" b="1" dirty="0"/>
              <a:t>Economic Impact</a:t>
            </a:r>
            <a:endParaRPr lang="en-SG" sz="2000" dirty="0"/>
          </a:p>
          <a:p>
            <a:pPr marL="438150" indent="-285750">
              <a:buClr>
                <a:schemeClr val="accent1">
                  <a:lumMod val="40000"/>
                  <a:lumOff val="60000"/>
                </a:schemeClr>
              </a:buClr>
              <a:buSzPct val="100000"/>
              <a:buFont typeface="Arial" panose="020B0604020202020204" pitchFamily="34" charset="0"/>
              <a:buChar char="•"/>
            </a:pPr>
            <a:r>
              <a:rPr lang="en-SG" sz="1800" dirty="0"/>
              <a:t>Fake news can crash companies’ stock prices</a:t>
            </a:r>
          </a:p>
          <a:p>
            <a:pPr marL="152400" indent="0">
              <a:buNone/>
            </a:pPr>
            <a:endParaRPr lang="en-SG" sz="1800" dirty="0"/>
          </a:p>
          <a:p>
            <a:pPr marL="152400" indent="0">
              <a:buNone/>
            </a:pPr>
            <a:r>
              <a:rPr lang="en-SG" sz="2000" b="1" dirty="0"/>
              <a:t>Impact on Public Health</a:t>
            </a:r>
            <a:endParaRPr lang="en-SG" sz="2000" dirty="0"/>
          </a:p>
          <a:p>
            <a:pPr marL="438150" indent="-285750">
              <a:buClr>
                <a:schemeClr val="accent1">
                  <a:lumMod val="40000"/>
                  <a:lumOff val="60000"/>
                </a:schemeClr>
              </a:buClr>
              <a:buSzPct val="100000"/>
              <a:buFont typeface="Poppins" panose="00000500000000000000" pitchFamily="2" charset="0"/>
              <a:buChar char="•"/>
            </a:pPr>
            <a:r>
              <a:rPr lang="en-SG" sz="1800" dirty="0"/>
              <a:t>Fake news during crises leads to panic </a:t>
            </a:r>
          </a:p>
          <a:p>
            <a:pPr marL="152400" indent="0">
              <a:buNone/>
            </a:pPr>
            <a:r>
              <a:rPr lang="en-SG" sz="1800" dirty="0"/>
              <a:t>    (e.g. COVID-19 pandemic panic-buying)</a:t>
            </a:r>
          </a:p>
          <a:p>
            <a:pPr marL="152400" indent="0">
              <a:buNone/>
            </a:pPr>
            <a:endParaRPr lang="en-SG" sz="1800" dirty="0"/>
          </a:p>
          <a:p>
            <a:pPr marL="152400" indent="0">
              <a:buNone/>
            </a:pPr>
            <a:r>
              <a:rPr lang="en-SG" sz="2000" b="1" dirty="0"/>
              <a:t>Political Impact </a:t>
            </a:r>
            <a:endParaRPr lang="en-SG" sz="2000" dirty="0"/>
          </a:p>
          <a:p>
            <a:pPr marL="438150" indent="-285750">
              <a:buClr>
                <a:schemeClr val="accent1">
                  <a:lumMod val="40000"/>
                  <a:lumOff val="60000"/>
                </a:schemeClr>
              </a:buClr>
              <a:buSzPct val="100000"/>
              <a:buFont typeface="Arial" panose="020B0604020202020204" pitchFamily="34" charset="0"/>
              <a:buChar char="•"/>
            </a:pPr>
            <a:r>
              <a:rPr lang="en-SG" sz="1800" dirty="0"/>
              <a:t>Disinformation campaigns to distort public opinion</a:t>
            </a:r>
          </a:p>
          <a:p>
            <a:pPr marL="438150" indent="-285750">
              <a:buFont typeface="Arial" panose="020B0604020202020204" pitchFamily="34" charset="0"/>
              <a:buChar char="•"/>
            </a:pPr>
            <a:r>
              <a:rPr lang="en-SG" sz="1800" dirty="0"/>
              <a:t>Foreign bad actors can undermine democratic process</a:t>
            </a:r>
          </a:p>
        </p:txBody>
      </p:sp>
      <p:sp>
        <p:nvSpPr>
          <p:cNvPr id="4" name="Slide Number Placeholder 3">
            <a:extLst>
              <a:ext uri="{FF2B5EF4-FFF2-40B4-BE49-F238E27FC236}">
                <a16:creationId xmlns:a16="http://schemas.microsoft.com/office/drawing/2014/main" id="{26B6687D-59CD-42AC-F4A9-4BC5298693BA}"/>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5</a:t>
            </a:fld>
            <a:endParaRPr lang="en"/>
          </a:p>
        </p:txBody>
      </p:sp>
      <p:sp>
        <p:nvSpPr>
          <p:cNvPr id="5" name="Subtitle 4">
            <a:extLst>
              <a:ext uri="{FF2B5EF4-FFF2-40B4-BE49-F238E27FC236}">
                <a16:creationId xmlns:a16="http://schemas.microsoft.com/office/drawing/2014/main" id="{1B79978B-975E-26D6-C14F-FBC6E8398B3A}"/>
              </a:ext>
            </a:extLst>
          </p:cNvPr>
          <p:cNvSpPr>
            <a:spLocks noGrp="1"/>
          </p:cNvSpPr>
          <p:nvPr>
            <p:ph type="subTitle" idx="2"/>
          </p:nvPr>
        </p:nvSpPr>
        <p:spPr/>
        <p:txBody>
          <a:bodyPr/>
          <a:lstStyle/>
          <a:p>
            <a:endParaRPr lang="en-SG"/>
          </a:p>
        </p:txBody>
      </p:sp>
      <p:sp>
        <p:nvSpPr>
          <p:cNvPr id="6" name="Subtitle 5">
            <a:extLst>
              <a:ext uri="{FF2B5EF4-FFF2-40B4-BE49-F238E27FC236}">
                <a16:creationId xmlns:a16="http://schemas.microsoft.com/office/drawing/2014/main" id="{461F9E7D-44F8-7BF8-3FC7-00C9780DB65E}"/>
              </a:ext>
            </a:extLst>
          </p:cNvPr>
          <p:cNvSpPr>
            <a:spLocks noGrp="1"/>
          </p:cNvSpPr>
          <p:nvPr>
            <p:ph type="subTitle" idx="3"/>
          </p:nvPr>
        </p:nvSpPr>
        <p:spPr/>
        <p:txBody>
          <a:bodyPr/>
          <a:lstStyle/>
          <a:p>
            <a:endParaRPr lang="en-SG"/>
          </a:p>
        </p:txBody>
      </p:sp>
    </p:spTree>
    <p:extLst>
      <p:ext uri="{BB962C8B-B14F-4D97-AF65-F5344CB8AC3E}">
        <p14:creationId xmlns:p14="http://schemas.microsoft.com/office/powerpoint/2010/main" val="2743970458"/>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4">
          <a:extLst>
            <a:ext uri="{FF2B5EF4-FFF2-40B4-BE49-F238E27FC236}">
              <a16:creationId xmlns:a16="http://schemas.microsoft.com/office/drawing/2014/main" id="{6D3B4224-656A-4646-FC05-7A908DD26856}"/>
            </a:ext>
          </a:extLst>
        </p:cNvPr>
        <p:cNvGrpSpPr/>
        <p:nvPr/>
      </p:nvGrpSpPr>
      <p:grpSpPr>
        <a:xfrm>
          <a:off x="0" y="0"/>
          <a:ext cx="0" cy="0"/>
          <a:chOff x="0" y="0"/>
          <a:chExt cx="0" cy="0"/>
        </a:xfrm>
      </p:grpSpPr>
      <p:sp>
        <p:nvSpPr>
          <p:cNvPr id="345" name="Google Shape;345;p38">
            <a:extLst>
              <a:ext uri="{FF2B5EF4-FFF2-40B4-BE49-F238E27FC236}">
                <a16:creationId xmlns:a16="http://schemas.microsoft.com/office/drawing/2014/main" id="{9C761E96-2854-2893-4675-D03FC570C712}"/>
              </a:ext>
            </a:extLst>
          </p:cNvPr>
          <p:cNvSpPr txBox="1">
            <a:spLocks noGrp="1"/>
          </p:cNvSpPr>
          <p:nvPr>
            <p:ph type="title"/>
          </p:nvPr>
        </p:nvSpPr>
        <p:spPr>
          <a:xfrm>
            <a:off x="2839350" y="1233242"/>
            <a:ext cx="3465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SG" sz="2800" dirty="0"/>
              <a:t>Existing Solutions</a:t>
            </a:r>
            <a:endParaRPr sz="2800" dirty="0"/>
          </a:p>
        </p:txBody>
      </p:sp>
      <p:sp>
        <p:nvSpPr>
          <p:cNvPr id="346" name="Google Shape;346;p38">
            <a:extLst>
              <a:ext uri="{FF2B5EF4-FFF2-40B4-BE49-F238E27FC236}">
                <a16:creationId xmlns:a16="http://schemas.microsoft.com/office/drawing/2014/main" id="{840FA82A-B0AE-CB62-8548-712990309C30}"/>
              </a:ext>
            </a:extLst>
          </p:cNvPr>
          <p:cNvSpPr txBox="1">
            <a:spLocks noGrp="1"/>
          </p:cNvSpPr>
          <p:nvPr>
            <p:ph type="sldNum" idx="12"/>
          </p:nvPr>
        </p:nvSpPr>
        <p:spPr>
          <a:xfrm>
            <a:off x="713075" y="4616554"/>
            <a:ext cx="455700" cy="30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6</a:t>
            </a:fld>
            <a:endParaRPr/>
          </a:p>
        </p:txBody>
      </p:sp>
      <p:sp>
        <p:nvSpPr>
          <p:cNvPr id="347" name="Google Shape;347;p38">
            <a:extLst>
              <a:ext uri="{FF2B5EF4-FFF2-40B4-BE49-F238E27FC236}">
                <a16:creationId xmlns:a16="http://schemas.microsoft.com/office/drawing/2014/main" id="{164523F3-2535-A053-7CCF-AD296B234C62}"/>
              </a:ext>
            </a:extLst>
          </p:cNvPr>
          <p:cNvSpPr txBox="1">
            <a:spLocks noGrp="1"/>
          </p:cNvSpPr>
          <p:nvPr>
            <p:ph type="subTitle" idx="3"/>
          </p:nvPr>
        </p:nvSpPr>
        <p:spPr>
          <a:xfrm>
            <a:off x="2745175" y="2009402"/>
            <a:ext cx="3653599" cy="144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While other work has been done to detect fake news, there are gaps in those solutions that can be addressed.</a:t>
            </a:r>
          </a:p>
        </p:txBody>
      </p:sp>
      <p:sp>
        <p:nvSpPr>
          <p:cNvPr id="348" name="Google Shape;348;p38">
            <a:extLst>
              <a:ext uri="{FF2B5EF4-FFF2-40B4-BE49-F238E27FC236}">
                <a16:creationId xmlns:a16="http://schemas.microsoft.com/office/drawing/2014/main" id="{C14B8E5C-107D-C314-D114-40647D133BA6}"/>
              </a:ext>
            </a:extLst>
          </p:cNvPr>
          <p:cNvSpPr txBox="1">
            <a:spLocks noGrp="1"/>
          </p:cNvSpPr>
          <p:nvPr>
            <p:ph type="subTitle" idx="1"/>
          </p:nvPr>
        </p:nvSpPr>
        <p:spPr>
          <a:xfrm>
            <a:off x="3331775" y="4623854"/>
            <a:ext cx="2480400" cy="30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349" name="Google Shape;349;p38">
            <a:extLst>
              <a:ext uri="{FF2B5EF4-FFF2-40B4-BE49-F238E27FC236}">
                <a16:creationId xmlns:a16="http://schemas.microsoft.com/office/drawing/2014/main" id="{380CA58C-F2BE-9914-70BC-76639A26B2BA}"/>
              </a:ext>
            </a:extLst>
          </p:cNvPr>
          <p:cNvSpPr txBox="1">
            <a:spLocks noGrp="1"/>
          </p:cNvSpPr>
          <p:nvPr>
            <p:ph type="subTitle" idx="2"/>
          </p:nvPr>
        </p:nvSpPr>
        <p:spPr>
          <a:xfrm>
            <a:off x="7332925" y="4623854"/>
            <a:ext cx="1098000" cy="307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dirty="0"/>
          </a:p>
        </p:txBody>
      </p:sp>
    </p:spTree>
    <p:extLst>
      <p:ext uri="{BB962C8B-B14F-4D97-AF65-F5344CB8AC3E}">
        <p14:creationId xmlns:p14="http://schemas.microsoft.com/office/powerpoint/2010/main" val="3627330534"/>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6">
          <a:extLst>
            <a:ext uri="{FF2B5EF4-FFF2-40B4-BE49-F238E27FC236}">
              <a16:creationId xmlns:a16="http://schemas.microsoft.com/office/drawing/2014/main" id="{85C9AC8B-08BB-1C74-3C25-EEDF594BD961}"/>
            </a:ext>
          </a:extLst>
        </p:cNvPr>
        <p:cNvGrpSpPr/>
        <p:nvPr/>
      </p:nvGrpSpPr>
      <p:grpSpPr>
        <a:xfrm>
          <a:off x="0" y="0"/>
          <a:ext cx="0" cy="0"/>
          <a:chOff x="0" y="0"/>
          <a:chExt cx="0" cy="0"/>
        </a:xfrm>
      </p:grpSpPr>
      <p:sp>
        <p:nvSpPr>
          <p:cNvPr id="317" name="Google Shape;317;p37">
            <a:extLst>
              <a:ext uri="{FF2B5EF4-FFF2-40B4-BE49-F238E27FC236}">
                <a16:creationId xmlns:a16="http://schemas.microsoft.com/office/drawing/2014/main" id="{00D7563D-8DC3-45C7-FC6E-64E4123D5030}"/>
              </a:ext>
            </a:extLst>
          </p:cNvPr>
          <p:cNvSpPr/>
          <p:nvPr/>
        </p:nvSpPr>
        <p:spPr>
          <a:xfrm>
            <a:off x="2693535" y="1677875"/>
            <a:ext cx="1801800" cy="2745900"/>
          </a:xfrm>
          <a:prstGeom prst="roundRect">
            <a:avLst>
              <a:gd name="adj" fmla="val 16667"/>
            </a:avLst>
          </a:prstGeom>
          <a:solidFill>
            <a:srgbClr val="FFFFFF">
              <a:alpha val="20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7">
            <a:extLst>
              <a:ext uri="{FF2B5EF4-FFF2-40B4-BE49-F238E27FC236}">
                <a16:creationId xmlns:a16="http://schemas.microsoft.com/office/drawing/2014/main" id="{3BA9E61F-D70E-8F6A-F7D3-D505D403E626}"/>
              </a:ext>
            </a:extLst>
          </p:cNvPr>
          <p:cNvSpPr/>
          <p:nvPr/>
        </p:nvSpPr>
        <p:spPr>
          <a:xfrm>
            <a:off x="4643207" y="1677875"/>
            <a:ext cx="1801800" cy="2745900"/>
          </a:xfrm>
          <a:prstGeom prst="roundRect">
            <a:avLst>
              <a:gd name="adj" fmla="val 16667"/>
            </a:avLst>
          </a:prstGeom>
          <a:solidFill>
            <a:srgbClr val="FFFFFF">
              <a:alpha val="20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7">
            <a:extLst>
              <a:ext uri="{FF2B5EF4-FFF2-40B4-BE49-F238E27FC236}">
                <a16:creationId xmlns:a16="http://schemas.microsoft.com/office/drawing/2014/main" id="{51E57FFE-2224-75C6-622D-A10CEC380BCB}"/>
              </a:ext>
            </a:extLst>
          </p:cNvPr>
          <p:cNvSpPr/>
          <p:nvPr/>
        </p:nvSpPr>
        <p:spPr>
          <a:xfrm>
            <a:off x="6592879" y="1677875"/>
            <a:ext cx="1801800" cy="2745900"/>
          </a:xfrm>
          <a:prstGeom prst="roundRect">
            <a:avLst>
              <a:gd name="adj" fmla="val 16667"/>
            </a:avLst>
          </a:prstGeom>
          <a:solidFill>
            <a:srgbClr val="FFFFFF">
              <a:alpha val="20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7">
            <a:extLst>
              <a:ext uri="{FF2B5EF4-FFF2-40B4-BE49-F238E27FC236}">
                <a16:creationId xmlns:a16="http://schemas.microsoft.com/office/drawing/2014/main" id="{1309F912-87DF-F413-93D2-A0A178DE4618}"/>
              </a:ext>
            </a:extLst>
          </p:cNvPr>
          <p:cNvSpPr/>
          <p:nvPr/>
        </p:nvSpPr>
        <p:spPr>
          <a:xfrm>
            <a:off x="743864" y="1677875"/>
            <a:ext cx="1801800" cy="2745900"/>
          </a:xfrm>
          <a:prstGeom prst="roundRect">
            <a:avLst>
              <a:gd name="adj" fmla="val 16667"/>
            </a:avLst>
          </a:prstGeom>
          <a:solidFill>
            <a:srgbClr val="FFFFFF">
              <a:alpha val="20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7">
            <a:extLst>
              <a:ext uri="{FF2B5EF4-FFF2-40B4-BE49-F238E27FC236}">
                <a16:creationId xmlns:a16="http://schemas.microsoft.com/office/drawing/2014/main" id="{1FC41459-B74E-F194-9E47-F620E9CB384E}"/>
              </a:ext>
            </a:extLst>
          </p:cNvPr>
          <p:cNvSpPr/>
          <p:nvPr/>
        </p:nvSpPr>
        <p:spPr>
          <a:xfrm>
            <a:off x="1230764" y="2051361"/>
            <a:ext cx="828000" cy="828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7">
            <a:extLst>
              <a:ext uri="{FF2B5EF4-FFF2-40B4-BE49-F238E27FC236}">
                <a16:creationId xmlns:a16="http://schemas.microsoft.com/office/drawing/2014/main" id="{17980F63-D101-E270-0314-379DE0319769}"/>
              </a:ext>
            </a:extLst>
          </p:cNvPr>
          <p:cNvSpPr/>
          <p:nvPr/>
        </p:nvSpPr>
        <p:spPr>
          <a:xfrm>
            <a:off x="3180435" y="2051361"/>
            <a:ext cx="828000" cy="828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7">
            <a:extLst>
              <a:ext uri="{FF2B5EF4-FFF2-40B4-BE49-F238E27FC236}">
                <a16:creationId xmlns:a16="http://schemas.microsoft.com/office/drawing/2014/main" id="{FDA687EC-5F83-C9C7-630B-C9806B336D08}"/>
              </a:ext>
            </a:extLst>
          </p:cNvPr>
          <p:cNvSpPr/>
          <p:nvPr/>
        </p:nvSpPr>
        <p:spPr>
          <a:xfrm>
            <a:off x="5130107" y="2051361"/>
            <a:ext cx="828000" cy="828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7">
            <a:extLst>
              <a:ext uri="{FF2B5EF4-FFF2-40B4-BE49-F238E27FC236}">
                <a16:creationId xmlns:a16="http://schemas.microsoft.com/office/drawing/2014/main" id="{AC024D46-C49F-E02E-F52E-8FFC1E0268C0}"/>
              </a:ext>
            </a:extLst>
          </p:cNvPr>
          <p:cNvSpPr/>
          <p:nvPr/>
        </p:nvSpPr>
        <p:spPr>
          <a:xfrm>
            <a:off x="7079779" y="2051361"/>
            <a:ext cx="828000" cy="828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7">
            <a:extLst>
              <a:ext uri="{FF2B5EF4-FFF2-40B4-BE49-F238E27FC236}">
                <a16:creationId xmlns:a16="http://schemas.microsoft.com/office/drawing/2014/main" id="{3ACD1512-27F6-5884-D30D-82739FFAFF8A}"/>
              </a:ext>
            </a:extLst>
          </p:cNvPr>
          <p:cNvSpPr txBox="1">
            <a:spLocks noGrp="1"/>
          </p:cNvSpPr>
          <p:nvPr>
            <p:ph type="title"/>
          </p:nvPr>
        </p:nvSpPr>
        <p:spPr>
          <a:xfrm>
            <a:off x="743864" y="3002206"/>
            <a:ext cx="1801800" cy="54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Sample Project</a:t>
            </a:r>
            <a:endParaRPr dirty="0"/>
          </a:p>
        </p:txBody>
      </p:sp>
      <p:sp>
        <p:nvSpPr>
          <p:cNvPr id="326" name="Google Shape;326;p37">
            <a:extLst>
              <a:ext uri="{FF2B5EF4-FFF2-40B4-BE49-F238E27FC236}">
                <a16:creationId xmlns:a16="http://schemas.microsoft.com/office/drawing/2014/main" id="{836427BA-F671-7F3E-FD22-E0FA3D3CDC70}"/>
              </a:ext>
            </a:extLst>
          </p:cNvPr>
          <p:cNvSpPr txBox="1">
            <a:spLocks noGrp="1"/>
          </p:cNvSpPr>
          <p:nvPr>
            <p:ph type="subTitle" idx="1"/>
          </p:nvPr>
        </p:nvSpPr>
        <p:spPr>
          <a:xfrm>
            <a:off x="743864" y="3608820"/>
            <a:ext cx="1801800" cy="54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Provided in project brief.</a:t>
            </a:r>
            <a:endParaRPr dirty="0"/>
          </a:p>
        </p:txBody>
      </p:sp>
      <p:sp>
        <p:nvSpPr>
          <p:cNvPr id="327" name="Google Shape;327;p37">
            <a:extLst>
              <a:ext uri="{FF2B5EF4-FFF2-40B4-BE49-F238E27FC236}">
                <a16:creationId xmlns:a16="http://schemas.microsoft.com/office/drawing/2014/main" id="{C7614395-78FC-5BDC-1319-2EFAF14729B9}"/>
              </a:ext>
            </a:extLst>
          </p:cNvPr>
          <p:cNvSpPr txBox="1">
            <a:spLocks noGrp="1"/>
          </p:cNvSpPr>
          <p:nvPr>
            <p:ph type="title" idx="2"/>
          </p:nvPr>
        </p:nvSpPr>
        <p:spPr>
          <a:xfrm>
            <a:off x="1312814" y="2236611"/>
            <a:ext cx="663900" cy="45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328" name="Google Shape;328;p37">
            <a:extLst>
              <a:ext uri="{FF2B5EF4-FFF2-40B4-BE49-F238E27FC236}">
                <a16:creationId xmlns:a16="http://schemas.microsoft.com/office/drawing/2014/main" id="{C18BB011-77A3-57C0-5557-BA471DDF75D9}"/>
              </a:ext>
            </a:extLst>
          </p:cNvPr>
          <p:cNvSpPr txBox="1">
            <a:spLocks noGrp="1"/>
          </p:cNvSpPr>
          <p:nvPr>
            <p:ph type="title" idx="3"/>
          </p:nvPr>
        </p:nvSpPr>
        <p:spPr>
          <a:xfrm>
            <a:off x="2693535" y="3002206"/>
            <a:ext cx="1801800" cy="54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t>Human </a:t>
            </a:r>
            <a:br>
              <a:rPr lang="en" sz="1600" dirty="0"/>
            </a:br>
            <a:r>
              <a:rPr lang="en" sz="1600" dirty="0"/>
              <a:t>fact-checking</a:t>
            </a:r>
            <a:endParaRPr sz="1600" dirty="0"/>
          </a:p>
        </p:txBody>
      </p:sp>
      <p:sp>
        <p:nvSpPr>
          <p:cNvPr id="329" name="Google Shape;329;p37">
            <a:extLst>
              <a:ext uri="{FF2B5EF4-FFF2-40B4-BE49-F238E27FC236}">
                <a16:creationId xmlns:a16="http://schemas.microsoft.com/office/drawing/2014/main" id="{25B201EC-DC87-67CB-4C13-3CDD88A67DD7}"/>
              </a:ext>
            </a:extLst>
          </p:cNvPr>
          <p:cNvSpPr txBox="1">
            <a:spLocks noGrp="1"/>
          </p:cNvSpPr>
          <p:nvPr>
            <p:ph type="subTitle" idx="4"/>
          </p:nvPr>
        </p:nvSpPr>
        <p:spPr>
          <a:xfrm>
            <a:off x="2693535" y="3608820"/>
            <a:ext cx="1801800" cy="54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(e.g. Snopes, Politifact)</a:t>
            </a:r>
            <a:endParaRPr dirty="0"/>
          </a:p>
        </p:txBody>
      </p:sp>
      <p:sp>
        <p:nvSpPr>
          <p:cNvPr id="330" name="Google Shape;330;p37">
            <a:extLst>
              <a:ext uri="{FF2B5EF4-FFF2-40B4-BE49-F238E27FC236}">
                <a16:creationId xmlns:a16="http://schemas.microsoft.com/office/drawing/2014/main" id="{8E59948F-A958-FF2D-766F-67CA94DC63C7}"/>
              </a:ext>
            </a:extLst>
          </p:cNvPr>
          <p:cNvSpPr txBox="1">
            <a:spLocks noGrp="1"/>
          </p:cNvSpPr>
          <p:nvPr>
            <p:ph type="title" idx="5"/>
          </p:nvPr>
        </p:nvSpPr>
        <p:spPr>
          <a:xfrm>
            <a:off x="3262485" y="2236761"/>
            <a:ext cx="6639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331" name="Google Shape;331;p37">
            <a:extLst>
              <a:ext uri="{FF2B5EF4-FFF2-40B4-BE49-F238E27FC236}">
                <a16:creationId xmlns:a16="http://schemas.microsoft.com/office/drawing/2014/main" id="{F20A23B0-0615-3A58-1B51-B896AF9D3FA9}"/>
              </a:ext>
            </a:extLst>
          </p:cNvPr>
          <p:cNvSpPr txBox="1">
            <a:spLocks noGrp="1"/>
          </p:cNvSpPr>
          <p:nvPr>
            <p:ph type="title" idx="6"/>
          </p:nvPr>
        </p:nvSpPr>
        <p:spPr>
          <a:xfrm>
            <a:off x="4643207" y="3002206"/>
            <a:ext cx="1801800" cy="54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t>Social Media Content Filters</a:t>
            </a:r>
            <a:endParaRPr sz="1600" dirty="0"/>
          </a:p>
        </p:txBody>
      </p:sp>
      <p:sp>
        <p:nvSpPr>
          <p:cNvPr id="332" name="Google Shape;332;p37">
            <a:extLst>
              <a:ext uri="{FF2B5EF4-FFF2-40B4-BE49-F238E27FC236}">
                <a16:creationId xmlns:a16="http://schemas.microsoft.com/office/drawing/2014/main" id="{53B7D0FA-D750-1B5A-016B-DDC5EBD4F672}"/>
              </a:ext>
            </a:extLst>
          </p:cNvPr>
          <p:cNvSpPr txBox="1">
            <a:spLocks noGrp="1"/>
          </p:cNvSpPr>
          <p:nvPr>
            <p:ph type="subTitle" idx="7"/>
          </p:nvPr>
        </p:nvSpPr>
        <p:spPr>
          <a:xfrm>
            <a:off x="4643207" y="3608820"/>
            <a:ext cx="1801800" cy="54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(e.g. Facebook, X)</a:t>
            </a:r>
            <a:endParaRPr dirty="0"/>
          </a:p>
        </p:txBody>
      </p:sp>
      <p:sp>
        <p:nvSpPr>
          <p:cNvPr id="333" name="Google Shape;333;p37">
            <a:extLst>
              <a:ext uri="{FF2B5EF4-FFF2-40B4-BE49-F238E27FC236}">
                <a16:creationId xmlns:a16="http://schemas.microsoft.com/office/drawing/2014/main" id="{7557303D-5A97-4315-80CC-2ABA47D2B84C}"/>
              </a:ext>
            </a:extLst>
          </p:cNvPr>
          <p:cNvSpPr txBox="1">
            <a:spLocks noGrp="1"/>
          </p:cNvSpPr>
          <p:nvPr>
            <p:ph type="title" idx="8"/>
          </p:nvPr>
        </p:nvSpPr>
        <p:spPr>
          <a:xfrm>
            <a:off x="5212157" y="2236611"/>
            <a:ext cx="663900" cy="45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334" name="Google Shape;334;p37">
            <a:extLst>
              <a:ext uri="{FF2B5EF4-FFF2-40B4-BE49-F238E27FC236}">
                <a16:creationId xmlns:a16="http://schemas.microsoft.com/office/drawing/2014/main" id="{030A848A-311B-61C6-EEA3-41F42017A110}"/>
              </a:ext>
            </a:extLst>
          </p:cNvPr>
          <p:cNvSpPr txBox="1">
            <a:spLocks noGrp="1"/>
          </p:cNvSpPr>
          <p:nvPr>
            <p:ph type="title" idx="9"/>
          </p:nvPr>
        </p:nvSpPr>
        <p:spPr>
          <a:xfrm>
            <a:off x="6592879" y="3002206"/>
            <a:ext cx="1801800" cy="54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LIAR Dataset</a:t>
            </a:r>
            <a:endParaRPr dirty="0"/>
          </a:p>
        </p:txBody>
      </p:sp>
      <p:sp>
        <p:nvSpPr>
          <p:cNvPr id="335" name="Google Shape;335;p37">
            <a:extLst>
              <a:ext uri="{FF2B5EF4-FFF2-40B4-BE49-F238E27FC236}">
                <a16:creationId xmlns:a16="http://schemas.microsoft.com/office/drawing/2014/main" id="{592A013B-B4BB-8577-B2FC-9BBD2842C77C}"/>
              </a:ext>
            </a:extLst>
          </p:cNvPr>
          <p:cNvSpPr txBox="1">
            <a:spLocks noGrp="1"/>
          </p:cNvSpPr>
          <p:nvPr>
            <p:ph type="subTitle" idx="13"/>
          </p:nvPr>
        </p:nvSpPr>
        <p:spPr>
          <a:xfrm>
            <a:off x="6592879" y="3608820"/>
            <a:ext cx="1801800" cy="54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SG" sz="1200" dirty="0"/>
              <a:t>In conjunction with NLP techniques.</a:t>
            </a:r>
            <a:endParaRPr sz="1200" dirty="0"/>
          </a:p>
        </p:txBody>
      </p:sp>
      <p:sp>
        <p:nvSpPr>
          <p:cNvPr id="336" name="Google Shape;336;p37">
            <a:extLst>
              <a:ext uri="{FF2B5EF4-FFF2-40B4-BE49-F238E27FC236}">
                <a16:creationId xmlns:a16="http://schemas.microsoft.com/office/drawing/2014/main" id="{F165A4DB-1CF2-1ECA-F498-853239B43E8D}"/>
              </a:ext>
            </a:extLst>
          </p:cNvPr>
          <p:cNvSpPr txBox="1">
            <a:spLocks noGrp="1"/>
          </p:cNvSpPr>
          <p:nvPr>
            <p:ph type="title" idx="14"/>
          </p:nvPr>
        </p:nvSpPr>
        <p:spPr>
          <a:xfrm>
            <a:off x="7161829" y="2236611"/>
            <a:ext cx="663900" cy="45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337" name="Google Shape;337;p37">
            <a:extLst>
              <a:ext uri="{FF2B5EF4-FFF2-40B4-BE49-F238E27FC236}">
                <a16:creationId xmlns:a16="http://schemas.microsoft.com/office/drawing/2014/main" id="{1FBC1DD8-3436-2395-CE24-2A704A5C5F34}"/>
              </a:ext>
            </a:extLst>
          </p:cNvPr>
          <p:cNvSpPr txBox="1">
            <a:spLocks noGrp="1"/>
          </p:cNvSpPr>
          <p:nvPr>
            <p:ph type="title" idx="15"/>
          </p:nvPr>
        </p:nvSpPr>
        <p:spPr>
          <a:xfrm>
            <a:off x="713075" y="539400"/>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Existing Solutions</a:t>
            </a:r>
            <a:endParaRPr dirty="0"/>
          </a:p>
        </p:txBody>
      </p:sp>
      <p:sp>
        <p:nvSpPr>
          <p:cNvPr id="338" name="Google Shape;338;p37">
            <a:extLst>
              <a:ext uri="{FF2B5EF4-FFF2-40B4-BE49-F238E27FC236}">
                <a16:creationId xmlns:a16="http://schemas.microsoft.com/office/drawing/2014/main" id="{DA3F7BC4-FF32-9B2B-91EA-21BF2C42149C}"/>
              </a:ext>
            </a:extLst>
          </p:cNvPr>
          <p:cNvSpPr txBox="1">
            <a:spLocks noGrp="1"/>
          </p:cNvSpPr>
          <p:nvPr>
            <p:ph type="sldNum" idx="12"/>
          </p:nvPr>
        </p:nvSpPr>
        <p:spPr>
          <a:xfrm>
            <a:off x="713075" y="4616554"/>
            <a:ext cx="455700" cy="30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7</a:t>
            </a:fld>
            <a:endParaRPr/>
          </a:p>
        </p:txBody>
      </p:sp>
      <p:sp>
        <p:nvSpPr>
          <p:cNvPr id="339" name="Google Shape;339;p37">
            <a:extLst>
              <a:ext uri="{FF2B5EF4-FFF2-40B4-BE49-F238E27FC236}">
                <a16:creationId xmlns:a16="http://schemas.microsoft.com/office/drawing/2014/main" id="{37118A7C-59FE-5FE0-988D-C469BD40D772}"/>
              </a:ext>
            </a:extLst>
          </p:cNvPr>
          <p:cNvSpPr txBox="1">
            <a:spLocks noGrp="1"/>
          </p:cNvSpPr>
          <p:nvPr>
            <p:ph type="subTitle" idx="16"/>
          </p:nvPr>
        </p:nvSpPr>
        <p:spPr>
          <a:xfrm>
            <a:off x="3331775" y="4623854"/>
            <a:ext cx="2480400" cy="30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340" name="Google Shape;340;p37">
            <a:extLst>
              <a:ext uri="{FF2B5EF4-FFF2-40B4-BE49-F238E27FC236}">
                <a16:creationId xmlns:a16="http://schemas.microsoft.com/office/drawing/2014/main" id="{C1237A2E-DC55-46A5-808C-31BE29350B45}"/>
              </a:ext>
            </a:extLst>
          </p:cNvPr>
          <p:cNvSpPr txBox="1">
            <a:spLocks noGrp="1"/>
          </p:cNvSpPr>
          <p:nvPr>
            <p:ph type="subTitle" idx="17"/>
          </p:nvPr>
        </p:nvSpPr>
        <p:spPr>
          <a:xfrm>
            <a:off x="7332925" y="4623854"/>
            <a:ext cx="1098000" cy="307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dirty="0"/>
          </a:p>
        </p:txBody>
      </p:sp>
    </p:spTree>
    <p:extLst>
      <p:ext uri="{BB962C8B-B14F-4D97-AF65-F5344CB8AC3E}">
        <p14:creationId xmlns:p14="http://schemas.microsoft.com/office/powerpoint/2010/main" val="2652659151"/>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B92FA2-A166-68C0-49DB-62877CCA43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477FB02-F69A-6965-91C7-E513CC278DA9}"/>
              </a:ext>
            </a:extLst>
          </p:cNvPr>
          <p:cNvSpPr>
            <a:spLocks noGrp="1"/>
          </p:cNvSpPr>
          <p:nvPr>
            <p:ph type="title"/>
          </p:nvPr>
        </p:nvSpPr>
        <p:spPr/>
        <p:txBody>
          <a:bodyPr/>
          <a:lstStyle/>
          <a:p>
            <a:r>
              <a:rPr lang="en-SG" dirty="0"/>
              <a:t>1. Sample Project</a:t>
            </a:r>
          </a:p>
        </p:txBody>
      </p:sp>
      <p:sp>
        <p:nvSpPr>
          <p:cNvPr id="3" name="Text Placeholder 2">
            <a:extLst>
              <a:ext uri="{FF2B5EF4-FFF2-40B4-BE49-F238E27FC236}">
                <a16:creationId xmlns:a16="http://schemas.microsoft.com/office/drawing/2014/main" id="{C804E49F-F9EB-01FB-6166-178BDE009EF7}"/>
              </a:ext>
            </a:extLst>
          </p:cNvPr>
          <p:cNvSpPr>
            <a:spLocks noGrp="1"/>
          </p:cNvSpPr>
          <p:nvPr>
            <p:ph type="body" idx="1"/>
          </p:nvPr>
        </p:nvSpPr>
        <p:spPr>
          <a:xfrm>
            <a:off x="713100" y="1438091"/>
            <a:ext cx="7717800" cy="3443100"/>
          </a:xfrm>
        </p:spPr>
        <p:txBody>
          <a:bodyPr/>
          <a:lstStyle/>
          <a:p>
            <a:pPr marL="152400" indent="0" algn="ctr">
              <a:buNone/>
            </a:pPr>
            <a:r>
              <a:rPr lang="en-SG" sz="1600" dirty="0"/>
              <a:t>The sample project included with the project brief </a:t>
            </a:r>
          </a:p>
          <a:p>
            <a:pPr marL="152400" indent="0" algn="ctr">
              <a:buNone/>
            </a:pPr>
            <a:r>
              <a:rPr lang="en-SG" sz="1600" dirty="0"/>
              <a:t>uses a </a:t>
            </a:r>
            <a:r>
              <a:rPr lang="en-SG" sz="1600" b="1" dirty="0"/>
              <a:t>small, unknown dataset</a:t>
            </a:r>
            <a:r>
              <a:rPr lang="en-SG" sz="1600" dirty="0"/>
              <a:t>. </a:t>
            </a:r>
          </a:p>
          <a:p>
            <a:pPr marL="152400" indent="0" algn="ctr">
              <a:buNone/>
            </a:pPr>
            <a:endParaRPr lang="en-SG" sz="1600" dirty="0"/>
          </a:p>
          <a:p>
            <a:pPr marL="438150" indent="-285750">
              <a:buClr>
                <a:schemeClr val="accent1">
                  <a:lumMod val="40000"/>
                  <a:lumOff val="60000"/>
                </a:schemeClr>
              </a:buClr>
              <a:buSzPct val="100000"/>
              <a:buFont typeface="Arial" panose="020B0604020202020204" pitchFamily="34" charset="0"/>
              <a:buChar char="•"/>
            </a:pPr>
            <a:r>
              <a:rPr lang="en-SG" sz="1600" dirty="0"/>
              <a:t>Small datasets lack diversity </a:t>
            </a:r>
          </a:p>
          <a:p>
            <a:pPr marL="438150" indent="-285750">
              <a:buClr>
                <a:schemeClr val="accent1">
                  <a:lumMod val="40000"/>
                  <a:lumOff val="60000"/>
                </a:schemeClr>
              </a:buClr>
              <a:buSzPct val="100000"/>
              <a:buFont typeface="Arial" panose="020B0604020202020204" pitchFamily="34" charset="0"/>
              <a:buChar char="•"/>
            </a:pPr>
            <a:r>
              <a:rPr lang="en-SG" sz="1600" dirty="0"/>
              <a:t>Small datasets unsuitable for generalisation to real-world scenarios</a:t>
            </a:r>
          </a:p>
          <a:p>
            <a:pPr marL="438150" indent="-285750">
              <a:buClr>
                <a:schemeClr val="accent1">
                  <a:lumMod val="40000"/>
                  <a:lumOff val="60000"/>
                </a:schemeClr>
              </a:buClr>
              <a:buSzPct val="100000"/>
              <a:buFont typeface="Arial" panose="020B0604020202020204" pitchFamily="34" charset="0"/>
              <a:buChar char="•"/>
            </a:pPr>
            <a:r>
              <a:rPr lang="en-SG" sz="1600" dirty="0"/>
              <a:t>Unknown dataset is not trustworthy</a:t>
            </a:r>
          </a:p>
          <a:p>
            <a:pPr marL="152400" indent="0" algn="ctr">
              <a:buNone/>
            </a:pPr>
            <a:endParaRPr lang="en-SG" sz="1600" dirty="0"/>
          </a:p>
          <a:p>
            <a:pPr marL="152400" indent="0" algn="ctr">
              <a:buNone/>
            </a:pPr>
            <a:r>
              <a:rPr lang="en-SG" sz="1600" dirty="0"/>
              <a:t>The sample project exclusively relies on </a:t>
            </a:r>
          </a:p>
          <a:p>
            <a:pPr marL="152400" indent="0" algn="ctr">
              <a:buNone/>
            </a:pPr>
            <a:r>
              <a:rPr lang="en-SG" sz="1600" dirty="0"/>
              <a:t>a </a:t>
            </a:r>
            <a:r>
              <a:rPr lang="en-SG" sz="1600" b="1" dirty="0"/>
              <a:t>Passive Aggressive Classifier</a:t>
            </a:r>
            <a:r>
              <a:rPr lang="en-SG" sz="1600" dirty="0"/>
              <a:t>. </a:t>
            </a:r>
          </a:p>
          <a:p>
            <a:pPr marL="152400" indent="0" algn="ctr">
              <a:buNone/>
            </a:pPr>
            <a:endParaRPr lang="en-SG" sz="1600" dirty="0"/>
          </a:p>
          <a:p>
            <a:pPr marL="438150" indent="-285750">
              <a:buClr>
                <a:schemeClr val="accent1">
                  <a:lumMod val="40000"/>
                  <a:lumOff val="60000"/>
                </a:schemeClr>
              </a:buClr>
              <a:buSzPct val="100000"/>
              <a:buFont typeface="Arial" panose="020B0604020202020204" pitchFamily="34" charset="0"/>
              <a:buChar char="•"/>
            </a:pPr>
            <a:r>
              <a:rPr lang="en-SG" sz="1600" dirty="0"/>
              <a:t>This approach is too simple</a:t>
            </a:r>
          </a:p>
          <a:p>
            <a:pPr marL="438150" indent="-285750">
              <a:buClr>
                <a:schemeClr val="accent1">
                  <a:lumMod val="40000"/>
                  <a:lumOff val="60000"/>
                </a:schemeClr>
              </a:buClr>
              <a:buSzPct val="100000"/>
              <a:buFont typeface="Arial" panose="020B0604020202020204" pitchFamily="34" charset="0"/>
              <a:buChar char="•"/>
            </a:pPr>
            <a:r>
              <a:rPr lang="en-SG" sz="1600" dirty="0"/>
              <a:t>Real-world fake news uses nuanced language</a:t>
            </a:r>
          </a:p>
        </p:txBody>
      </p:sp>
      <p:sp>
        <p:nvSpPr>
          <p:cNvPr id="4" name="Slide Number Placeholder 3">
            <a:extLst>
              <a:ext uri="{FF2B5EF4-FFF2-40B4-BE49-F238E27FC236}">
                <a16:creationId xmlns:a16="http://schemas.microsoft.com/office/drawing/2014/main" id="{FBCB0779-9517-194E-2C87-619D6590EB22}"/>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8</a:t>
            </a:fld>
            <a:endParaRPr lang="en"/>
          </a:p>
        </p:txBody>
      </p:sp>
      <p:sp>
        <p:nvSpPr>
          <p:cNvPr id="5" name="Subtitle 4">
            <a:extLst>
              <a:ext uri="{FF2B5EF4-FFF2-40B4-BE49-F238E27FC236}">
                <a16:creationId xmlns:a16="http://schemas.microsoft.com/office/drawing/2014/main" id="{B4D2FD39-30BC-0C01-2EA0-AE9A7A0E7512}"/>
              </a:ext>
            </a:extLst>
          </p:cNvPr>
          <p:cNvSpPr>
            <a:spLocks noGrp="1"/>
          </p:cNvSpPr>
          <p:nvPr>
            <p:ph type="subTitle" idx="2"/>
          </p:nvPr>
        </p:nvSpPr>
        <p:spPr/>
        <p:txBody>
          <a:bodyPr/>
          <a:lstStyle/>
          <a:p>
            <a:endParaRPr lang="en-SG"/>
          </a:p>
        </p:txBody>
      </p:sp>
      <p:sp>
        <p:nvSpPr>
          <p:cNvPr id="6" name="Subtitle 5">
            <a:extLst>
              <a:ext uri="{FF2B5EF4-FFF2-40B4-BE49-F238E27FC236}">
                <a16:creationId xmlns:a16="http://schemas.microsoft.com/office/drawing/2014/main" id="{6F948884-A8DA-BC0B-6CBB-832DC047E9BF}"/>
              </a:ext>
            </a:extLst>
          </p:cNvPr>
          <p:cNvSpPr>
            <a:spLocks noGrp="1"/>
          </p:cNvSpPr>
          <p:nvPr>
            <p:ph type="subTitle" idx="3"/>
          </p:nvPr>
        </p:nvSpPr>
        <p:spPr/>
        <p:txBody>
          <a:bodyPr/>
          <a:lstStyle/>
          <a:p>
            <a:endParaRPr lang="en-SG"/>
          </a:p>
        </p:txBody>
      </p:sp>
    </p:spTree>
    <p:extLst>
      <p:ext uri="{BB962C8B-B14F-4D97-AF65-F5344CB8AC3E}">
        <p14:creationId xmlns:p14="http://schemas.microsoft.com/office/powerpoint/2010/main" val="2821713542"/>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07">
          <a:extLst>
            <a:ext uri="{FF2B5EF4-FFF2-40B4-BE49-F238E27FC236}">
              <a16:creationId xmlns:a16="http://schemas.microsoft.com/office/drawing/2014/main" id="{1B5D4C68-85AA-4A3B-8C4B-22290E7D8D54}"/>
            </a:ext>
          </a:extLst>
        </p:cNvPr>
        <p:cNvGrpSpPr/>
        <p:nvPr/>
      </p:nvGrpSpPr>
      <p:grpSpPr>
        <a:xfrm>
          <a:off x="0" y="0"/>
          <a:ext cx="0" cy="0"/>
          <a:chOff x="0" y="0"/>
          <a:chExt cx="0" cy="0"/>
        </a:xfrm>
      </p:grpSpPr>
      <p:sp>
        <p:nvSpPr>
          <p:cNvPr id="408" name="Google Shape;408;p43">
            <a:extLst>
              <a:ext uri="{FF2B5EF4-FFF2-40B4-BE49-F238E27FC236}">
                <a16:creationId xmlns:a16="http://schemas.microsoft.com/office/drawing/2014/main" id="{6D779D09-2A25-A16E-C71C-4D49A4C5214E}"/>
              </a:ext>
            </a:extLst>
          </p:cNvPr>
          <p:cNvSpPr/>
          <p:nvPr/>
        </p:nvSpPr>
        <p:spPr>
          <a:xfrm>
            <a:off x="4823417" y="1403600"/>
            <a:ext cx="3014400" cy="3003000"/>
          </a:xfrm>
          <a:prstGeom prst="roundRect">
            <a:avLst>
              <a:gd name="adj" fmla="val 16667"/>
            </a:avLst>
          </a:prstGeom>
          <a:solidFill>
            <a:srgbClr val="FFFFFF">
              <a:alpha val="20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43">
            <a:extLst>
              <a:ext uri="{FF2B5EF4-FFF2-40B4-BE49-F238E27FC236}">
                <a16:creationId xmlns:a16="http://schemas.microsoft.com/office/drawing/2014/main" id="{856B0318-C3B3-FEF6-6D27-CDBBDBF01617}"/>
              </a:ext>
            </a:extLst>
          </p:cNvPr>
          <p:cNvSpPr/>
          <p:nvPr/>
        </p:nvSpPr>
        <p:spPr>
          <a:xfrm rot="-5400000">
            <a:off x="-509959" y="1976268"/>
            <a:ext cx="2001600" cy="2001600"/>
          </a:xfrm>
          <a:prstGeom prst="ellipse">
            <a:avLst/>
          </a:prstGeom>
          <a:gradFill>
            <a:gsLst>
              <a:gs pos="0">
                <a:schemeClr val="accent2">
                  <a:alpha val="20540"/>
                </a:schemeClr>
              </a:gs>
              <a:gs pos="100000">
                <a:srgbClr val="737373">
                  <a:alpha val="0"/>
                  <a:alpha val="2054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43">
            <a:extLst>
              <a:ext uri="{FF2B5EF4-FFF2-40B4-BE49-F238E27FC236}">
                <a16:creationId xmlns:a16="http://schemas.microsoft.com/office/drawing/2014/main" id="{DF6FD80C-6EA0-9682-509D-A9D878025D61}"/>
              </a:ext>
            </a:extLst>
          </p:cNvPr>
          <p:cNvSpPr/>
          <p:nvPr/>
        </p:nvSpPr>
        <p:spPr>
          <a:xfrm>
            <a:off x="1305167" y="1403600"/>
            <a:ext cx="3014400" cy="3003000"/>
          </a:xfrm>
          <a:prstGeom prst="roundRect">
            <a:avLst>
              <a:gd name="adj" fmla="val 16667"/>
            </a:avLst>
          </a:prstGeom>
          <a:solidFill>
            <a:srgbClr val="FFFFFF">
              <a:alpha val="20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43">
            <a:extLst>
              <a:ext uri="{FF2B5EF4-FFF2-40B4-BE49-F238E27FC236}">
                <a16:creationId xmlns:a16="http://schemas.microsoft.com/office/drawing/2014/main" id="{E77A4BC4-5F41-3559-19F3-DC6A63CA1076}"/>
              </a:ext>
            </a:extLst>
          </p:cNvPr>
          <p:cNvSpPr/>
          <p:nvPr/>
        </p:nvSpPr>
        <p:spPr>
          <a:xfrm>
            <a:off x="5916617" y="1623685"/>
            <a:ext cx="828000" cy="828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43">
            <a:extLst>
              <a:ext uri="{FF2B5EF4-FFF2-40B4-BE49-F238E27FC236}">
                <a16:creationId xmlns:a16="http://schemas.microsoft.com/office/drawing/2014/main" id="{87279B07-A07F-8F6B-5721-D448675D5B0E}"/>
              </a:ext>
            </a:extLst>
          </p:cNvPr>
          <p:cNvSpPr/>
          <p:nvPr/>
        </p:nvSpPr>
        <p:spPr>
          <a:xfrm>
            <a:off x="2398367" y="1623685"/>
            <a:ext cx="828000" cy="828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43">
            <a:extLst>
              <a:ext uri="{FF2B5EF4-FFF2-40B4-BE49-F238E27FC236}">
                <a16:creationId xmlns:a16="http://schemas.microsoft.com/office/drawing/2014/main" id="{A3255943-24D0-E847-7E52-2E290C02BFCB}"/>
              </a:ext>
            </a:extLst>
          </p:cNvPr>
          <p:cNvSpPr txBox="1">
            <a:spLocks noGrp="1"/>
          </p:cNvSpPr>
          <p:nvPr>
            <p:ph type="title"/>
          </p:nvPr>
        </p:nvSpPr>
        <p:spPr>
          <a:xfrm>
            <a:off x="713075" y="539400"/>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a:t>1. Sample Project - Evaluation</a:t>
            </a:r>
            <a:endParaRPr dirty="0"/>
          </a:p>
        </p:txBody>
      </p:sp>
      <p:sp>
        <p:nvSpPr>
          <p:cNvPr id="414" name="Google Shape;414;p43">
            <a:extLst>
              <a:ext uri="{FF2B5EF4-FFF2-40B4-BE49-F238E27FC236}">
                <a16:creationId xmlns:a16="http://schemas.microsoft.com/office/drawing/2014/main" id="{EB2AF7F5-B3AF-9513-0C58-D6F4C8E05CE6}"/>
              </a:ext>
            </a:extLst>
          </p:cNvPr>
          <p:cNvSpPr txBox="1">
            <a:spLocks noGrp="1"/>
          </p:cNvSpPr>
          <p:nvPr>
            <p:ph type="subTitle" idx="3"/>
          </p:nvPr>
        </p:nvSpPr>
        <p:spPr>
          <a:xfrm>
            <a:off x="5115836" y="3007297"/>
            <a:ext cx="2287800" cy="1187700"/>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r>
              <a:rPr lang="en" sz="1200" dirty="0"/>
              <a:t>Will incorporate larger, diverse datasets</a:t>
            </a:r>
          </a:p>
          <a:p>
            <a:pPr marL="285750" lvl="0" indent="-285750" algn="l" rtl="0">
              <a:spcBef>
                <a:spcPts val="0"/>
              </a:spcBef>
              <a:spcAft>
                <a:spcPts val="0"/>
              </a:spcAft>
              <a:buFont typeface="Arial" panose="020B0604020202020204" pitchFamily="34" charset="0"/>
              <a:buChar char="•"/>
            </a:pPr>
            <a:r>
              <a:rPr lang="en" sz="1200" dirty="0"/>
              <a:t>Will use sophisticated model architecture</a:t>
            </a:r>
            <a:endParaRPr sz="1200" dirty="0"/>
          </a:p>
        </p:txBody>
      </p:sp>
      <p:sp>
        <p:nvSpPr>
          <p:cNvPr id="415" name="Google Shape;415;p43">
            <a:extLst>
              <a:ext uri="{FF2B5EF4-FFF2-40B4-BE49-F238E27FC236}">
                <a16:creationId xmlns:a16="http://schemas.microsoft.com/office/drawing/2014/main" id="{14773920-FC16-29A7-3BE6-8B7351EDCB25}"/>
              </a:ext>
            </a:extLst>
          </p:cNvPr>
          <p:cNvSpPr txBox="1">
            <a:spLocks noGrp="1"/>
          </p:cNvSpPr>
          <p:nvPr>
            <p:ph type="subTitle" idx="1"/>
          </p:nvPr>
        </p:nvSpPr>
        <p:spPr>
          <a:xfrm>
            <a:off x="1612663" y="3007297"/>
            <a:ext cx="2286000" cy="1187700"/>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r>
              <a:rPr lang="en" dirty="0"/>
              <a:t>Single small dataset</a:t>
            </a:r>
          </a:p>
          <a:p>
            <a:pPr marL="285750" lvl="0" indent="-285750" algn="l" rtl="0">
              <a:spcBef>
                <a:spcPts val="0"/>
              </a:spcBef>
              <a:spcAft>
                <a:spcPts val="0"/>
              </a:spcAft>
              <a:buFont typeface="Arial" panose="020B0604020202020204" pitchFamily="34" charset="0"/>
              <a:buChar char="•"/>
            </a:pPr>
            <a:r>
              <a:rPr lang="en" dirty="0"/>
              <a:t>Simple model architecture</a:t>
            </a:r>
          </a:p>
        </p:txBody>
      </p:sp>
      <p:sp>
        <p:nvSpPr>
          <p:cNvPr id="416" name="Google Shape;416;p43">
            <a:extLst>
              <a:ext uri="{FF2B5EF4-FFF2-40B4-BE49-F238E27FC236}">
                <a16:creationId xmlns:a16="http://schemas.microsoft.com/office/drawing/2014/main" id="{1E3049E2-6409-BBD8-0A30-9AF217E6CA53}"/>
              </a:ext>
            </a:extLst>
          </p:cNvPr>
          <p:cNvSpPr txBox="1">
            <a:spLocks noGrp="1"/>
          </p:cNvSpPr>
          <p:nvPr>
            <p:ph type="subTitle" idx="2"/>
          </p:nvPr>
        </p:nvSpPr>
        <p:spPr>
          <a:xfrm>
            <a:off x="1669367" y="2557647"/>
            <a:ext cx="22860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Sample Project</a:t>
            </a:r>
            <a:endParaRPr dirty="0"/>
          </a:p>
        </p:txBody>
      </p:sp>
      <p:sp>
        <p:nvSpPr>
          <p:cNvPr id="417" name="Google Shape;417;p43">
            <a:extLst>
              <a:ext uri="{FF2B5EF4-FFF2-40B4-BE49-F238E27FC236}">
                <a16:creationId xmlns:a16="http://schemas.microsoft.com/office/drawing/2014/main" id="{686DFA8D-C4A8-4760-3BC3-653107908FE3}"/>
              </a:ext>
            </a:extLst>
          </p:cNvPr>
          <p:cNvSpPr txBox="1">
            <a:spLocks noGrp="1"/>
          </p:cNvSpPr>
          <p:nvPr>
            <p:ph type="subTitle" idx="4"/>
          </p:nvPr>
        </p:nvSpPr>
        <p:spPr>
          <a:xfrm>
            <a:off x="5186717" y="2557647"/>
            <a:ext cx="22878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Ideal Solution</a:t>
            </a:r>
            <a:endParaRPr dirty="0"/>
          </a:p>
        </p:txBody>
      </p:sp>
      <p:sp>
        <p:nvSpPr>
          <p:cNvPr id="418" name="Google Shape;418;p43">
            <a:extLst>
              <a:ext uri="{FF2B5EF4-FFF2-40B4-BE49-F238E27FC236}">
                <a16:creationId xmlns:a16="http://schemas.microsoft.com/office/drawing/2014/main" id="{E62775B1-37A6-D878-0D7B-196EF274EDFF}"/>
              </a:ext>
            </a:extLst>
          </p:cNvPr>
          <p:cNvSpPr txBox="1">
            <a:spLocks noGrp="1"/>
          </p:cNvSpPr>
          <p:nvPr>
            <p:ph type="sldNum" idx="12"/>
          </p:nvPr>
        </p:nvSpPr>
        <p:spPr>
          <a:xfrm>
            <a:off x="713075" y="4616554"/>
            <a:ext cx="455700" cy="30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9</a:t>
            </a:fld>
            <a:endParaRPr/>
          </a:p>
        </p:txBody>
      </p:sp>
      <p:sp>
        <p:nvSpPr>
          <p:cNvPr id="419" name="Google Shape;419;p43">
            <a:extLst>
              <a:ext uri="{FF2B5EF4-FFF2-40B4-BE49-F238E27FC236}">
                <a16:creationId xmlns:a16="http://schemas.microsoft.com/office/drawing/2014/main" id="{74E5316E-6ED4-798E-398C-4BEAF4A75D6C}"/>
              </a:ext>
            </a:extLst>
          </p:cNvPr>
          <p:cNvSpPr txBox="1">
            <a:spLocks noGrp="1"/>
          </p:cNvSpPr>
          <p:nvPr>
            <p:ph type="subTitle" idx="5"/>
          </p:nvPr>
        </p:nvSpPr>
        <p:spPr>
          <a:xfrm>
            <a:off x="3331775" y="4623854"/>
            <a:ext cx="2480400" cy="30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420" name="Google Shape;420;p43">
            <a:extLst>
              <a:ext uri="{FF2B5EF4-FFF2-40B4-BE49-F238E27FC236}">
                <a16:creationId xmlns:a16="http://schemas.microsoft.com/office/drawing/2014/main" id="{BED6DDE6-7D21-51C6-B0E8-C3F64527705E}"/>
              </a:ext>
            </a:extLst>
          </p:cNvPr>
          <p:cNvSpPr txBox="1">
            <a:spLocks noGrp="1"/>
          </p:cNvSpPr>
          <p:nvPr>
            <p:ph type="subTitle" idx="6"/>
          </p:nvPr>
        </p:nvSpPr>
        <p:spPr>
          <a:xfrm>
            <a:off x="7332925" y="4623854"/>
            <a:ext cx="1098000" cy="307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dirty="0"/>
          </a:p>
        </p:txBody>
      </p:sp>
      <p:grpSp>
        <p:nvGrpSpPr>
          <p:cNvPr id="426" name="Google Shape;426;p43">
            <a:extLst>
              <a:ext uri="{FF2B5EF4-FFF2-40B4-BE49-F238E27FC236}">
                <a16:creationId xmlns:a16="http://schemas.microsoft.com/office/drawing/2014/main" id="{89E8B50F-ECC2-21ED-AE7A-425006E5A852}"/>
              </a:ext>
            </a:extLst>
          </p:cNvPr>
          <p:cNvGrpSpPr/>
          <p:nvPr/>
        </p:nvGrpSpPr>
        <p:grpSpPr>
          <a:xfrm>
            <a:off x="6129453" y="1836521"/>
            <a:ext cx="402328" cy="402345"/>
            <a:chOff x="5049725" y="1435050"/>
            <a:chExt cx="486550" cy="481850"/>
          </a:xfrm>
        </p:grpSpPr>
        <p:sp>
          <p:nvSpPr>
            <p:cNvPr id="427" name="Google Shape;427;p43">
              <a:extLst>
                <a:ext uri="{FF2B5EF4-FFF2-40B4-BE49-F238E27FC236}">
                  <a16:creationId xmlns:a16="http://schemas.microsoft.com/office/drawing/2014/main" id="{6D10B62E-9182-FA7D-833D-41409D164730}"/>
                </a:ext>
              </a:extLst>
            </p:cNvPr>
            <p:cNvSpPr/>
            <p:nvPr/>
          </p:nvSpPr>
          <p:spPr>
            <a:xfrm>
              <a:off x="5136300" y="1519775"/>
              <a:ext cx="310550" cy="310550"/>
            </a:xfrm>
            <a:custGeom>
              <a:avLst/>
              <a:gdLst/>
              <a:ahLst/>
              <a:cxnLst/>
              <a:rect l="l" t="t" r="r" b="b"/>
              <a:pathLst>
                <a:path w="12422" h="12422" extrusionOk="0">
                  <a:moveTo>
                    <a:pt x="6209" y="1"/>
                  </a:moveTo>
                  <a:cubicBezTo>
                    <a:pt x="2786" y="1"/>
                    <a:pt x="0" y="2786"/>
                    <a:pt x="0" y="6213"/>
                  </a:cubicBezTo>
                  <a:cubicBezTo>
                    <a:pt x="0" y="9637"/>
                    <a:pt x="2786" y="12422"/>
                    <a:pt x="6209" y="12422"/>
                  </a:cubicBezTo>
                  <a:cubicBezTo>
                    <a:pt x="9636" y="12422"/>
                    <a:pt x="12422" y="9637"/>
                    <a:pt x="12422" y="6213"/>
                  </a:cubicBezTo>
                  <a:cubicBezTo>
                    <a:pt x="12422" y="5219"/>
                    <a:pt x="12160" y="4258"/>
                    <a:pt x="11711" y="3388"/>
                  </a:cubicBezTo>
                  <a:lnTo>
                    <a:pt x="11428" y="3388"/>
                  </a:lnTo>
                  <a:lnTo>
                    <a:pt x="10780" y="4036"/>
                  </a:lnTo>
                  <a:cubicBezTo>
                    <a:pt x="11112" y="4713"/>
                    <a:pt x="11286" y="5457"/>
                    <a:pt x="11292" y="6213"/>
                  </a:cubicBezTo>
                  <a:cubicBezTo>
                    <a:pt x="11292" y="9013"/>
                    <a:pt x="9010" y="11293"/>
                    <a:pt x="6209" y="11293"/>
                  </a:cubicBezTo>
                  <a:cubicBezTo>
                    <a:pt x="3409" y="11293"/>
                    <a:pt x="1129" y="9013"/>
                    <a:pt x="1129" y="6213"/>
                  </a:cubicBezTo>
                  <a:cubicBezTo>
                    <a:pt x="1129" y="3409"/>
                    <a:pt x="3409" y="1130"/>
                    <a:pt x="6209" y="1130"/>
                  </a:cubicBezTo>
                  <a:cubicBezTo>
                    <a:pt x="6965" y="1133"/>
                    <a:pt x="7709" y="1307"/>
                    <a:pt x="8387" y="1639"/>
                  </a:cubicBezTo>
                  <a:lnTo>
                    <a:pt x="9034" y="994"/>
                  </a:lnTo>
                  <a:lnTo>
                    <a:pt x="9034" y="708"/>
                  </a:lnTo>
                  <a:cubicBezTo>
                    <a:pt x="8164" y="260"/>
                    <a:pt x="7203" y="1"/>
                    <a:pt x="62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28" name="Google Shape;428;p43">
              <a:extLst>
                <a:ext uri="{FF2B5EF4-FFF2-40B4-BE49-F238E27FC236}">
                  <a16:creationId xmlns:a16="http://schemas.microsoft.com/office/drawing/2014/main" id="{283F76F5-DF62-E603-DB44-965DF585F2A3}"/>
                </a:ext>
              </a:extLst>
            </p:cNvPr>
            <p:cNvSpPr/>
            <p:nvPr/>
          </p:nvSpPr>
          <p:spPr>
            <a:xfrm>
              <a:off x="5184925" y="1576250"/>
              <a:ext cx="205475" cy="197625"/>
            </a:xfrm>
            <a:custGeom>
              <a:avLst/>
              <a:gdLst/>
              <a:ahLst/>
              <a:cxnLst/>
              <a:rect l="l" t="t" r="r" b="b"/>
              <a:pathLst>
                <a:path w="8219" h="7905" extrusionOk="0">
                  <a:moveTo>
                    <a:pt x="4264" y="0"/>
                  </a:moveTo>
                  <a:cubicBezTo>
                    <a:pt x="2665" y="0"/>
                    <a:pt x="1226" y="964"/>
                    <a:pt x="612" y="2439"/>
                  </a:cubicBezTo>
                  <a:cubicBezTo>
                    <a:pt x="0" y="3918"/>
                    <a:pt x="341" y="5616"/>
                    <a:pt x="1470" y="6748"/>
                  </a:cubicBezTo>
                  <a:cubicBezTo>
                    <a:pt x="2225" y="7503"/>
                    <a:pt x="3236" y="7904"/>
                    <a:pt x="4264" y="7904"/>
                  </a:cubicBezTo>
                  <a:cubicBezTo>
                    <a:pt x="4774" y="7904"/>
                    <a:pt x="5287" y="7806"/>
                    <a:pt x="5776" y="7603"/>
                  </a:cubicBezTo>
                  <a:cubicBezTo>
                    <a:pt x="7255" y="6992"/>
                    <a:pt x="8218" y="5550"/>
                    <a:pt x="8218" y="3954"/>
                  </a:cubicBezTo>
                  <a:cubicBezTo>
                    <a:pt x="8212" y="3502"/>
                    <a:pt x="8131" y="3059"/>
                    <a:pt x="7974" y="2638"/>
                  </a:cubicBezTo>
                  <a:lnTo>
                    <a:pt x="7050" y="3565"/>
                  </a:lnTo>
                  <a:cubicBezTo>
                    <a:pt x="7071" y="3692"/>
                    <a:pt x="7083" y="3821"/>
                    <a:pt x="7089" y="3954"/>
                  </a:cubicBezTo>
                  <a:cubicBezTo>
                    <a:pt x="7089" y="5095"/>
                    <a:pt x="6399" y="6125"/>
                    <a:pt x="5345" y="6562"/>
                  </a:cubicBezTo>
                  <a:cubicBezTo>
                    <a:pt x="4996" y="6706"/>
                    <a:pt x="4629" y="6776"/>
                    <a:pt x="4265" y="6776"/>
                  </a:cubicBezTo>
                  <a:cubicBezTo>
                    <a:pt x="3530" y="6776"/>
                    <a:pt x="2808" y="6489"/>
                    <a:pt x="2268" y="5947"/>
                  </a:cubicBezTo>
                  <a:cubicBezTo>
                    <a:pt x="1461" y="5140"/>
                    <a:pt x="1220" y="3927"/>
                    <a:pt x="1657" y="2873"/>
                  </a:cubicBezTo>
                  <a:cubicBezTo>
                    <a:pt x="2093" y="1816"/>
                    <a:pt x="3123" y="1129"/>
                    <a:pt x="4264" y="1129"/>
                  </a:cubicBezTo>
                  <a:cubicBezTo>
                    <a:pt x="4394" y="1132"/>
                    <a:pt x="4523" y="1144"/>
                    <a:pt x="4653" y="1168"/>
                  </a:cubicBezTo>
                  <a:lnTo>
                    <a:pt x="5580" y="241"/>
                  </a:lnTo>
                  <a:cubicBezTo>
                    <a:pt x="5159" y="84"/>
                    <a:pt x="4713" y="3"/>
                    <a:pt x="42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29" name="Google Shape;429;p43">
              <a:extLst>
                <a:ext uri="{FF2B5EF4-FFF2-40B4-BE49-F238E27FC236}">
                  <a16:creationId xmlns:a16="http://schemas.microsoft.com/office/drawing/2014/main" id="{BEEC6C33-E423-8874-9A55-0C8CEE721B76}"/>
                </a:ext>
              </a:extLst>
            </p:cNvPr>
            <p:cNvSpPr/>
            <p:nvPr/>
          </p:nvSpPr>
          <p:spPr>
            <a:xfrm>
              <a:off x="5049725" y="1435075"/>
              <a:ext cx="481825" cy="481825"/>
            </a:xfrm>
            <a:custGeom>
              <a:avLst/>
              <a:gdLst/>
              <a:ahLst/>
              <a:cxnLst/>
              <a:rect l="l" t="t" r="r" b="b"/>
              <a:pathLst>
                <a:path w="19273" h="19273" extrusionOk="0">
                  <a:moveTo>
                    <a:pt x="9672" y="1"/>
                  </a:moveTo>
                  <a:cubicBezTo>
                    <a:pt x="4379" y="1"/>
                    <a:pt x="0" y="4307"/>
                    <a:pt x="0" y="9601"/>
                  </a:cubicBezTo>
                  <a:cubicBezTo>
                    <a:pt x="0" y="14892"/>
                    <a:pt x="4379" y="19273"/>
                    <a:pt x="9672" y="19273"/>
                  </a:cubicBezTo>
                  <a:cubicBezTo>
                    <a:pt x="14966" y="19273"/>
                    <a:pt x="19272" y="14892"/>
                    <a:pt x="19272" y="9601"/>
                  </a:cubicBezTo>
                  <a:cubicBezTo>
                    <a:pt x="19269" y="8204"/>
                    <a:pt x="18962" y="6821"/>
                    <a:pt x="18369" y="5557"/>
                  </a:cubicBezTo>
                  <a:lnTo>
                    <a:pt x="17646" y="6279"/>
                  </a:lnTo>
                  <a:cubicBezTo>
                    <a:pt x="17327" y="6599"/>
                    <a:pt x="16896" y="6776"/>
                    <a:pt x="16448" y="6776"/>
                  </a:cubicBezTo>
                  <a:lnTo>
                    <a:pt x="16430" y="6776"/>
                  </a:lnTo>
                  <a:cubicBezTo>
                    <a:pt x="16809" y="7671"/>
                    <a:pt x="17008" y="8628"/>
                    <a:pt x="17014" y="9601"/>
                  </a:cubicBezTo>
                  <a:cubicBezTo>
                    <a:pt x="17014" y="13648"/>
                    <a:pt x="13720" y="16939"/>
                    <a:pt x="9672" y="16939"/>
                  </a:cubicBezTo>
                  <a:cubicBezTo>
                    <a:pt x="5625" y="16939"/>
                    <a:pt x="2334" y="13648"/>
                    <a:pt x="2334" y="9601"/>
                  </a:cubicBezTo>
                  <a:cubicBezTo>
                    <a:pt x="2334" y="5554"/>
                    <a:pt x="5625" y="2259"/>
                    <a:pt x="9672" y="2259"/>
                  </a:cubicBezTo>
                  <a:cubicBezTo>
                    <a:pt x="10642" y="2265"/>
                    <a:pt x="11603" y="2464"/>
                    <a:pt x="12497" y="2844"/>
                  </a:cubicBezTo>
                  <a:lnTo>
                    <a:pt x="12497" y="2825"/>
                  </a:lnTo>
                  <a:cubicBezTo>
                    <a:pt x="12494" y="2374"/>
                    <a:pt x="12672" y="1943"/>
                    <a:pt x="12991" y="1627"/>
                  </a:cubicBezTo>
                  <a:lnTo>
                    <a:pt x="13713" y="904"/>
                  </a:lnTo>
                  <a:cubicBezTo>
                    <a:pt x="12449" y="311"/>
                    <a:pt x="11070" y="4"/>
                    <a:pt x="96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30" name="Google Shape;430;p43">
              <a:extLst>
                <a:ext uri="{FF2B5EF4-FFF2-40B4-BE49-F238E27FC236}">
                  <a16:creationId xmlns:a16="http://schemas.microsoft.com/office/drawing/2014/main" id="{66DF3FE1-4872-E38B-D936-2430EC36DA00}"/>
                </a:ext>
              </a:extLst>
            </p:cNvPr>
            <p:cNvSpPr/>
            <p:nvPr/>
          </p:nvSpPr>
          <p:spPr>
            <a:xfrm>
              <a:off x="5245825" y="1435050"/>
              <a:ext cx="290450" cy="282350"/>
            </a:xfrm>
            <a:custGeom>
              <a:avLst/>
              <a:gdLst/>
              <a:ahLst/>
              <a:cxnLst/>
              <a:rect l="l" t="t" r="r" b="b"/>
              <a:pathLst>
                <a:path w="11618" h="11294" extrusionOk="0">
                  <a:moveTo>
                    <a:pt x="8601" y="1"/>
                  </a:moveTo>
                  <a:cubicBezTo>
                    <a:pt x="8461" y="1"/>
                    <a:pt x="8319" y="52"/>
                    <a:pt x="8203" y="168"/>
                  </a:cubicBezTo>
                  <a:lnTo>
                    <a:pt x="5945" y="2426"/>
                  </a:lnTo>
                  <a:cubicBezTo>
                    <a:pt x="5839" y="2531"/>
                    <a:pt x="5779" y="2676"/>
                    <a:pt x="5782" y="2826"/>
                  </a:cubicBezTo>
                  <a:lnTo>
                    <a:pt x="5782" y="4850"/>
                  </a:lnTo>
                  <a:lnTo>
                    <a:pt x="2554" y="8075"/>
                  </a:lnTo>
                  <a:cubicBezTo>
                    <a:pt x="2328" y="7967"/>
                    <a:pt x="2081" y="7906"/>
                    <a:pt x="1828" y="7906"/>
                  </a:cubicBezTo>
                  <a:cubicBezTo>
                    <a:pt x="1142" y="7906"/>
                    <a:pt x="525" y="8319"/>
                    <a:pt x="263" y="8951"/>
                  </a:cubicBezTo>
                  <a:cubicBezTo>
                    <a:pt x="1" y="9584"/>
                    <a:pt x="145" y="10312"/>
                    <a:pt x="630" y="10797"/>
                  </a:cubicBezTo>
                  <a:cubicBezTo>
                    <a:pt x="954" y="11122"/>
                    <a:pt x="1388" y="11294"/>
                    <a:pt x="1828" y="11294"/>
                  </a:cubicBezTo>
                  <a:cubicBezTo>
                    <a:pt x="2046" y="11294"/>
                    <a:pt x="2266" y="11251"/>
                    <a:pt x="2476" y="11165"/>
                  </a:cubicBezTo>
                  <a:cubicBezTo>
                    <a:pt x="3108" y="10903"/>
                    <a:pt x="3524" y="10285"/>
                    <a:pt x="3524" y="9602"/>
                  </a:cubicBezTo>
                  <a:cubicBezTo>
                    <a:pt x="3521" y="9349"/>
                    <a:pt x="3463" y="9102"/>
                    <a:pt x="3352" y="8876"/>
                  </a:cubicBezTo>
                  <a:lnTo>
                    <a:pt x="6580" y="5648"/>
                  </a:lnTo>
                  <a:lnTo>
                    <a:pt x="8604" y="5648"/>
                  </a:lnTo>
                  <a:cubicBezTo>
                    <a:pt x="8754" y="5648"/>
                    <a:pt x="8896" y="5588"/>
                    <a:pt x="9004" y="5482"/>
                  </a:cubicBezTo>
                  <a:lnTo>
                    <a:pt x="11263" y="3224"/>
                  </a:lnTo>
                  <a:cubicBezTo>
                    <a:pt x="11618" y="2869"/>
                    <a:pt x="11365" y="2260"/>
                    <a:pt x="10862" y="2260"/>
                  </a:cubicBezTo>
                  <a:lnTo>
                    <a:pt x="9170" y="2260"/>
                  </a:lnTo>
                  <a:lnTo>
                    <a:pt x="9170" y="568"/>
                  </a:lnTo>
                  <a:cubicBezTo>
                    <a:pt x="9170" y="226"/>
                    <a:pt x="8892" y="1"/>
                    <a:pt x="86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 name="Google Shape;6450;p82">
            <a:extLst>
              <a:ext uri="{FF2B5EF4-FFF2-40B4-BE49-F238E27FC236}">
                <a16:creationId xmlns:a16="http://schemas.microsoft.com/office/drawing/2014/main" id="{80D25167-AB43-A3F5-6B40-5F4835282224}"/>
              </a:ext>
            </a:extLst>
          </p:cNvPr>
          <p:cNvGrpSpPr/>
          <p:nvPr/>
        </p:nvGrpSpPr>
        <p:grpSpPr>
          <a:xfrm flipH="1">
            <a:off x="2617543" y="1765934"/>
            <a:ext cx="311445" cy="556149"/>
            <a:chOff x="5056800" y="3962900"/>
            <a:chExt cx="165425" cy="295400"/>
          </a:xfrm>
          <a:solidFill>
            <a:srgbClr val="F8F8F8"/>
          </a:solidFill>
        </p:grpSpPr>
        <p:sp>
          <p:nvSpPr>
            <p:cNvPr id="7" name="Google Shape;6451;p82">
              <a:extLst>
                <a:ext uri="{FF2B5EF4-FFF2-40B4-BE49-F238E27FC236}">
                  <a16:creationId xmlns:a16="http://schemas.microsoft.com/office/drawing/2014/main" id="{8C035361-8B5E-DA41-60D9-CCDAF623D0B1}"/>
                </a:ext>
              </a:extLst>
            </p:cNvPr>
            <p:cNvSpPr/>
            <p:nvPr/>
          </p:nvSpPr>
          <p:spPr>
            <a:xfrm>
              <a:off x="5155250" y="4042450"/>
              <a:ext cx="66975" cy="104800"/>
            </a:xfrm>
            <a:custGeom>
              <a:avLst/>
              <a:gdLst/>
              <a:ahLst/>
              <a:cxnLst/>
              <a:rect l="l" t="t" r="r" b="b"/>
              <a:pathLst>
                <a:path w="2679" h="4192" extrusionOk="0">
                  <a:moveTo>
                    <a:pt x="0" y="1"/>
                  </a:moveTo>
                  <a:lnTo>
                    <a:pt x="505" y="3467"/>
                  </a:lnTo>
                  <a:lnTo>
                    <a:pt x="1103" y="4065"/>
                  </a:lnTo>
                  <a:cubicBezTo>
                    <a:pt x="1166" y="4128"/>
                    <a:pt x="1261" y="4191"/>
                    <a:pt x="1324" y="4191"/>
                  </a:cubicBezTo>
                  <a:lnTo>
                    <a:pt x="2300" y="4191"/>
                  </a:lnTo>
                  <a:cubicBezTo>
                    <a:pt x="2521" y="4191"/>
                    <a:pt x="2678" y="4034"/>
                    <a:pt x="2678" y="3813"/>
                  </a:cubicBezTo>
                  <a:lnTo>
                    <a:pt x="2678" y="2805"/>
                  </a:lnTo>
                  <a:cubicBezTo>
                    <a:pt x="2678" y="2710"/>
                    <a:pt x="2615" y="2616"/>
                    <a:pt x="2552" y="2553"/>
                  </a:cubicBezTo>
                  <a:lnTo>
                    <a:pt x="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452;p82">
              <a:extLst>
                <a:ext uri="{FF2B5EF4-FFF2-40B4-BE49-F238E27FC236}">
                  <a16:creationId xmlns:a16="http://schemas.microsoft.com/office/drawing/2014/main" id="{EE055A60-1ED5-ABC6-4746-7A6FE4D6BD40}"/>
                </a:ext>
              </a:extLst>
            </p:cNvPr>
            <p:cNvSpPr/>
            <p:nvPr/>
          </p:nvSpPr>
          <p:spPr>
            <a:xfrm>
              <a:off x="5065450" y="3962900"/>
              <a:ext cx="88250" cy="52025"/>
            </a:xfrm>
            <a:custGeom>
              <a:avLst/>
              <a:gdLst/>
              <a:ahLst/>
              <a:cxnLst/>
              <a:rect l="l" t="t" r="r" b="b"/>
              <a:pathLst>
                <a:path w="3530" h="2081" extrusionOk="0">
                  <a:moveTo>
                    <a:pt x="347" y="1"/>
                  </a:moveTo>
                  <a:cubicBezTo>
                    <a:pt x="221" y="1"/>
                    <a:pt x="158" y="33"/>
                    <a:pt x="64" y="159"/>
                  </a:cubicBezTo>
                  <a:cubicBezTo>
                    <a:pt x="1" y="222"/>
                    <a:pt x="1" y="348"/>
                    <a:pt x="32" y="474"/>
                  </a:cubicBezTo>
                  <a:lnTo>
                    <a:pt x="568" y="2080"/>
                  </a:lnTo>
                  <a:lnTo>
                    <a:pt x="2931" y="2080"/>
                  </a:lnTo>
                  <a:lnTo>
                    <a:pt x="3498" y="474"/>
                  </a:lnTo>
                  <a:cubicBezTo>
                    <a:pt x="3529" y="348"/>
                    <a:pt x="3498" y="222"/>
                    <a:pt x="3466" y="159"/>
                  </a:cubicBezTo>
                  <a:cubicBezTo>
                    <a:pt x="3340" y="64"/>
                    <a:pt x="3214" y="1"/>
                    <a:pt x="312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6453;p82">
              <a:extLst>
                <a:ext uri="{FF2B5EF4-FFF2-40B4-BE49-F238E27FC236}">
                  <a16:creationId xmlns:a16="http://schemas.microsoft.com/office/drawing/2014/main" id="{C84DBF13-4802-C33D-B82E-FE3015D1D331}"/>
                </a:ext>
              </a:extLst>
            </p:cNvPr>
            <p:cNvSpPr/>
            <p:nvPr/>
          </p:nvSpPr>
          <p:spPr>
            <a:xfrm>
              <a:off x="5056800" y="4032225"/>
              <a:ext cx="104000" cy="226075"/>
            </a:xfrm>
            <a:custGeom>
              <a:avLst/>
              <a:gdLst/>
              <a:ahLst/>
              <a:cxnLst/>
              <a:rect l="l" t="t" r="r" b="b"/>
              <a:pathLst>
                <a:path w="4160" h="9043" extrusionOk="0">
                  <a:moveTo>
                    <a:pt x="977" y="0"/>
                  </a:moveTo>
                  <a:lnTo>
                    <a:pt x="0" y="6553"/>
                  </a:lnTo>
                  <a:cubicBezTo>
                    <a:pt x="0" y="6648"/>
                    <a:pt x="0" y="6742"/>
                    <a:pt x="63" y="6837"/>
                  </a:cubicBezTo>
                  <a:lnTo>
                    <a:pt x="1796" y="8916"/>
                  </a:lnTo>
                  <a:cubicBezTo>
                    <a:pt x="1859" y="9011"/>
                    <a:pt x="1954" y="9042"/>
                    <a:pt x="2080" y="9042"/>
                  </a:cubicBezTo>
                  <a:cubicBezTo>
                    <a:pt x="2174" y="9042"/>
                    <a:pt x="2269" y="9011"/>
                    <a:pt x="2332" y="8916"/>
                  </a:cubicBezTo>
                  <a:lnTo>
                    <a:pt x="4065" y="6837"/>
                  </a:lnTo>
                  <a:cubicBezTo>
                    <a:pt x="4159" y="6742"/>
                    <a:pt x="4159" y="6679"/>
                    <a:pt x="4159" y="6553"/>
                  </a:cubicBezTo>
                  <a:lnTo>
                    <a:pt x="318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614490908"/>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theme/theme1.xml><?xml version="1.0" encoding="utf-8"?>
<a:theme xmlns:a="http://schemas.openxmlformats.org/drawingml/2006/main" name="Product Vision Pitch Deck by Slidesgo">
  <a:themeElements>
    <a:clrScheme name="Simple Light">
      <a:dk1>
        <a:srgbClr val="373737"/>
      </a:dk1>
      <a:lt1>
        <a:srgbClr val="FFFFFF"/>
      </a:lt1>
      <a:dk2>
        <a:srgbClr val="5B5555"/>
      </a:dk2>
      <a:lt2>
        <a:srgbClr val="A8A7A7"/>
      </a:lt2>
      <a:accent1>
        <a:srgbClr val="E2185B"/>
      </a:accent1>
      <a:accent2>
        <a:srgbClr val="CC527A"/>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427</TotalTime>
  <Words>1453</Words>
  <Application>Microsoft Office PowerPoint</Application>
  <PresentationFormat>On-screen Show (16:9)</PresentationFormat>
  <Paragraphs>195</Paragraphs>
  <Slides>18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Poppins</vt:lpstr>
      <vt:lpstr>Poppins SemiBold</vt:lpstr>
      <vt:lpstr>Arial</vt:lpstr>
      <vt:lpstr>Roboto Condensed Light</vt:lpstr>
      <vt:lpstr>Product Vision Pitch Deck by Slidesgo</vt:lpstr>
      <vt:lpstr>Fake News Detection Concept Proposal / Pitch</vt:lpstr>
      <vt:lpstr>Project Information</vt:lpstr>
      <vt:lpstr>Motivation</vt:lpstr>
      <vt:lpstr>Motivation</vt:lpstr>
      <vt:lpstr>Motivation</vt:lpstr>
      <vt:lpstr>Existing Solutions</vt:lpstr>
      <vt:lpstr>Sample Project</vt:lpstr>
      <vt:lpstr>1. Sample Project</vt:lpstr>
      <vt:lpstr>1. Sample Project - Evaluation</vt:lpstr>
      <vt:lpstr>2. Human fact-checking</vt:lpstr>
      <vt:lpstr>2. Human fact-checking - Evaluation</vt:lpstr>
      <vt:lpstr>3. Content filters on social media</vt:lpstr>
      <vt:lpstr>3. Social media content filters - Evaluation</vt:lpstr>
      <vt:lpstr>4. LIAR Dataset</vt:lpstr>
      <vt:lpstr>4. LIAR Dataset - Evaluation</vt:lpstr>
      <vt:lpstr>Proposed Solution</vt:lpstr>
      <vt:lpstr>Proposed Solution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Gabriel</dc:creator>
  <cp:lastModifiedBy>Gabriel Yau</cp:lastModifiedBy>
  <cp:revision>29</cp:revision>
  <dcterms:modified xsi:type="dcterms:W3CDTF">2024-11-11T05:28:10Z</dcterms:modified>
</cp:coreProperties>
</file>