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 r:id="rId25" id="275"/>
    <p:sldId r:id="rId26" id="276"/>
    <p:sldId r:id="rId27" id="277"/>
    <p:sldId r:id="rId28" id="278"/>
    <p:sldId r:id="rId29" id="279"/>
    <p:sldId r:id="rId30" id="280"/>
    <p:sldId r:id="rId31" id="281"/>
    <p:sldId r:id="rId32" id="282"/>
    <p:sldId r:id="rId33" id="283"/>
    <p:sldId r:id="rId34" id="284"/>
    <p:sldId r:id="rId35" id="285"/>
    <p:sldId r:id="rId36" id="286"/>
    <p:sldId r:id="rId37" id="287"/>
    <p:sldId r:id="rId38" id="288"/>
    <p:sldId r:id="rId39" id="289"/>
    <p:sldId r:id="rId40" id="290"/>
    <p:sldId r:id="rId41" id="291"/>
    <p:sldId r:id="rId42" id="292"/>
    <p:sldId r:id="rId43" id="293"/>
    <p:sldId r:id="rId44" id="294"/>
    <p:sldId r:id="rId45" id="295"/>
    <p:sldId r:id="rId46" id="296"/>
    <p:sldId r:id="rId47" id="297"/>
    <p:sldId r:id="rId48" id="298"/>
    <p:sldId r:id="rId49" id="299"/>
    <p:sldId r:id="rId50" id="300"/>
    <p:sldId r:id="rId51" id="301"/>
    <p:sldId r:id="rId52" id="302"/>
    <p:sldId r:id="rId53" id="303"/>
    <p:sldId r:id="rId54" id="304"/>
    <p:sldId r:id="rId55" id="305"/>
    <p:sldId r:id="rId56" id="306"/>
    <p:sldId r:id="rId57" id="307"/>
    <p:sldId r:id="rId58" id="308"/>
    <p:sldId r:id="rId59" id="309"/>
    <p:sldId r:id="rId60" id="310"/>
    <p:sldId r:id="rId61" id="311"/>
    <p:sldId r:id="rId62" id="312"/>
    <p:sldId r:id="rId63" id="313"/>
    <p:sldId r:id="rId64" id="314"/>
    <p:sldId r:id="rId65" id="315"/>
    <p:sldId r:id="rId66" id="316"/>
    <p:sldId r:id="rId67" id="317"/>
    <p:sldId r:id="rId68" id="318"/>
    <p:sldId r:id="rId69" id="319"/>
    <p:sldId r:id="rId70" id="320"/>
    <p:sldId r:id="rId71" id="321"/>
    <p:sldId r:id="rId72" id="322"/>
    <p:sldId r:id="rId73" id="323"/>
    <p:sldId r:id="rId74" id="324"/>
    <p:sldId r:id="rId75" id="325"/>
    <p:sldId r:id="rId76" id="326"/>
    <p:sldId r:id="rId77" id="327"/>
    <p:sldId r:id="rId78" id="328"/>
    <p:sldId r:id="rId79" id="329"/>
    <p:sldId r:id="rId80" id="330"/>
    <p:sldId r:id="rId81" id="331"/>
    <p:sldId r:id="rId82" id="332"/>
    <p:sldId r:id="rId83" id="333"/>
    <p:sldId r:id="rId84" id="334"/>
    <p:sldId r:id="rId85" id="335"/>
    <p:sldId r:id="rId86" id="336"/>
    <p:sldId r:id="rId87" id="337"/>
    <p:sldId r:id="rId88" id="338"/>
    <p:sldId r:id="rId89" id="339"/>
    <p:sldId r:id="rId90" id="340"/>
    <p:sldId r:id="rId91" id="341"/>
    <p:sldId r:id="rId92" id="342"/>
    <p:sldId r:id="rId93" id="343"/>
    <p:sldId r:id="rId94" id="344"/>
    <p:sldId r:id="rId95" id="345"/>
    <p:sldId r:id="rId96" id="346"/>
    <p:sldId r:id="rId97" id="347"/>
    <p:sldId r:id="rId98" id="348"/>
    <p:sldId r:id="rId99" id="349"/>
    <p:sldId r:id="rId100" id="350"/>
    <p:sldId r:id="rId101" id="351"/>
    <p:sldId r:id="rId102" id="352"/>
    <p:sldId r:id="rId103" id="353"/>
    <p:sldId r:id="rId104" id="354"/>
    <p:sldId r:id="rId105" id="355"/>
    <p:sldId r:id="rId106" id="356"/>
    <p:sldId r:id="rId107" id="357"/>
    <p:sldId r:id="rId108" id="358"/>
    <p:sldId r:id="rId109" id="359"/>
    <p:sldId r:id="rId110" id="360"/>
    <p:sldId r:id="rId111" id="361"/>
    <p:sldId r:id="rId112" id="362"/>
    <p:sldId r:id="rId113" id="363"/>
    <p:sldId r:id="rId114" id="3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python-pptx Default Style">
    <a:wholeTbl>
      <a:tcTxStyle>
        <a:fontRef idx="minor">
          <a:scrgbClr r="0" g="0" b="0"/>
        </a:fontRef>
        <a:schemeClr val="tx1"/>
      </a:tcTxStyle>
      <a:tcStyle>
        <a:tcBdr>
          <a:left>
            <a:ln>
              <a:noFill/>
            </a:ln>
          </a:left>
          <a:right>
            <a:ln>
              <a:noFill/>
            </a:ln>
          </a:right>
          <a:top>
            <a:ln w="12700" cmpd="sng">
              <a:solidFill>
                <a:schemeClr val="tx2"/>
              </a:solidFill>
            </a:ln>
          </a:top>
          <a:bottom>
            <a:ln w="12700" cmpd="sng">
              <a:solidFill>
                <a:schemeClr val="tx2"/>
              </a:solidFill>
            </a:ln>
          </a:bottom>
          <a:insideH>
            <a:ln>
              <a:noFill/>
            </a:ln>
          </a:insideH>
          <a:insideV>
            <a:ln>
              <a:noFill/>
            </a:ln>
          </a:insideV>
        </a:tcBdr>
        <a:fill>
          <a:noFill/>
        </a:fill>
      </a:tcStyle>
    </a:wholeTbl>
    <a:band1H>
      <a:tcStyle>
        <a:tcBdr/>
        <a:fill>
          <a:solidFill>
            <a:schemeClr val="tx1">
              <a:alpha val="12500"/>
            </a:schemeClr>
          </a:solidFill>
        </a:fill>
      </a:tcStyle>
    </a:band1H>
    <a:band2H>
      <a:tcStyle>
        <a:tcBdr/>
      </a:tcStyle>
    </a:band2H>
    <a:band1V>
      <a:tcStyle>
        <a:tcBdr/>
        <a:fill>
          <a:solidFill>
            <a:schemeClr val="tx1">
              <a:alpha val="12500"/>
            </a:schemeClr>
          </a:solidFill>
        </a:fill>
      </a:tcStyle>
    </a:band1V>
    <a:lastCol>
      <a:tcTxStyle b="on"/>
      <a:tcStyle>
        <a:tcBdr/>
      </a:tcStyle>
    </a:lastCol>
    <a:firstCol>
      <a:tcTxStyle b="on"/>
      <a:tcStyle>
        <a:tcBdr/>
      </a:tcStyle>
    </a:firstCol>
    <a:lastRow>
      <a:tcTxStyle b="on"/>
      <a:tcStyle>
        <a:tcBdr>
          <a:top>
            <a:ln w="12700" cmpd="sng">
              <a:solidFill>
                <a:schemeClr val="tx2"/>
              </a:solidFill>
            </a:ln>
          </a:top>
        </a:tcBdr>
        <a:fill>
          <a:noFill/>
        </a:fill>
      </a:tcStyle>
    </a:lastRow>
    <a:firstRow>
      <a:tcTxStyle b="on"/>
      <a:tcStyle>
        <a:tcBdr>
          <a:bottom>
            <a:ln w="12700" cmpd="sng">
              <a:solidFill>
                <a:schemeClr val="tx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tableStyles" Target="tableStyles.xml"/><Relationship Id="rId4" Type="http://schemas.openxmlformats.org/officeDocument/2006/relationships/theme" Target="theme/theme1.xml"/><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48" Type="http://schemas.openxmlformats.org/officeDocument/2006/relationships/slide" Target="slides/slide43.xml"/><Relationship Id="rId49" Type="http://schemas.openxmlformats.org/officeDocument/2006/relationships/slide" Target="slides/slide4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108" Type="http://schemas.openxmlformats.org/officeDocument/2006/relationships/slide" Target="slides/slide103.xml"/><Relationship Id="rId109" Type="http://schemas.openxmlformats.org/officeDocument/2006/relationships/slide" Target="slides/slide104.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39" Type="http://schemas.openxmlformats.org/officeDocument/2006/relationships/slide" Target="slides/slide34.xml"/><Relationship Id="rId38" Type="http://schemas.openxmlformats.org/officeDocument/2006/relationships/slide" Target="slides/slide33.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113" Type="http://schemas.openxmlformats.org/officeDocument/2006/relationships/slide" Target="slides/slide108.xml"/><Relationship Id="rId112" Type="http://schemas.openxmlformats.org/officeDocument/2006/relationships/slide" Target="slides/slide107.xml"/><Relationship Id="rId99" Type="http://schemas.openxmlformats.org/officeDocument/2006/relationships/slide" Target="slides/slide94.xml"/><Relationship Id="rId98" Type="http://schemas.openxmlformats.org/officeDocument/2006/relationships/slide" Target="slides/slide93.xml"/><Relationship Id="rId114" Type="http://schemas.openxmlformats.org/officeDocument/2006/relationships/slide" Target="slides/slide109.xml"/><Relationship Id="rId28" Type="http://schemas.openxmlformats.org/officeDocument/2006/relationships/slide" Target="slides/slide23.xml"/><Relationship Id="rId29" Type="http://schemas.openxmlformats.org/officeDocument/2006/relationships/slide" Target="slides/slide24.xml"/><Relationship Id="rId26" Type="http://schemas.openxmlformats.org/officeDocument/2006/relationships/slide" Target="slides/slide21.xml"/><Relationship Id="rId27" Type="http://schemas.openxmlformats.org/officeDocument/2006/relationships/slide" Target="slides/slide22.xml"/><Relationship Id="rId24" Type="http://schemas.openxmlformats.org/officeDocument/2006/relationships/slide" Target="slides/slide19.xml"/><Relationship Id="rId25" Type="http://schemas.openxmlformats.org/officeDocument/2006/relationships/slide" Target="slides/slide20.xml"/><Relationship Id="rId22" Type="http://schemas.openxmlformats.org/officeDocument/2006/relationships/slide" Target="slides/slide17.xml"/><Relationship Id="rId23" Type="http://schemas.openxmlformats.org/officeDocument/2006/relationships/slide" Target="slides/slide18.xml"/><Relationship Id="rId20" Type="http://schemas.openxmlformats.org/officeDocument/2006/relationships/slide" Target="slides/slide15.xml"/><Relationship Id="rId21" Type="http://schemas.openxmlformats.org/officeDocument/2006/relationships/slide" Target="slides/slide16.xml"/><Relationship Id="rId88" Type="http://schemas.openxmlformats.org/officeDocument/2006/relationships/slide" Target="slides/slide83.xml"/><Relationship Id="rId89" Type="http://schemas.openxmlformats.org/officeDocument/2006/relationships/slide" Target="slides/slide84.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19" Type="http://schemas.openxmlformats.org/officeDocument/2006/relationships/slide" Target="slides/slide14.xml"/><Relationship Id="rId18" Type="http://schemas.openxmlformats.org/officeDocument/2006/relationships/slide" Target="slides/slide13.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11" Type="http://schemas.openxmlformats.org/officeDocument/2006/relationships/slide" Target="slides/slide106.xml"/><Relationship Id="rId110" Type="http://schemas.openxmlformats.org/officeDocument/2006/relationships/slide" Target="slides/slide105.xml"/><Relationship Id="rId71" Type="http://schemas.openxmlformats.org/officeDocument/2006/relationships/slide" Target="slides/slide66.xml"/><Relationship Id="rId70" Type="http://schemas.openxmlformats.org/officeDocument/2006/relationships/slide" Target="slides/slide65.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62" Type="http://schemas.openxmlformats.org/officeDocument/2006/relationships/slide" Target="slides/slide57.xml"/><Relationship Id="rId63" Type="http://schemas.openxmlformats.org/officeDocument/2006/relationships/slide" Target="slides/slide58.xml"/><Relationship Id="rId60" Type="http://schemas.openxmlformats.org/officeDocument/2006/relationships/slide" Target="slides/slide55.xml"/><Relationship Id="rId61" Type="http://schemas.openxmlformats.org/officeDocument/2006/relationships/slide" Target="slides/slide56.xml"/><Relationship Id="rId66" Type="http://schemas.openxmlformats.org/officeDocument/2006/relationships/slide" Target="slides/slide61.xml"/><Relationship Id="rId67" Type="http://schemas.openxmlformats.org/officeDocument/2006/relationships/slide" Target="slides/slide62.xml"/><Relationship Id="rId64" Type="http://schemas.openxmlformats.org/officeDocument/2006/relationships/slide" Target="slides/slide59.xml"/><Relationship Id="rId65" Type="http://schemas.openxmlformats.org/officeDocument/2006/relationships/slide" Target="slides/slide60.xml"/><Relationship Id="rId68" Type="http://schemas.openxmlformats.org/officeDocument/2006/relationships/slide" Target="slides/slide63.xml"/><Relationship Id="rId69" Type="http://schemas.openxmlformats.org/officeDocument/2006/relationships/slide" Target="slides/slide64.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E21E-4D43-B340-AF42-64FB59DA01FE}"/>
              </a:ext>
            </a:extLst>
          </p:cNvPr>
          <p:cNvSpPr>
            <a:spLocks noGrp="1"/>
          </p:cNvSpPr>
          <p:nvPr>
            <p:ph type="title"/>
          </p:nvPr>
        </p:nvSpPr>
        <p:spPr/>
        <p:txBody>
          <a:bodyPr/>
          <a:lstStyle/>
          <a:p>
            <a:r>
              <a:rPr lang="en-US"/>
              <a:t>Click to edit Master title style</a:t>
            </a:r>
          </a:p>
        </p:txBody>
      </p:sp>
      <p:sp>
        <p:nvSpPr>
          <p:cNvPr id="3" name="Subtitle Placeholder"/>
          <p:cNvSpPr>
            <a:spLocks noGrp="1"/>
          </p:cNvSpPr>
          <p:nvPr>
            <p:ph type="body" sz="quarter" idx="10"/>
          </p:nvPr>
        </p:nvSpPr>
        <p:spPr>
          <a:xfrm>
            <a:off x="365760" y="1201738"/>
            <a:ext cx="11430000" cy="463550"/>
          </a:xfrm>
        </p:spPr>
        <p:txBody>
          <a:bodyPr>
            <a:normAutofit/>
          </a:bodyPr>
          <a:lstStyle>
            <a:lvl1pPr marL="0" indent="0">
              <a:buFontTx/>
              <a:buNone/>
              <a:defRPr sz="1500">
                <a:solidFill>
                  <a:schemeClr val="tx2"/>
                </a:solidFill>
              </a:defRPr>
            </a:lvl1pPr>
          </a:lstStyle>
          <a:p>
            <a:pPr lvl="0"/>
            <a:endParaRPr lang="en-US" dirty="0"/>
          </a:p>
        </p:txBody>
      </p:sp>
      <p:sp>
        <p:nvSpPr>
          <p:cNvPr id="4" name="Chart Placeholder"/>
          <p:cNvSpPr>
            <a:spLocks noGrp="1"/>
          </p:cNvSpPr>
          <p:nvPr>
            <p:ph type="chart" sz="quarter" idx="11"/>
          </p:nvPr>
        </p:nvSpPr>
        <p:spPr>
          <a:xfrm>
            <a:off x="365760" y="1828800"/>
            <a:ext cx="11430000" cy="4297680"/>
          </a:xfrm>
        </p:spPr>
        <p:txBody>
          <a:bodyPr/>
          <a:lstStyle/>
          <a:p>
            <a:endParaRPr lang="en-US"/>
          </a:p>
        </p:txBody>
      </p:sp>
      <p:sp>
        <p:nvSpPr>
          <p:cNvPr id="5" name="Filters Placeholder"/>
          <p:cNvSpPr>
            <a:spLocks noGrp="1"/>
          </p:cNvSpPr>
          <p:nvPr>
            <p:ph type="body" sz="quarter" idx="12"/>
          </p:nvPr>
        </p:nvSpPr>
        <p:spPr>
          <a:xfrm>
            <a:off x="365760" y="6236370"/>
            <a:ext cx="11430000" cy="276999"/>
          </a:xfrm>
        </p:spPr>
        <p:txBody>
          <a:bodyPr>
            <a:normAutofit/>
          </a:bodyPr>
          <a:lstStyle>
            <a:lvl1pPr marL="0" indent="0">
              <a:buFontTx/>
              <a:buNone/>
              <a:defRPr sz="1200">
                <a:solidFill>
                  <a:schemeClr val="tx2"/>
                </a:solidFill>
              </a:defRPr>
            </a:lvl1pPr>
          </a:lstStyle>
          <a:p>
            <a:pPr lvl="0"/>
            <a:endParaRPr lang="en-US" dirty="0"/>
          </a:p>
        </p:txBody>
      </p:sp>
    </p:spTree>
    <p:extLst>
      <p:ext uri="{BB962C8B-B14F-4D97-AF65-F5344CB8AC3E}">
        <p14:creationId xmlns:p14="http://schemas.microsoft.com/office/powerpoint/2010/main" val="122024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78E21E-4D43-B340-AF42-64FB59DA01FE}"/>
              </a:ext>
            </a:extLst>
          </p:cNvPr>
          <p:cNvSpPr>
            <a:spLocks noGrp="1"/>
          </p:cNvSpPr>
          <p:nvPr>
            <p:ph type="title"/>
          </p:nvPr>
        </p:nvSpPr>
        <p:spPr/>
        <p:txBody>
          <a:bodyPr/>
          <a:lstStyle/>
          <a:p>
            <a:r>
              <a:rPr lang="en-US"/>
              <a:t>Click to edit Master title style</a:t>
            </a:r>
          </a:p>
        </p:txBody>
      </p:sp>
      <p:sp>
        <p:nvSpPr>
          <p:cNvPr id="3" name="Subtitle Placeholder"/>
          <p:cNvSpPr>
            <a:spLocks noGrp="1"/>
          </p:cNvSpPr>
          <p:nvPr>
            <p:ph type="body" sz="quarter" idx="10"/>
          </p:nvPr>
        </p:nvSpPr>
        <p:spPr>
          <a:xfrm>
            <a:off x="365760" y="1201738"/>
            <a:ext cx="11430000" cy="463550"/>
          </a:xfrm>
        </p:spPr>
        <p:txBody>
          <a:bodyPr>
            <a:normAutofit/>
          </a:bodyPr>
          <a:lstStyle>
            <a:lvl1pPr marL="0" indent="0">
              <a:buFontTx/>
              <a:buNone/>
              <a:defRPr sz="1500">
                <a:solidFill>
                  <a:schemeClr val="tx2"/>
                </a:solidFill>
              </a:defRPr>
            </a:lvl1pPr>
          </a:lstStyle>
          <a:p>
            <a:pPr lvl="0"/>
            <a:endParaRPr lang="en-US" dirty="0"/>
          </a:p>
        </p:txBody>
      </p:sp>
      <p:sp>
        <p:nvSpPr>
          <p:cNvPr id="4" name="Table Placeholder 6"/>
          <p:cNvSpPr>
            <a:spLocks noGrp="1"/>
          </p:cNvSpPr>
          <p:nvPr>
            <p:ph type="tbl" sz="quarter" idx="11"/>
          </p:nvPr>
        </p:nvSpPr>
        <p:spPr>
          <a:xfrm>
            <a:off x="365760" y="1828800"/>
            <a:ext cx="11430000" cy="4297680"/>
          </a:xfrm>
        </p:spPr>
        <p:txBody>
          <a:bodyPr/>
          <a:lstStyle/>
          <a:p>
            <a:endParaRPr lang="en-US"/>
          </a:p>
        </p:txBody>
      </p:sp>
      <p:sp>
        <p:nvSpPr>
          <p:cNvPr id="5" name="Filters Placeholder"/>
          <p:cNvSpPr>
            <a:spLocks noGrp="1"/>
          </p:cNvSpPr>
          <p:nvPr>
            <p:ph type="body" sz="quarter" idx="12" hasCustomPrompt="1"/>
          </p:nvPr>
        </p:nvSpPr>
        <p:spPr>
          <a:xfrm>
            <a:off x="365760" y="6236370"/>
            <a:ext cx="5733288" cy="276999"/>
          </a:xfrm>
        </p:spPr>
        <p:txBody>
          <a:bodyPr>
            <a:normAutofit/>
          </a:bodyPr>
          <a:lstStyle>
            <a:lvl1pPr marL="0" indent="0">
              <a:buFontTx/>
              <a:buNone/>
              <a:defRPr sz="1200">
                <a:solidFill>
                  <a:schemeClr val="tx2"/>
                </a:solidFill>
              </a:defRPr>
            </a:lvl1pPr>
          </a:lstStyle>
          <a:p>
            <a:pPr lvl="0"/>
            <a:r>
              <a:rPr lang="en-US" dirty="0" smtClean="0"/>
              <a:t>Filters appear here</a:t>
            </a:r>
            <a:endParaRPr lang="en-US" dirty="0"/>
          </a:p>
        </p:txBody>
      </p:sp>
    </p:spTree>
    <p:extLst>
      <p:ext uri="{BB962C8B-B14F-4D97-AF65-F5344CB8AC3E}">
        <p14:creationId xmlns:p14="http://schemas.microsoft.com/office/powerpoint/2010/main" val="22053626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87AAA-5EA2-1947-B5C3-91E7A097C490}"/>
              </a:ext>
            </a:extLst>
          </p:cNvPr>
          <p:cNvSpPr>
            <a:spLocks noGrp="1"/>
          </p:cNvSpPr>
          <p:nvPr>
            <p:ph type="title"/>
          </p:nvPr>
        </p:nvSpPr>
        <p:spPr>
          <a:xfrm>
            <a:off x="365760" y="365125"/>
            <a:ext cx="11430000" cy="738461"/>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66E28827-57DC-2A4A-A264-90AA8D4DF20C}"/>
              </a:ext>
            </a:extLst>
          </p:cNvPr>
          <p:cNvSpPr>
            <a:spLocks noGrp="1"/>
          </p:cNvSpPr>
          <p:nvPr>
            <p:ph type="body" idx="1"/>
          </p:nvPr>
        </p:nvSpPr>
        <p:spPr>
          <a:xfrm>
            <a:off x="365760" y="1828800"/>
            <a:ext cx="114300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638052"/>
      </p:ext>
    </p:extLst>
  </p:cSld>
  <p:clrMap bg1="lt1" tx1="dk1" bg2="lt2" tx2="dk2" accent1="accent1" accent2="accent2" accent3="accent3" accent4="accent4" accent5="accent5" accent6="accent6" hlink="hlink" folHlink="folHlink"/>
  <p:sldLayoutIdLst>
    <p:sldLayoutId id="2147483649" r:id="rId1"/>
    <p:sldLayoutId id="2147483660" r:id="rId2"/>
  </p:sldLayoutIdLst>
  <p:txStyles>
    <p:titleStyle>
      <a:lvl1pPr algn="l" defTabSz="914400" rtl="0" eaLnBrk="1" latinLnBrk="0" hangingPunct="1">
        <a:lnSpc>
          <a:spcPct val="90000"/>
        </a:lnSpc>
        <a:spcBef>
          <a:spcPct val="0"/>
        </a:spcBef>
        <a:buNone/>
        <a:defRPr sz="2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Fulton v. City of Philadelphia PA (Group A)</a:t>
            </a:r>
          </a:p>
        </p:txBody>
      </p:sp>
      <p:sp>
        <p:nvSpPr>
          <p:cNvPr id="3" name="Text Placeholder 2"/>
          <p:cNvSpPr>
            <a:spLocks noGrp="1"/>
          </p:cNvSpPr>
          <p:nvPr>
            <p:ph type="body" idx="10" sz="quarter"/>
          </p:nvPr>
        </p:nvSpPr>
        <p:spPr/>
        <p:txBody>
          <a:bodyPr/>
          <a:lstStyle/>
          <a:p>
            <a:r>
              <a:t>There are some religiously affiliated foster agencies that refuse to place foster children with same-sex couples.      Some people think that governments can prohibit such agencies from participating in the foster care systems they operate unless the agencies allow children to be placed with same-sex couples. Other people think that doing so would violate the agencies' First Amendment rights to religious freedom.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Fulton v. City of Philadelphia PA (Group A)</a:t>
                      </a:r>
                    </a:p>
                  </a:txBody>
                  <a:tcPr anchor="b"/>
                </a:tc>
                <a:tc>
                  <a:txBody>
                    <a:bodyPr/>
                    <a:lstStyle/>
                    <a:p>
                      <a:pPr algn="r"/>
                      <a:r>
                        <a:t>All</a:t>
                      </a:r>
                    </a:p>
                  </a:txBody>
                  <a:tcPr anchor="b"/>
                </a:tc>
              </a:tr>
              <a:tr h="370840">
                <a:tc>
                  <a:txBody>
                    <a:bodyPr/>
                    <a:lstStyle/>
                    <a:p>
                      <a:pPr algn="l"/>
                      <a:r>
                        <a:t>Prohibiting religious agencies from participating in the foster care system unless they allow children to be placed with same-sex couples DOES NOT VIOLATE agencies' First Amendment rights to religious freedom</a:t>
                      </a:r>
                    </a:p>
                  </a:txBody>
                  <a:tcPr anchor="ctr"/>
                </a:tc>
                <a:tc>
                  <a:txBody>
                    <a:bodyPr/>
                    <a:lstStyle/>
                    <a:p>
                      <a:pPr algn="r"/>
                      <a:r>
                        <a:t>49%</a:t>
                      </a:r>
                    </a:p>
                  </a:txBody>
                  <a:tcPr anchor="ctr"/>
                </a:tc>
              </a:tr>
              <a:tr h="370840">
                <a:tc>
                  <a:txBody>
                    <a:bodyPr/>
                    <a:lstStyle/>
                    <a:p>
                      <a:pPr algn="l"/>
                      <a:r>
                        <a:t>Prohibiting religious agencies from participating in the foster care system unless they allow children to be placed with same-sex couples DOES VIOLATE agencies' First Amendment rights to religious freedom</a:t>
                      </a:r>
                    </a:p>
                  </a:txBody>
                  <a:tcPr anchor="ctr"/>
                </a:tc>
                <a:tc>
                  <a:txBody>
                    <a:bodyPr/>
                    <a:lstStyle/>
                    <a:p>
                      <a:pPr algn="r"/>
                      <a:r>
                        <a:t>51%</a:t>
                      </a:r>
                    </a:p>
                  </a:txBody>
                  <a:tcPr anchor="ctr"/>
                </a:tc>
              </a:tr>
              <a:tr h="370840">
                <a:tc>
                  <a:txBody>
                    <a:bodyPr/>
                    <a:lstStyle/>
                    <a:p>
                      <a:pPr algn="l"/>
                      <a:r>
                        <a:t>Unweighted N</a:t>
                      </a:r>
                    </a:p>
                  </a:txBody>
                  <a:tcPr anchor="ctr"/>
                </a:tc>
                <a:tc>
                  <a:txBody>
                    <a:bodyPr/>
                    <a:lstStyle/>
                    <a:p>
                      <a:pPr algn="r"/>
                      <a:r>
                        <a:t>1070</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California v. Texas II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California v. Texas II (Group A)</a:t>
                      </a:r>
                    </a:p>
                  </a:txBody>
                  <a:tcPr anchor="b"/>
                </a:tc>
                <a:tc>
                  <a:txBody>
                    <a:bodyPr/>
                    <a:lstStyle/>
                    <a:p>
                      <a:pPr algn="r"/>
                      <a:r>
                        <a:t>All</a:t>
                      </a:r>
                    </a:p>
                  </a:txBody>
                  <a:tcPr anchor="b"/>
                </a:tc>
              </a:tr>
              <a:tr h="370840">
                <a:tc>
                  <a:txBody>
                    <a:bodyPr/>
                    <a:lstStyle/>
                    <a:p>
                      <a:pPr algn="l"/>
                      <a:r>
                        <a:t>If the individual mandate is unconstitutional, then the ENTIRE LAW SHOULD BE STRUCK DOWN</a:t>
                      </a:r>
                    </a:p>
                  </a:txBody>
                  <a:tcPr anchor="ctr"/>
                </a:tc>
                <a:tc>
                  <a:txBody>
                    <a:bodyPr/>
                    <a:lstStyle/>
                    <a:p>
                      <a:pPr algn="r"/>
                      <a:r>
                        <a:t>41%</a:t>
                      </a:r>
                    </a:p>
                  </a:txBody>
                  <a:tcPr anchor="ctr"/>
                </a:tc>
              </a:tr>
              <a:tr h="370840">
                <a:tc>
                  <a:txBody>
                    <a:bodyPr/>
                    <a:lstStyle/>
                    <a:p>
                      <a:pPr algn="l"/>
                      <a:r>
                        <a:t>If the individual mandate is unconstitutional, that should NOT AFFECT THE REST OF THE LAW</a:t>
                      </a:r>
                    </a:p>
                  </a:txBody>
                  <a:tcPr anchor="ctr"/>
                </a:tc>
                <a:tc>
                  <a:txBody>
                    <a:bodyPr/>
                    <a:lstStyle/>
                    <a:p>
                      <a:pPr algn="r"/>
                      <a:r>
                        <a:t>59%</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Church Attendance</a:t>
            </a:r>
          </a:p>
        </p:txBody>
      </p:sp>
      <p:sp>
        <p:nvSpPr>
          <p:cNvPr id="3" name="Text Placeholder 2"/>
          <p:cNvSpPr>
            <a:spLocks noGrp="1"/>
          </p:cNvSpPr>
          <p:nvPr>
            <p:ph type="body" idx="10" sz="quarter"/>
          </p:nvPr>
        </p:nvSpPr>
        <p:spPr/>
        <p:txBody>
          <a:bodyPr/>
          <a:lstStyle/>
          <a:p>
            <a:r>
              <a:t>Aside from weddings and funerals, how often do you attend religious services?</a:t>
            </a:r>
          </a:p>
        </p:txBody>
      </p:sp>
      <p:graphicFrame>
        <p:nvGraphicFramePr>
          <p:cNvPr id="4" name="Table Placeholder 3"/>
          <p:cNvGraphicFramePr>
            <a:graphicFrameLocks noGrp="1"/>
          </p:cNvGraphicFramePr>
          <p:nvPr>
            <p:ph type="tbl" idx="11" sz="quarter"/>
          </p:nvPr>
        </p:nvGraphicFramePr>
        <p:xfrm>
          <a:off x="365760" y="1828800"/>
          <a:ext cx="11430000" cy="37084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Church Attendance</a:t>
                      </a:r>
                    </a:p>
                  </a:txBody>
                  <a:tcPr anchor="b"/>
                </a:tc>
                <a:tc>
                  <a:txBody>
                    <a:bodyPr/>
                    <a:lstStyle/>
                    <a:p>
                      <a:pPr algn="r"/>
                      <a:r>
                        <a:t>All</a:t>
                      </a:r>
                    </a:p>
                  </a:txBody>
                  <a:tcPr anchor="b"/>
                </a:tc>
              </a:tr>
              <a:tr h="370840">
                <a:tc>
                  <a:txBody>
                    <a:bodyPr/>
                    <a:lstStyle/>
                    <a:p>
                      <a:pPr algn="l"/>
                      <a:r>
                        <a:t>More than once a week</a:t>
                      </a:r>
                    </a:p>
                  </a:txBody>
                  <a:tcPr anchor="ctr"/>
                </a:tc>
                <a:tc>
                  <a:txBody>
                    <a:bodyPr/>
                    <a:lstStyle/>
                    <a:p>
                      <a:pPr algn="r"/>
                      <a:r>
                        <a:t>8%</a:t>
                      </a:r>
                    </a:p>
                  </a:txBody>
                  <a:tcPr anchor="ctr"/>
                </a:tc>
              </a:tr>
              <a:tr h="370840">
                <a:tc>
                  <a:txBody>
                    <a:bodyPr/>
                    <a:lstStyle/>
                    <a:p>
                      <a:pPr algn="l"/>
                      <a:r>
                        <a:t>Once a week</a:t>
                      </a:r>
                    </a:p>
                  </a:txBody>
                  <a:tcPr anchor="ctr"/>
                </a:tc>
                <a:tc>
                  <a:txBody>
                    <a:bodyPr/>
                    <a:lstStyle/>
                    <a:p>
                      <a:pPr algn="r"/>
                      <a:r>
                        <a:t>17%</a:t>
                      </a:r>
                    </a:p>
                  </a:txBody>
                  <a:tcPr anchor="ctr"/>
                </a:tc>
              </a:tr>
              <a:tr h="370840">
                <a:tc>
                  <a:txBody>
                    <a:bodyPr/>
                    <a:lstStyle/>
                    <a:p>
                      <a:pPr algn="l"/>
                      <a:r>
                        <a:t>Once or twice a month</a:t>
                      </a:r>
                    </a:p>
                  </a:txBody>
                  <a:tcPr anchor="ctr"/>
                </a:tc>
                <a:tc>
                  <a:txBody>
                    <a:bodyPr/>
                    <a:lstStyle/>
                    <a:p>
                      <a:pPr algn="r"/>
                      <a:r>
                        <a:t>9%</a:t>
                      </a:r>
                    </a:p>
                  </a:txBody>
                  <a:tcPr anchor="ctr"/>
                </a:tc>
              </a:tr>
              <a:tr h="370840">
                <a:tc>
                  <a:txBody>
                    <a:bodyPr/>
                    <a:lstStyle/>
                    <a:p>
                      <a:pPr algn="l"/>
                      <a:r>
                        <a:t>A few times a year</a:t>
                      </a:r>
                    </a:p>
                  </a:txBody>
                  <a:tcPr anchor="ctr"/>
                </a:tc>
                <a:tc>
                  <a:txBody>
                    <a:bodyPr/>
                    <a:lstStyle/>
                    <a:p>
                      <a:pPr algn="r"/>
                      <a:r>
                        <a:t>10%</a:t>
                      </a:r>
                    </a:p>
                  </a:txBody>
                  <a:tcPr anchor="ctr"/>
                </a:tc>
              </a:tr>
              <a:tr h="370840">
                <a:tc>
                  <a:txBody>
                    <a:bodyPr/>
                    <a:lstStyle/>
                    <a:p>
                      <a:pPr algn="l"/>
                      <a:r>
                        <a:t>Seldom</a:t>
                      </a:r>
                    </a:p>
                  </a:txBody>
                  <a:tcPr anchor="ctr"/>
                </a:tc>
                <a:tc>
                  <a:txBody>
                    <a:bodyPr/>
                    <a:lstStyle/>
                    <a:p>
                      <a:pPr algn="r"/>
                      <a:r>
                        <a:t>22%</a:t>
                      </a:r>
                    </a:p>
                  </a:txBody>
                  <a:tcPr anchor="ctr"/>
                </a:tc>
              </a:tr>
              <a:tr h="370840">
                <a:tc>
                  <a:txBody>
                    <a:bodyPr/>
                    <a:lstStyle/>
                    <a:p>
                      <a:pPr algn="l"/>
                      <a:r>
                        <a:t>Never</a:t>
                      </a:r>
                    </a:p>
                  </a:txBody>
                  <a:tcPr anchor="ctr"/>
                </a:tc>
                <a:tc>
                  <a:txBody>
                    <a:bodyPr/>
                    <a:lstStyle/>
                    <a:p>
                      <a:pPr algn="r"/>
                      <a:r>
                        <a:t>31%</a:t>
                      </a:r>
                    </a:p>
                  </a:txBody>
                  <a:tcPr anchor="ctr"/>
                </a:tc>
              </a:tr>
              <a:tr h="370840">
                <a:tc>
                  <a:txBody>
                    <a:bodyPr/>
                    <a:lstStyle/>
                    <a:p>
                      <a:pPr algn="l"/>
                      <a:r>
                        <a:t>Don't know</a:t>
                      </a:r>
                    </a:p>
                  </a:txBody>
                  <a:tcPr anchor="ctr"/>
                </a:tc>
                <a:tc>
                  <a:txBody>
                    <a:bodyPr/>
                    <a:lstStyle/>
                    <a:p>
                      <a:pPr algn="r"/>
                      <a:r>
                        <a:t>4%</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Born Again</a:t>
            </a:r>
          </a:p>
        </p:txBody>
      </p:sp>
      <p:sp>
        <p:nvSpPr>
          <p:cNvPr id="3" name="Text Placeholder 2"/>
          <p:cNvSpPr>
            <a:spLocks noGrp="1"/>
          </p:cNvSpPr>
          <p:nvPr>
            <p:ph type="body" idx="10" sz="quarter"/>
          </p:nvPr>
        </p:nvSpPr>
        <p:spPr/>
        <p:txBody>
          <a:bodyPr/>
          <a:lstStyle/>
          <a:p>
            <a:r>
              <a:t>Would you describe yourself as a "born-again" or evangelical Christian, or not?</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Born Again</a:t>
                      </a:r>
                    </a:p>
                  </a:txBody>
                  <a:tcPr anchor="b"/>
                </a:tc>
                <a:tc>
                  <a:txBody>
                    <a:bodyPr/>
                    <a:lstStyle/>
                    <a:p>
                      <a:pPr algn="r"/>
                      <a:r>
                        <a:t>All</a:t>
                      </a:r>
                    </a:p>
                  </a:txBody>
                  <a:tcPr anchor="b"/>
                </a:tc>
              </a:tr>
              <a:tr h="370840">
                <a:tc>
                  <a:txBody>
                    <a:bodyPr/>
                    <a:lstStyle/>
                    <a:p>
                      <a:pPr algn="l"/>
                      <a:r>
                        <a:t>Yes</a:t>
                      </a:r>
                    </a:p>
                  </a:txBody>
                  <a:tcPr anchor="ctr"/>
                </a:tc>
                <a:tc>
                  <a:txBody>
                    <a:bodyPr/>
                    <a:lstStyle/>
                    <a:p>
                      <a:pPr algn="r"/>
                      <a:r>
                        <a:t>31%</a:t>
                      </a:r>
                    </a:p>
                  </a:txBody>
                  <a:tcPr anchor="ctr"/>
                </a:tc>
              </a:tr>
              <a:tr h="370840">
                <a:tc>
                  <a:txBody>
                    <a:bodyPr/>
                    <a:lstStyle/>
                    <a:p>
                      <a:pPr algn="l"/>
                      <a:r>
                        <a:t>No</a:t>
                      </a:r>
                    </a:p>
                  </a:txBody>
                  <a:tcPr anchor="ctr"/>
                </a:tc>
                <a:tc>
                  <a:txBody>
                    <a:bodyPr/>
                    <a:lstStyle/>
                    <a:p>
                      <a:pPr algn="r"/>
                      <a:r>
                        <a:t>69%</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Prayer Frequency</a:t>
            </a:r>
          </a:p>
        </p:txBody>
      </p:sp>
      <p:sp>
        <p:nvSpPr>
          <p:cNvPr id="3" name="Text Placeholder 2"/>
          <p:cNvSpPr>
            <a:spLocks noGrp="1"/>
          </p:cNvSpPr>
          <p:nvPr>
            <p:ph type="body" idx="10" sz="quarter"/>
          </p:nvPr>
        </p:nvSpPr>
        <p:spPr/>
        <p:txBody>
          <a:bodyPr/>
          <a:lstStyle/>
          <a:p>
            <a:r>
              <a:t>People practice their religion in different ways. Outside of attending religious services, how often do you pray?</a:t>
            </a:r>
          </a:p>
        </p:txBody>
      </p:sp>
      <p:graphicFrame>
        <p:nvGraphicFramePr>
          <p:cNvPr id="4" name="Table Placeholder 3"/>
          <p:cNvGraphicFramePr>
            <a:graphicFrameLocks noGrp="1"/>
          </p:cNvGraphicFramePr>
          <p:nvPr>
            <p:ph type="tbl" idx="11" sz="quarter"/>
          </p:nvPr>
        </p:nvGraphicFramePr>
        <p:xfrm>
          <a:off x="365760" y="1828800"/>
          <a:ext cx="11430000" cy="40792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Prayer Frequency</a:t>
                      </a:r>
                    </a:p>
                  </a:txBody>
                  <a:tcPr anchor="b"/>
                </a:tc>
                <a:tc>
                  <a:txBody>
                    <a:bodyPr/>
                    <a:lstStyle/>
                    <a:p>
                      <a:pPr algn="r"/>
                      <a:r>
                        <a:t>All</a:t>
                      </a:r>
                    </a:p>
                  </a:txBody>
                  <a:tcPr anchor="b"/>
                </a:tc>
              </a:tr>
              <a:tr h="370840">
                <a:tc>
                  <a:txBody>
                    <a:bodyPr/>
                    <a:lstStyle/>
                    <a:p>
                      <a:pPr algn="l"/>
                      <a:r>
                        <a:t>Several times a day</a:t>
                      </a:r>
                    </a:p>
                  </a:txBody>
                  <a:tcPr anchor="ctr"/>
                </a:tc>
                <a:tc>
                  <a:txBody>
                    <a:bodyPr/>
                    <a:lstStyle/>
                    <a:p>
                      <a:pPr algn="r"/>
                      <a:r>
                        <a:t>27%</a:t>
                      </a:r>
                    </a:p>
                  </a:txBody>
                  <a:tcPr anchor="ctr"/>
                </a:tc>
              </a:tr>
              <a:tr h="370840">
                <a:tc>
                  <a:txBody>
                    <a:bodyPr/>
                    <a:lstStyle/>
                    <a:p>
                      <a:pPr algn="l"/>
                      <a:r>
                        <a:t>Once a day</a:t>
                      </a:r>
                    </a:p>
                  </a:txBody>
                  <a:tcPr anchor="ctr"/>
                </a:tc>
                <a:tc>
                  <a:txBody>
                    <a:bodyPr/>
                    <a:lstStyle/>
                    <a:p>
                      <a:pPr algn="r"/>
                      <a:r>
                        <a:t>14%</a:t>
                      </a:r>
                    </a:p>
                  </a:txBody>
                  <a:tcPr anchor="ctr"/>
                </a:tc>
              </a:tr>
              <a:tr h="370840">
                <a:tc>
                  <a:txBody>
                    <a:bodyPr/>
                    <a:lstStyle/>
                    <a:p>
                      <a:pPr algn="l"/>
                      <a:r>
                        <a:t>A few times a week</a:t>
                      </a:r>
                    </a:p>
                  </a:txBody>
                  <a:tcPr anchor="ctr"/>
                </a:tc>
                <a:tc>
                  <a:txBody>
                    <a:bodyPr/>
                    <a:lstStyle/>
                    <a:p>
                      <a:pPr algn="r"/>
                      <a:r>
                        <a:t>13%</a:t>
                      </a:r>
                    </a:p>
                  </a:txBody>
                  <a:tcPr anchor="ctr"/>
                </a:tc>
              </a:tr>
              <a:tr h="370840">
                <a:tc>
                  <a:txBody>
                    <a:bodyPr/>
                    <a:lstStyle/>
                    <a:p>
                      <a:pPr algn="l"/>
                      <a:r>
                        <a:t>Once a week</a:t>
                      </a:r>
                    </a:p>
                  </a:txBody>
                  <a:tcPr anchor="ctr"/>
                </a:tc>
                <a:tc>
                  <a:txBody>
                    <a:bodyPr/>
                    <a:lstStyle/>
                    <a:p>
                      <a:pPr algn="r"/>
                      <a:r>
                        <a:t>4%</a:t>
                      </a:r>
                    </a:p>
                  </a:txBody>
                  <a:tcPr anchor="ctr"/>
                </a:tc>
              </a:tr>
              <a:tr h="370840">
                <a:tc>
                  <a:txBody>
                    <a:bodyPr/>
                    <a:lstStyle/>
                    <a:p>
                      <a:pPr algn="l"/>
                      <a:r>
                        <a:t>A few times a month</a:t>
                      </a:r>
                    </a:p>
                  </a:txBody>
                  <a:tcPr anchor="ctr"/>
                </a:tc>
                <a:tc>
                  <a:txBody>
                    <a:bodyPr/>
                    <a:lstStyle/>
                    <a:p>
                      <a:pPr algn="r"/>
                      <a:r>
                        <a:t>6%</a:t>
                      </a:r>
                    </a:p>
                  </a:txBody>
                  <a:tcPr anchor="ctr"/>
                </a:tc>
              </a:tr>
              <a:tr h="370840">
                <a:tc>
                  <a:txBody>
                    <a:bodyPr/>
                    <a:lstStyle/>
                    <a:p>
                      <a:pPr algn="l"/>
                      <a:r>
                        <a:t>Seldom</a:t>
                      </a:r>
                    </a:p>
                  </a:txBody>
                  <a:tcPr anchor="ctr"/>
                </a:tc>
                <a:tc>
                  <a:txBody>
                    <a:bodyPr/>
                    <a:lstStyle/>
                    <a:p>
                      <a:pPr algn="r"/>
                      <a:r>
                        <a:t>13%</a:t>
                      </a:r>
                    </a:p>
                  </a:txBody>
                  <a:tcPr anchor="ctr"/>
                </a:tc>
              </a:tr>
              <a:tr h="370840">
                <a:tc>
                  <a:txBody>
                    <a:bodyPr/>
                    <a:lstStyle/>
                    <a:p>
                      <a:pPr algn="l"/>
                      <a:r>
                        <a:t>Never</a:t>
                      </a:r>
                    </a:p>
                  </a:txBody>
                  <a:tcPr anchor="ctr"/>
                </a:tc>
                <a:tc>
                  <a:txBody>
                    <a:bodyPr/>
                    <a:lstStyle/>
                    <a:p>
                      <a:pPr algn="r"/>
                      <a:r>
                        <a:t>19%</a:t>
                      </a:r>
                    </a:p>
                  </a:txBody>
                  <a:tcPr anchor="ctr"/>
                </a:tc>
              </a:tr>
              <a:tr h="370840">
                <a:tc>
                  <a:txBody>
                    <a:bodyPr/>
                    <a:lstStyle/>
                    <a:p>
                      <a:pPr algn="l"/>
                      <a:r>
                        <a:t>Don't know</a:t>
                      </a:r>
                    </a:p>
                  </a:txBody>
                  <a:tcPr anchor="ctr"/>
                </a:tc>
                <a:tc>
                  <a:txBody>
                    <a:bodyPr/>
                    <a:lstStyle/>
                    <a:p>
                      <a:pPr algn="r"/>
                      <a:r>
                        <a:t>5%</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Affiliation</a:t>
            </a:r>
          </a:p>
        </p:txBody>
      </p:sp>
      <p:sp>
        <p:nvSpPr>
          <p:cNvPr id="3" name="Text Placeholder 2"/>
          <p:cNvSpPr>
            <a:spLocks noGrp="1"/>
          </p:cNvSpPr>
          <p:nvPr>
            <p:ph type="body" idx="10" sz="quarter"/>
          </p:nvPr>
        </p:nvSpPr>
        <p:spPr/>
        <p:txBody>
          <a:bodyPr/>
          <a:lstStyle/>
          <a:p>
            <a:r>
              <a:t>What is your present religion, if any?</a:t>
            </a:r>
          </a:p>
        </p:txBody>
      </p:sp>
      <p:graphicFrame>
        <p:nvGraphicFramePr>
          <p:cNvPr id="4" name="Table Placeholder 3"/>
          <p:cNvGraphicFramePr>
            <a:graphicFrameLocks noGrp="1"/>
          </p:cNvGraphicFramePr>
          <p:nvPr>
            <p:ph type="tbl" idx="11" sz="quarter"/>
          </p:nvPr>
        </p:nvGraphicFramePr>
        <p:xfrm>
          <a:off x="365760" y="1828800"/>
          <a:ext cx="11430000" cy="55626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Affiliation</a:t>
                      </a:r>
                    </a:p>
                  </a:txBody>
                  <a:tcPr anchor="b"/>
                </a:tc>
                <a:tc>
                  <a:txBody>
                    <a:bodyPr/>
                    <a:lstStyle/>
                    <a:p>
                      <a:pPr algn="r"/>
                      <a:r>
                        <a:t>All</a:t>
                      </a:r>
                    </a:p>
                  </a:txBody>
                  <a:tcPr anchor="b"/>
                </a:tc>
              </a:tr>
              <a:tr h="370840">
                <a:tc>
                  <a:txBody>
                    <a:bodyPr/>
                    <a:lstStyle/>
                    <a:p>
                      <a:pPr algn="l"/>
                      <a:r>
                        <a:t>Protestant</a:t>
                      </a:r>
                    </a:p>
                  </a:txBody>
                  <a:tcPr anchor="ctr"/>
                </a:tc>
                <a:tc>
                  <a:txBody>
                    <a:bodyPr/>
                    <a:lstStyle/>
                    <a:p>
                      <a:pPr algn="r"/>
                      <a:r>
                        <a:t>29%</a:t>
                      </a:r>
                    </a:p>
                  </a:txBody>
                  <a:tcPr anchor="ctr"/>
                </a:tc>
              </a:tr>
              <a:tr h="370840">
                <a:tc>
                  <a:txBody>
                    <a:bodyPr/>
                    <a:lstStyle/>
                    <a:p>
                      <a:pPr algn="l"/>
                      <a:r>
                        <a:t>Roman Catholic</a:t>
                      </a:r>
                    </a:p>
                  </a:txBody>
                  <a:tcPr anchor="ctr"/>
                </a:tc>
                <a:tc>
                  <a:txBody>
                    <a:bodyPr/>
                    <a:lstStyle/>
                    <a:p>
                      <a:pPr algn="r"/>
                      <a:r>
                        <a:t>19%</a:t>
                      </a:r>
                    </a:p>
                  </a:txBody>
                  <a:tcPr anchor="ctr"/>
                </a:tc>
              </a:tr>
              <a:tr h="370840">
                <a:tc>
                  <a:txBody>
                    <a:bodyPr/>
                    <a:lstStyle/>
                    <a:p>
                      <a:pPr algn="l"/>
                      <a:r>
                        <a:t>Mormon</a:t>
                      </a:r>
                    </a:p>
                  </a:txBody>
                  <a:tcPr anchor="ctr"/>
                </a:tc>
                <a:tc>
                  <a:txBody>
                    <a:bodyPr/>
                    <a:lstStyle/>
                    <a:p>
                      <a:pPr algn="r"/>
                      <a:r>
                        <a:t>2%</a:t>
                      </a:r>
                    </a:p>
                  </a:txBody>
                  <a:tcPr anchor="ctr"/>
                </a:tc>
              </a:tr>
              <a:tr h="370840">
                <a:tc>
                  <a:txBody>
                    <a:bodyPr/>
                    <a:lstStyle/>
                    <a:p>
                      <a:pPr algn="l"/>
                      <a:r>
                        <a:t>Eastern or Greek Orthodox</a:t>
                      </a:r>
                    </a:p>
                  </a:txBody>
                  <a:tcPr anchor="ctr"/>
                </a:tc>
                <a:tc>
                  <a:txBody>
                    <a:bodyPr/>
                    <a:lstStyle/>
                    <a:p>
                      <a:pPr algn="r"/>
                      <a:r>
                        <a:t>1%</a:t>
                      </a:r>
                    </a:p>
                  </a:txBody>
                  <a:tcPr anchor="ctr"/>
                </a:tc>
              </a:tr>
              <a:tr h="370840">
                <a:tc>
                  <a:txBody>
                    <a:bodyPr/>
                    <a:lstStyle/>
                    <a:p>
                      <a:pPr algn="l"/>
                      <a:r>
                        <a:t>Jewish</a:t>
                      </a:r>
                    </a:p>
                  </a:txBody>
                  <a:tcPr anchor="ctr"/>
                </a:tc>
                <a:tc>
                  <a:txBody>
                    <a:bodyPr/>
                    <a:lstStyle/>
                    <a:p>
                      <a:pPr algn="r"/>
                      <a:r>
                        <a:t>3%</a:t>
                      </a:r>
                    </a:p>
                  </a:txBody>
                  <a:tcPr anchor="ctr"/>
                </a:tc>
              </a:tr>
              <a:tr h="370840">
                <a:tc>
                  <a:txBody>
                    <a:bodyPr/>
                    <a:lstStyle/>
                    <a:p>
                      <a:pPr algn="l"/>
                      <a:r>
                        <a:t>Muslim</a:t>
                      </a:r>
                    </a:p>
                  </a:txBody>
                  <a:tcPr anchor="ctr"/>
                </a:tc>
                <a:tc>
                  <a:txBody>
                    <a:bodyPr/>
                    <a:lstStyle/>
                    <a:p>
                      <a:pPr algn="r"/>
                      <a:r>
                        <a:t>3%</a:t>
                      </a:r>
                    </a:p>
                  </a:txBody>
                  <a:tcPr anchor="ctr"/>
                </a:tc>
              </a:tr>
              <a:tr h="370840">
                <a:tc>
                  <a:txBody>
                    <a:bodyPr/>
                    <a:lstStyle/>
                    <a:p>
                      <a:pPr algn="l"/>
                      <a:r>
                        <a:t>Buddhist</a:t>
                      </a:r>
                    </a:p>
                  </a:txBody>
                  <a:tcPr anchor="ctr"/>
                </a:tc>
                <a:tc>
                  <a:txBody>
                    <a:bodyPr/>
                    <a:lstStyle/>
                    <a:p>
                      <a:pPr algn="r"/>
                      <a:r>
                        <a:t>1%</a:t>
                      </a:r>
                    </a:p>
                  </a:txBody>
                  <a:tcPr anchor="ctr"/>
                </a:tc>
              </a:tr>
              <a:tr h="370840">
                <a:tc>
                  <a:txBody>
                    <a:bodyPr/>
                    <a:lstStyle/>
                    <a:p>
                      <a:pPr algn="l"/>
                      <a:r>
                        <a:t>Hindu</a:t>
                      </a:r>
                    </a:p>
                  </a:txBody>
                  <a:tcPr anchor="ctr"/>
                </a:tc>
                <a:tc>
                  <a:txBody>
                    <a:bodyPr/>
                    <a:lstStyle/>
                    <a:p>
                      <a:pPr algn="r"/>
                      <a:r>
                        <a:t>1%</a:t>
                      </a:r>
                    </a:p>
                  </a:txBody>
                  <a:tcPr anchor="ctr"/>
                </a:tc>
              </a:tr>
              <a:tr h="370840">
                <a:tc>
                  <a:txBody>
                    <a:bodyPr/>
                    <a:lstStyle/>
                    <a:p>
                      <a:pPr algn="l"/>
                      <a:r>
                        <a:t>Atheist</a:t>
                      </a:r>
                    </a:p>
                  </a:txBody>
                  <a:tcPr anchor="ctr"/>
                </a:tc>
                <a:tc>
                  <a:txBody>
                    <a:bodyPr/>
                    <a:lstStyle/>
                    <a:p>
                      <a:pPr algn="r"/>
                      <a:r>
                        <a:t>6%</a:t>
                      </a:r>
                    </a:p>
                  </a:txBody>
                  <a:tcPr anchor="ctr"/>
                </a:tc>
              </a:tr>
              <a:tr h="370840">
                <a:tc>
                  <a:txBody>
                    <a:bodyPr/>
                    <a:lstStyle/>
                    <a:p>
                      <a:pPr algn="l"/>
                      <a:r>
                        <a:t>Agnostic</a:t>
                      </a:r>
                    </a:p>
                  </a:txBody>
                  <a:tcPr anchor="ctr"/>
                </a:tc>
                <a:tc>
                  <a:txBody>
                    <a:bodyPr/>
                    <a:lstStyle/>
                    <a:p>
                      <a:pPr algn="r"/>
                      <a:r>
                        <a:t>6%</a:t>
                      </a:r>
                    </a:p>
                  </a:txBody>
                  <a:tcPr anchor="ctr"/>
                </a:tc>
              </a:tr>
              <a:tr h="370840">
                <a:tc>
                  <a:txBody>
                    <a:bodyPr/>
                    <a:lstStyle/>
                    <a:p>
                      <a:pPr algn="l"/>
                      <a:r>
                        <a:t>Nothing in particular</a:t>
                      </a:r>
                    </a:p>
                  </a:txBody>
                  <a:tcPr anchor="ctr"/>
                </a:tc>
                <a:tc>
                  <a:txBody>
                    <a:bodyPr/>
                    <a:lstStyle/>
                    <a:p>
                      <a:pPr algn="r"/>
                      <a:r>
                        <a:t>21%</a:t>
                      </a:r>
                    </a:p>
                  </a:txBody>
                  <a:tcPr anchor="ctr"/>
                </a:tc>
              </a:tr>
              <a:tr h="370840">
                <a:tc>
                  <a:txBody>
                    <a:bodyPr/>
                    <a:lstStyle/>
                    <a:p>
                      <a:pPr algn="l"/>
                      <a:r>
                        <a:t>Something else</a:t>
                      </a:r>
                    </a:p>
                  </a:txBody>
                  <a:tcPr anchor="ctr"/>
                </a:tc>
                <a:tc>
                  <a:txBody>
                    <a:bodyPr/>
                    <a:lstStyle/>
                    <a:p>
                      <a:pPr algn="r"/>
                      <a:r>
                        <a:t>7%</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 Randomization</a:t>
            </a:r>
          </a:p>
        </p:txBody>
      </p:sp>
      <p:sp>
        <p:nvSpPr>
          <p:cNvPr id="3" name="Text Placeholder 2"/>
          <p:cNvSpPr>
            <a:spLocks noGrp="1"/>
          </p:cNvSpPr>
          <p:nvPr>
            <p:ph type="body" idx="10" sz="quarter"/>
          </p:nvPr>
        </p:nvSpPr>
        <p:spPr/>
        <p:txBody>
          <a:bodyPr/>
          <a:lstStyle/>
          <a:p>
            <a:r>
              <a:t>A/B Randomization</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A/B Randomization</a:t>
                      </a:r>
                    </a:p>
                  </a:txBody>
                  <a:tcPr anchor="b"/>
                </a:tc>
                <a:tc>
                  <a:txBody>
                    <a:bodyPr/>
                    <a:lstStyle/>
                    <a:p>
                      <a:pPr algn="r"/>
                      <a:r>
                        <a:t>All</a:t>
                      </a:r>
                    </a:p>
                  </a:txBody>
                  <a:tcPr anchor="b"/>
                </a:tc>
              </a:tr>
              <a:tr h="370840">
                <a:tc>
                  <a:txBody>
                    <a:bodyPr/>
                    <a:lstStyle/>
                    <a:p>
                      <a:pPr algn="l"/>
                      <a:r>
                        <a:t>A</a:t>
                      </a:r>
                    </a:p>
                  </a:txBody>
                  <a:tcPr anchor="ctr"/>
                </a:tc>
                <a:tc>
                  <a:txBody>
                    <a:bodyPr/>
                    <a:lstStyle/>
                    <a:p>
                      <a:pPr algn="r"/>
                      <a:r>
                        <a:t>50%</a:t>
                      </a:r>
                    </a:p>
                  </a:txBody>
                  <a:tcPr anchor="ctr"/>
                </a:tc>
              </a:tr>
              <a:tr h="370840">
                <a:tc>
                  <a:txBody>
                    <a:bodyPr/>
                    <a:lstStyle/>
                    <a:p>
                      <a:pPr algn="l"/>
                      <a:r>
                        <a:t>B</a:t>
                      </a:r>
                    </a:p>
                  </a:txBody>
                  <a:tcPr anchor="ctr"/>
                </a:tc>
                <a:tc>
                  <a:txBody>
                    <a:bodyPr/>
                    <a:lstStyle/>
                    <a:p>
                      <a:pPr algn="r"/>
                      <a:r>
                        <a:t>50%</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Questionnaire Start Time</a:t>
            </a:r>
          </a:p>
        </p:txBody>
      </p:sp>
      <p:sp>
        <p:nvSpPr>
          <p:cNvPr id="3" name="Text Placeholder 2"/>
          <p:cNvSpPr>
            <a:spLocks noGrp="1"/>
          </p:cNvSpPr>
          <p:nvPr>
            <p:ph type="body" idx="10" sz="quarter"/>
          </p:nvPr>
        </p:nvSpPr>
        <p:spPr/>
        <p:txBody>
          <a:bodyPr/>
          <a:lstStyle/>
          <a:p>
            <a:r>
              <a:t>When did you start this qx (epoch seconds)?</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Questionnaire Start Time</a:t>
                      </a:r>
                    </a:p>
                  </a:txBody>
                  <a:tcPr anchor="b"/>
                </a:tc>
                <a:tc>
                  <a:txBody>
                    <a:bodyPr/>
                    <a:lstStyle/>
                    <a:p>
                      <a:pPr algn="r"/>
                      <a:r>
                        <a:t>All</a:t>
                      </a:r>
                    </a:p>
                  </a:txBody>
                  <a:tcPr anchor="b"/>
                </a:tc>
              </a:tr>
              <a:tr h="370840">
                <a:tc>
                  <a:txBody>
                    <a:bodyPr/>
                    <a:lstStyle/>
                    <a:p>
                      <a:pPr algn="l"/>
                      <a:r>
                        <a:t>2021-04-01</a:t>
                      </a:r>
                    </a:p>
                  </a:txBody>
                  <a:tcPr anchor="ctr"/>
                </a:tc>
                <a:tc>
                  <a:txBody>
                    <a:bodyPr/>
                    <a:lstStyle/>
                    <a:p>
                      <a:pPr algn="r"/>
                      <a:r>
                        <a:t>28%</a:t>
                      </a:r>
                    </a:p>
                  </a:txBody>
                  <a:tcPr anchor="ctr"/>
                </a:tc>
              </a:tr>
              <a:tr h="370840">
                <a:tc>
                  <a:txBody>
                    <a:bodyPr/>
                    <a:lstStyle/>
                    <a:p>
                      <a:pPr algn="l"/>
                      <a:r>
                        <a:t>2021-04-08</a:t>
                      </a:r>
                    </a:p>
                  </a:txBody>
                  <a:tcPr anchor="ctr"/>
                </a:tc>
                <a:tc>
                  <a:txBody>
                    <a:bodyPr/>
                    <a:lstStyle/>
                    <a:p>
                      <a:pPr algn="r"/>
                      <a:r>
                        <a:t>72%</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Questionnaire End Time</a:t>
            </a:r>
          </a:p>
        </p:txBody>
      </p:sp>
      <p:sp>
        <p:nvSpPr>
          <p:cNvPr id="3" name="Text Placeholder 2"/>
          <p:cNvSpPr>
            <a:spLocks noGrp="1"/>
          </p:cNvSpPr>
          <p:nvPr>
            <p:ph type="body" idx="10" sz="quarter"/>
          </p:nvPr>
        </p:nvSpPr>
        <p:spPr/>
        <p:txBody>
          <a:bodyPr/>
          <a:lstStyle/>
          <a:p>
            <a:r>
              <a:t>When did you complete this qx (epoch seconds)?</a:t>
            </a:r>
          </a:p>
        </p:txBody>
      </p:sp>
      <p:graphicFrame>
        <p:nvGraphicFramePr>
          <p:cNvPr id="4" name="Table Placeholder 3"/>
          <p:cNvGraphicFramePr>
            <a:graphicFrameLocks noGrp="1"/>
          </p:cNvGraphicFramePr>
          <p:nvPr>
            <p:ph type="tbl" idx="11" sz="quarter"/>
          </p:nvPr>
        </p:nvGraphicFramePr>
        <p:xfrm>
          <a:off x="365760" y="1828800"/>
          <a:ext cx="11430000" cy="22250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Questionnaire End Time</a:t>
                      </a:r>
                    </a:p>
                  </a:txBody>
                  <a:tcPr anchor="b"/>
                </a:tc>
                <a:tc>
                  <a:txBody>
                    <a:bodyPr/>
                    <a:lstStyle/>
                    <a:p>
                      <a:pPr algn="r"/>
                      <a:r>
                        <a:t>All</a:t>
                      </a:r>
                    </a:p>
                  </a:txBody>
                  <a:tcPr anchor="b"/>
                </a:tc>
              </a:tr>
              <a:tr h="370840">
                <a:tc>
                  <a:txBody>
                    <a:bodyPr/>
                    <a:lstStyle/>
                    <a:p>
                      <a:pPr algn="l"/>
                      <a:r>
                        <a:t>2021-04-01</a:t>
                      </a:r>
                    </a:p>
                  </a:txBody>
                  <a:tcPr anchor="ctr"/>
                </a:tc>
                <a:tc>
                  <a:txBody>
                    <a:bodyPr/>
                    <a:lstStyle/>
                    <a:p>
                      <a:pPr algn="r"/>
                      <a:r>
                        <a:t>27%</a:t>
                      </a:r>
                    </a:p>
                  </a:txBody>
                  <a:tcPr anchor="ctr"/>
                </a:tc>
              </a:tr>
              <a:tr h="370840">
                <a:tc>
                  <a:txBody>
                    <a:bodyPr/>
                    <a:lstStyle/>
                    <a:p>
                      <a:pPr algn="l"/>
                      <a:r>
                        <a:t>2021-04-08</a:t>
                      </a:r>
                    </a:p>
                  </a:txBody>
                  <a:tcPr anchor="ctr"/>
                </a:tc>
                <a:tc>
                  <a:txBody>
                    <a:bodyPr/>
                    <a:lstStyle/>
                    <a:p>
                      <a:pPr algn="r"/>
                      <a:r>
                        <a:t>73%</a:t>
                      </a:r>
                    </a:p>
                  </a:txBody>
                  <a:tcPr anchor="ctr"/>
                </a:tc>
              </a:tr>
              <a:tr h="370840">
                <a:tc>
                  <a:txBody>
                    <a:bodyPr/>
                    <a:lstStyle/>
                    <a:p>
                      <a:pPr algn="l"/>
                      <a:r>
                        <a:t>2021-04-15</a:t>
                      </a:r>
                    </a:p>
                  </a:txBody>
                  <a:tcPr anchor="ctr"/>
                </a:tc>
                <a:tc>
                  <a:txBody>
                    <a:bodyPr/>
                    <a:lstStyle/>
                    <a:p>
                      <a:pPr algn="r"/>
                      <a:r>
                        <a:t>0%</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Questionnaire Last Modified Time</a:t>
            </a:r>
          </a:p>
        </p:txBody>
      </p:sp>
      <p:sp>
        <p:nvSpPr>
          <p:cNvPr id="3" name="Text Placeholder 2"/>
          <p:cNvSpPr>
            <a:spLocks noGrp="1"/>
          </p:cNvSpPr>
          <p:nvPr>
            <p:ph type="body" idx="10" sz="quarter"/>
          </p:nvPr>
        </p:nvSpPr>
        <p:spPr/>
        <p:txBody>
          <a:bodyPr/>
          <a:lstStyle/>
          <a:p>
            <a:r>
              <a:t>What was the last time you visited this questionnaire?</a:t>
            </a:r>
          </a:p>
        </p:txBody>
      </p:sp>
      <p:graphicFrame>
        <p:nvGraphicFramePr>
          <p:cNvPr id="4" name="Table Placeholder 3"/>
          <p:cNvGraphicFramePr>
            <a:graphicFrameLocks noGrp="1"/>
          </p:cNvGraphicFramePr>
          <p:nvPr>
            <p:ph type="tbl" idx="11" sz="quarter"/>
          </p:nvPr>
        </p:nvGraphicFramePr>
        <p:xfrm>
          <a:off x="365760" y="1828800"/>
          <a:ext cx="11430000" cy="22250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Questionnaire Last Modified Time</a:t>
                      </a:r>
                    </a:p>
                  </a:txBody>
                  <a:tcPr anchor="b"/>
                </a:tc>
                <a:tc>
                  <a:txBody>
                    <a:bodyPr/>
                    <a:lstStyle/>
                    <a:p>
                      <a:pPr algn="r"/>
                      <a:r>
                        <a:t>All</a:t>
                      </a:r>
                    </a:p>
                  </a:txBody>
                  <a:tcPr anchor="b"/>
                </a:tc>
              </a:tr>
              <a:tr h="370840">
                <a:tc>
                  <a:txBody>
                    <a:bodyPr/>
                    <a:lstStyle/>
                    <a:p>
                      <a:pPr algn="l"/>
                      <a:r>
                        <a:t>2021-04-01</a:t>
                      </a:r>
                    </a:p>
                  </a:txBody>
                  <a:tcPr anchor="ctr"/>
                </a:tc>
                <a:tc>
                  <a:txBody>
                    <a:bodyPr/>
                    <a:lstStyle/>
                    <a:p>
                      <a:pPr algn="r"/>
                      <a:r>
                        <a:t>27%</a:t>
                      </a:r>
                    </a:p>
                  </a:txBody>
                  <a:tcPr anchor="ctr"/>
                </a:tc>
              </a:tr>
              <a:tr h="370840">
                <a:tc>
                  <a:txBody>
                    <a:bodyPr/>
                    <a:lstStyle/>
                    <a:p>
                      <a:pPr algn="l"/>
                      <a:r>
                        <a:t>2021-04-08</a:t>
                      </a:r>
                    </a:p>
                  </a:txBody>
                  <a:tcPr anchor="ctr"/>
                </a:tc>
                <a:tc>
                  <a:txBody>
                    <a:bodyPr/>
                    <a:lstStyle/>
                    <a:p>
                      <a:pPr algn="r"/>
                      <a:r>
                        <a:t>73%</a:t>
                      </a:r>
                    </a:p>
                  </a:txBody>
                  <a:tcPr anchor="ctr"/>
                </a:tc>
              </a:tr>
              <a:tr h="370840">
                <a:tc>
                  <a:txBody>
                    <a:bodyPr/>
                    <a:lstStyle/>
                    <a:p>
                      <a:pPr algn="l"/>
                      <a:r>
                        <a:t>2021-04-15</a:t>
                      </a:r>
                    </a:p>
                  </a:txBody>
                  <a:tcPr anchor="ctr"/>
                </a:tc>
                <a:tc>
                  <a:txBody>
                    <a:bodyPr/>
                    <a:lstStyle/>
                    <a:p>
                      <a:pPr algn="r"/>
                      <a:r>
                        <a:t>0%</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Case ID</a:t>
            </a:r>
          </a:p>
        </p:txBody>
      </p:sp>
      <p:sp>
        <p:nvSpPr>
          <p:cNvPr id="3" name="Text Placeholder 2"/>
          <p:cNvSpPr>
            <a:spLocks noGrp="1"/>
          </p:cNvSpPr>
          <p:nvPr>
            <p:ph type="body" idx="10" sz="quarter"/>
          </p:nvPr>
        </p:nvSpPr>
        <p:spPr/>
        <p:txBody>
          <a:bodyPr/>
          <a:lstStyle/>
          <a:p>
            <a:r>
              <a:t>What was your Panman sample ID?</a:t>
            </a:r>
          </a:p>
        </p:txBody>
      </p:sp>
      <p:graphicFrame>
        <p:nvGraphicFramePr>
          <p:cNvPr id="4" name="Table Placeholder 3"/>
          <p:cNvGraphicFramePr>
            <a:graphicFrameLocks noGrp="1"/>
          </p:cNvGraphicFramePr>
          <p:nvPr>
            <p:ph type="tbl" idx="11" sz="quarter"/>
          </p:nvPr>
        </p:nvGraphicFramePr>
        <p:xfrm>
          <a:off x="365760" y="1828800"/>
          <a:ext cx="11430000" cy="259588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Case ID</a:t>
                      </a:r>
                    </a:p>
                  </a:txBody>
                  <a:tcPr anchor="b"/>
                </a:tc>
                <a:tc>
                  <a:txBody>
                    <a:bodyPr/>
                    <a:lstStyle/>
                    <a:p>
                      <a:pPr algn="r"/>
                      <a:r>
                        <a:t>All</a:t>
                      </a:r>
                    </a:p>
                  </a:txBody>
                  <a:tcPr anchor="b"/>
                </a:tc>
              </a:tr>
              <a:tr h="370840">
                <a:tc>
                  <a:txBody>
                    <a:bodyPr/>
                    <a:lstStyle/>
                    <a:p>
                      <a:pPr algn="l"/>
                      <a:r>
                        <a:t>1320000000-1330000000</a:t>
                      </a:r>
                    </a:p>
                  </a:txBody>
                  <a:tcPr anchor="ctr"/>
                </a:tc>
                <a:tc>
                  <a:txBody>
                    <a:bodyPr/>
                    <a:lstStyle/>
                    <a:p>
                      <a:pPr algn="r"/>
                      <a:r>
                        <a:t>0%</a:t>
                      </a:r>
                    </a:p>
                  </a:txBody>
                  <a:tcPr anchor="ctr"/>
                </a:tc>
              </a:tr>
              <a:tr h="370840">
                <a:tc>
                  <a:txBody>
                    <a:bodyPr/>
                    <a:lstStyle/>
                    <a:p>
                      <a:pPr algn="l"/>
                      <a:r>
                        <a:t>1400000000-1410000000</a:t>
                      </a:r>
                    </a:p>
                  </a:txBody>
                  <a:tcPr anchor="ctr"/>
                </a:tc>
                <a:tc>
                  <a:txBody>
                    <a:bodyPr/>
                    <a:lstStyle/>
                    <a:p>
                      <a:pPr algn="r"/>
                      <a:r>
                        <a:t>0%</a:t>
                      </a:r>
                    </a:p>
                  </a:txBody>
                  <a:tcPr anchor="ctr"/>
                </a:tc>
              </a:tr>
              <a:tr h="370840">
                <a:tc>
                  <a:txBody>
                    <a:bodyPr/>
                    <a:lstStyle/>
                    <a:p>
                      <a:pPr algn="l"/>
                      <a:r>
                        <a:t>1410000000-1420000000</a:t>
                      </a:r>
                    </a:p>
                  </a:txBody>
                  <a:tcPr anchor="ctr"/>
                </a:tc>
                <a:tc>
                  <a:txBody>
                    <a:bodyPr/>
                    <a:lstStyle/>
                    <a:p>
                      <a:pPr algn="r"/>
                      <a:r>
                        <a:t>64%</a:t>
                      </a:r>
                    </a:p>
                  </a:txBody>
                  <a:tcPr anchor="ctr"/>
                </a:tc>
              </a:tr>
              <a:tr h="370840">
                <a:tc>
                  <a:txBody>
                    <a:bodyPr/>
                    <a:lstStyle/>
                    <a:p>
                      <a:pPr algn="l"/>
                      <a:r>
                        <a:t>1420000000-1430000000</a:t>
                      </a:r>
                    </a:p>
                  </a:txBody>
                  <a:tcPr anchor="ctr"/>
                </a:tc>
                <a:tc>
                  <a:txBody>
                    <a:bodyPr/>
                    <a:lstStyle/>
                    <a:p>
                      <a:pPr algn="r"/>
                      <a:r>
                        <a:t>36%</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Weight</a:t>
            </a:r>
          </a:p>
        </p:txBody>
      </p:sp>
      <p:sp>
        <p:nvSpPr>
          <p:cNvPr id="3" name="Text Placeholder 2"/>
          <p:cNvSpPr>
            <a:spLocks noGrp="1"/>
          </p:cNvSpPr>
          <p:nvPr>
            <p:ph type="body" idx="10" sz="quarter"/>
          </p:nvPr>
        </p:nvSpPr>
        <p:spPr/>
        <p:txBody>
          <a:bodyPr/>
          <a:lstStyle/>
          <a:p/>
        </p:txBody>
      </p:sp>
      <p:graphicFrame>
        <p:nvGraphicFramePr>
          <p:cNvPr id="4" name="Table Placeholder 3"/>
          <p:cNvGraphicFramePr>
            <a:graphicFrameLocks noGrp="1"/>
          </p:cNvGraphicFramePr>
          <p:nvPr>
            <p:ph type="tbl" idx="11" sz="quarter"/>
          </p:nvPr>
        </p:nvGraphicFramePr>
        <p:xfrm>
          <a:off x="365760" y="1828800"/>
          <a:ext cx="11430000" cy="445008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Weight</a:t>
                      </a:r>
                    </a:p>
                  </a:txBody>
                  <a:tcPr anchor="b"/>
                </a:tc>
                <a:tc>
                  <a:txBody>
                    <a:bodyPr/>
                    <a:lstStyle/>
                    <a:p>
                      <a:pPr algn="r"/>
                      <a:r>
                        <a:t>All</a:t>
                      </a:r>
                    </a:p>
                  </a:txBody>
                  <a:tcPr anchor="b"/>
                </a:tc>
              </a:tr>
              <a:tr h="370840">
                <a:tc>
                  <a:txBody>
                    <a:bodyPr/>
                    <a:lstStyle/>
                    <a:p>
                      <a:pPr algn="l"/>
                      <a:r>
                        <a:t>0-0.5</a:t>
                      </a:r>
                    </a:p>
                  </a:txBody>
                  <a:tcPr anchor="ctr"/>
                </a:tc>
                <a:tc>
                  <a:txBody>
                    <a:bodyPr/>
                    <a:lstStyle/>
                    <a:p>
                      <a:pPr algn="r"/>
                      <a:r>
                        <a:t>0%</a:t>
                      </a:r>
                    </a:p>
                  </a:txBody>
                  <a:tcPr anchor="ctr"/>
                </a:tc>
              </a:tr>
              <a:tr h="370840">
                <a:tc>
                  <a:txBody>
                    <a:bodyPr/>
                    <a:lstStyle/>
                    <a:p>
                      <a:pPr algn="l"/>
                      <a:r>
                        <a:t>0.5-1</a:t>
                      </a:r>
                    </a:p>
                  </a:txBody>
                  <a:tcPr anchor="ctr"/>
                </a:tc>
                <a:tc>
                  <a:txBody>
                    <a:bodyPr/>
                    <a:lstStyle/>
                    <a:p>
                      <a:pPr algn="r"/>
                      <a:r>
                        <a:t>50%</a:t>
                      </a:r>
                    </a:p>
                  </a:txBody>
                  <a:tcPr anchor="ctr"/>
                </a:tc>
              </a:tr>
              <a:tr h="370840">
                <a:tc>
                  <a:txBody>
                    <a:bodyPr/>
                    <a:lstStyle/>
                    <a:p>
                      <a:pPr algn="l"/>
                      <a:r>
                        <a:t>1-1.5</a:t>
                      </a:r>
                    </a:p>
                  </a:txBody>
                  <a:tcPr anchor="ctr"/>
                </a:tc>
                <a:tc>
                  <a:txBody>
                    <a:bodyPr/>
                    <a:lstStyle/>
                    <a:p>
                      <a:pPr algn="r"/>
                      <a:r>
                        <a:t>30%</a:t>
                      </a:r>
                    </a:p>
                  </a:txBody>
                  <a:tcPr anchor="ctr"/>
                </a:tc>
              </a:tr>
              <a:tr h="370840">
                <a:tc>
                  <a:txBody>
                    <a:bodyPr/>
                    <a:lstStyle/>
                    <a:p>
                      <a:pPr algn="l"/>
                      <a:r>
                        <a:t>1.5-2</a:t>
                      </a:r>
                    </a:p>
                  </a:txBody>
                  <a:tcPr anchor="ctr"/>
                </a:tc>
                <a:tc>
                  <a:txBody>
                    <a:bodyPr/>
                    <a:lstStyle/>
                    <a:p>
                      <a:pPr algn="r"/>
                      <a:r>
                        <a:t>11%</a:t>
                      </a:r>
                    </a:p>
                  </a:txBody>
                  <a:tcPr anchor="ctr"/>
                </a:tc>
              </a:tr>
              <a:tr h="370840">
                <a:tc>
                  <a:txBody>
                    <a:bodyPr/>
                    <a:lstStyle/>
                    <a:p>
                      <a:pPr algn="l"/>
                      <a:r>
                        <a:t>2-2.5</a:t>
                      </a:r>
                    </a:p>
                  </a:txBody>
                  <a:tcPr anchor="ctr"/>
                </a:tc>
                <a:tc>
                  <a:txBody>
                    <a:bodyPr/>
                    <a:lstStyle/>
                    <a:p>
                      <a:pPr algn="r"/>
                      <a:r>
                        <a:t>2%</a:t>
                      </a:r>
                    </a:p>
                  </a:txBody>
                  <a:tcPr anchor="ctr"/>
                </a:tc>
              </a:tr>
              <a:tr h="370840">
                <a:tc>
                  <a:txBody>
                    <a:bodyPr/>
                    <a:lstStyle/>
                    <a:p>
                      <a:pPr algn="l"/>
                      <a:r>
                        <a:t>2.5-3</a:t>
                      </a:r>
                    </a:p>
                  </a:txBody>
                  <a:tcPr anchor="ctr"/>
                </a:tc>
                <a:tc>
                  <a:txBody>
                    <a:bodyPr/>
                    <a:lstStyle/>
                    <a:p>
                      <a:pPr algn="r"/>
                      <a:r>
                        <a:t>3%</a:t>
                      </a:r>
                    </a:p>
                  </a:txBody>
                  <a:tcPr anchor="ctr"/>
                </a:tc>
              </a:tr>
              <a:tr h="370840">
                <a:tc>
                  <a:txBody>
                    <a:bodyPr/>
                    <a:lstStyle/>
                    <a:p>
                      <a:pPr algn="l"/>
                      <a:r>
                        <a:t>3-3.5</a:t>
                      </a:r>
                    </a:p>
                  </a:txBody>
                  <a:tcPr anchor="ctr"/>
                </a:tc>
                <a:tc>
                  <a:txBody>
                    <a:bodyPr/>
                    <a:lstStyle/>
                    <a:p>
                      <a:pPr algn="r"/>
                      <a:r>
                        <a:t>2%</a:t>
                      </a:r>
                    </a:p>
                  </a:txBody>
                  <a:tcPr anchor="ctr"/>
                </a:tc>
              </a:tr>
              <a:tr h="370840">
                <a:tc>
                  <a:txBody>
                    <a:bodyPr/>
                    <a:lstStyle/>
                    <a:p>
                      <a:pPr algn="l"/>
                      <a:r>
                        <a:t>3.5-4</a:t>
                      </a:r>
                    </a:p>
                  </a:txBody>
                  <a:tcPr anchor="ctr"/>
                </a:tc>
                <a:tc>
                  <a:txBody>
                    <a:bodyPr/>
                    <a:lstStyle/>
                    <a:p>
                      <a:pPr algn="r"/>
                      <a:r>
                        <a:t>1%</a:t>
                      </a:r>
                    </a:p>
                  </a:txBody>
                  <a:tcPr anchor="ctr"/>
                </a:tc>
              </a:tr>
              <a:tr h="370840">
                <a:tc>
                  <a:txBody>
                    <a:bodyPr/>
                    <a:lstStyle/>
                    <a:p>
                      <a:pPr algn="l"/>
                      <a:r>
                        <a:t>4-4.5</a:t>
                      </a:r>
                    </a:p>
                  </a:txBody>
                  <a:tcPr anchor="ctr"/>
                </a:tc>
                <a:tc>
                  <a:txBody>
                    <a:bodyPr/>
                    <a:lstStyle/>
                    <a:p>
                      <a:pPr algn="r"/>
                      <a:r>
                        <a:t>0%</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California v. Texas II (Group B)</a:t>
            </a:r>
          </a:p>
        </p:txBody>
      </p:sp>
      <p:sp>
        <p:nvSpPr>
          <p:cNvPr id="3" name="Text Placeholder 2"/>
          <p:cNvSpPr>
            <a:spLocks noGrp="1"/>
          </p:cNvSpPr>
          <p:nvPr>
            <p:ph type="body" idx="10" sz="quarter"/>
          </p:nvPr>
        </p:nvSpPr>
        <p:spPr/>
        <p:txBody>
          <a:bodyPr/>
          <a:lstStyle/>
          <a:p>
            <a:r>
              <a:t>Under the Affordable Care Act (ACA), there is a tax penalty for not buying health insurance. This is called the individual mandate.     Some people think that if the individual mandate is unconstitutional, that should not affect the rest of the law. Other people disagree and think that if the individual mandate is unconstitutional then the entirety of the ACA must also be unconstitutional.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California v. Texas II (Group B)</a:t>
                      </a:r>
                    </a:p>
                  </a:txBody>
                  <a:tcPr anchor="b"/>
                </a:tc>
                <a:tc>
                  <a:txBody>
                    <a:bodyPr/>
                    <a:lstStyle/>
                    <a:p>
                      <a:pPr algn="r"/>
                      <a:r>
                        <a:t>All</a:t>
                      </a:r>
                    </a:p>
                  </a:txBody>
                  <a:tcPr anchor="b"/>
                </a:tc>
              </a:tr>
              <a:tr h="370840">
                <a:tc>
                  <a:txBody>
                    <a:bodyPr/>
                    <a:lstStyle/>
                    <a:p>
                      <a:pPr algn="l"/>
                      <a:r>
                        <a:t>If the individual mandate is unconstitutional, that should NOT AFFECT THE REST OF THE LAW</a:t>
                      </a:r>
                    </a:p>
                  </a:txBody>
                  <a:tcPr anchor="ctr"/>
                </a:tc>
                <a:tc>
                  <a:txBody>
                    <a:bodyPr/>
                    <a:lstStyle/>
                    <a:p>
                      <a:pPr algn="r"/>
                      <a:r>
                        <a:t>53%</a:t>
                      </a:r>
                    </a:p>
                  </a:txBody>
                  <a:tcPr anchor="ctr"/>
                </a:tc>
              </a:tr>
              <a:tr h="370840">
                <a:tc>
                  <a:txBody>
                    <a:bodyPr/>
                    <a:lstStyle/>
                    <a:p>
                      <a:pPr algn="l"/>
                      <a:r>
                        <a:t>If the individual mandate is unconstitutional, then the ENTIRE LAW SHOULD BE STRUCK DOWN</a:t>
                      </a:r>
                    </a:p>
                  </a:txBody>
                  <a:tcPr anchor="ctr"/>
                </a:tc>
                <a:tc>
                  <a:txBody>
                    <a:bodyPr/>
                    <a:lstStyle/>
                    <a:p>
                      <a:pPr algn="r"/>
                      <a:r>
                        <a:t>47%</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California v. Texas II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California v. Texas II (Group B)</a:t>
                      </a:r>
                    </a:p>
                  </a:txBody>
                  <a:tcPr anchor="b"/>
                </a:tc>
                <a:tc>
                  <a:txBody>
                    <a:bodyPr/>
                    <a:lstStyle/>
                    <a:p>
                      <a:pPr algn="r"/>
                      <a:r>
                        <a:t>All</a:t>
                      </a:r>
                    </a:p>
                  </a:txBody>
                  <a:tcPr anchor="b"/>
                </a:tc>
              </a:tr>
              <a:tr h="370840">
                <a:tc>
                  <a:txBody>
                    <a:bodyPr/>
                    <a:lstStyle/>
                    <a:p>
                      <a:pPr algn="l"/>
                      <a:r>
                        <a:t>If the individual mandate is unconstitutional, that should NOT AFFECT THE REST OF THE LAW</a:t>
                      </a:r>
                    </a:p>
                  </a:txBody>
                  <a:tcPr anchor="ctr"/>
                </a:tc>
                <a:tc>
                  <a:txBody>
                    <a:bodyPr/>
                    <a:lstStyle/>
                    <a:p>
                      <a:pPr algn="r"/>
                      <a:r>
                        <a:t>60%</a:t>
                      </a:r>
                    </a:p>
                  </a:txBody>
                  <a:tcPr anchor="ctr"/>
                </a:tc>
              </a:tr>
              <a:tr h="370840">
                <a:tc>
                  <a:txBody>
                    <a:bodyPr/>
                    <a:lstStyle/>
                    <a:p>
                      <a:pPr algn="l"/>
                      <a:r>
                        <a:t>If the individual mandate is unconstitutional, then the ENTIRE LAW SHOULD BE STRUCK DOWN</a:t>
                      </a:r>
                    </a:p>
                  </a:txBody>
                  <a:tcPr anchor="ctr"/>
                </a:tc>
                <a:tc>
                  <a:txBody>
                    <a:bodyPr/>
                    <a:lstStyle/>
                    <a:p>
                      <a:pPr algn="r"/>
                      <a:r>
                        <a:t>40%</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Brnovich v. Democratic National Committee I (Group A)</a:t>
            </a:r>
          </a:p>
        </p:txBody>
      </p:sp>
      <p:sp>
        <p:nvSpPr>
          <p:cNvPr id="3" name="Text Placeholder 2"/>
          <p:cNvSpPr>
            <a:spLocks noGrp="1"/>
          </p:cNvSpPr>
          <p:nvPr>
            <p:ph type="body" idx="10" sz="quarter"/>
          </p:nvPr>
        </p:nvSpPr>
        <p:spPr/>
        <p:txBody>
          <a:bodyPr/>
          <a:lstStyle/>
          <a:p>
            <a:r>
              <a:t>In Arizona, if a voter arrives at a polling place and is not listed on the voter roll for that precinct, the voter may still cast a provisional ballot. After election day, Arizona election officials review all provisional ballots to determine the voter's identity and address.     If officials determine that the voter voted outside of their precinct, the ballot is discarded in its entirety, even if the voter was eligible to vote in most of the races on the ballot.     Some people believe that discarding entire ballots in this manner is unlawful. Other people believe that it is lawful.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Brnovich v. Democratic National Committee I (Group A)</a:t>
                      </a:r>
                    </a:p>
                  </a:txBody>
                  <a:tcPr anchor="b"/>
                </a:tc>
                <a:tc>
                  <a:txBody>
                    <a:bodyPr/>
                    <a:lstStyle/>
                    <a:p>
                      <a:pPr algn="r"/>
                      <a:r>
                        <a:t>All</a:t>
                      </a:r>
                    </a:p>
                  </a:txBody>
                  <a:tcPr anchor="b"/>
                </a:tc>
              </a:tr>
              <a:tr h="370840">
                <a:tc>
                  <a:txBody>
                    <a:bodyPr/>
                    <a:lstStyle/>
                    <a:p>
                      <a:pPr algn="l"/>
                      <a:r>
                        <a:t>Discarding entire ballots from voters who voted outside of their precinct IS UNLAWFUL</a:t>
                      </a:r>
                    </a:p>
                  </a:txBody>
                  <a:tcPr anchor="ctr"/>
                </a:tc>
                <a:tc>
                  <a:txBody>
                    <a:bodyPr/>
                    <a:lstStyle/>
                    <a:p>
                      <a:pPr algn="r"/>
                      <a:r>
                        <a:t>55%</a:t>
                      </a:r>
                    </a:p>
                  </a:txBody>
                  <a:tcPr anchor="ctr"/>
                </a:tc>
              </a:tr>
              <a:tr h="370840">
                <a:tc>
                  <a:txBody>
                    <a:bodyPr/>
                    <a:lstStyle/>
                    <a:p>
                      <a:pPr algn="l"/>
                      <a:r>
                        <a:t>Discarding entire ballots from voters who voted outside of their precinct IS LAWFUL</a:t>
                      </a:r>
                    </a:p>
                  </a:txBody>
                  <a:tcPr anchor="ctr"/>
                </a:tc>
                <a:tc>
                  <a:txBody>
                    <a:bodyPr/>
                    <a:lstStyle/>
                    <a:p>
                      <a:pPr algn="r"/>
                      <a:r>
                        <a:t>45%</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Brnovich v. Democratic National Committee I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Brnovich v. Democratic National Committee I (Group A)</a:t>
                      </a:r>
                    </a:p>
                  </a:txBody>
                  <a:tcPr anchor="b"/>
                </a:tc>
                <a:tc>
                  <a:txBody>
                    <a:bodyPr/>
                    <a:lstStyle/>
                    <a:p>
                      <a:pPr algn="r"/>
                      <a:r>
                        <a:t>All</a:t>
                      </a:r>
                    </a:p>
                  </a:txBody>
                  <a:tcPr anchor="b"/>
                </a:tc>
              </a:tr>
              <a:tr h="370840">
                <a:tc>
                  <a:txBody>
                    <a:bodyPr/>
                    <a:lstStyle/>
                    <a:p>
                      <a:pPr algn="l"/>
                      <a:r>
                        <a:t>Discarding entire ballots from voters who voted outside of their precinct IS UNLAWFUL</a:t>
                      </a:r>
                    </a:p>
                  </a:txBody>
                  <a:tcPr anchor="ctr"/>
                </a:tc>
                <a:tc>
                  <a:txBody>
                    <a:bodyPr/>
                    <a:lstStyle/>
                    <a:p>
                      <a:pPr algn="r"/>
                      <a:r>
                        <a:t>48%</a:t>
                      </a:r>
                    </a:p>
                  </a:txBody>
                  <a:tcPr anchor="ctr"/>
                </a:tc>
              </a:tr>
              <a:tr h="370840">
                <a:tc>
                  <a:txBody>
                    <a:bodyPr/>
                    <a:lstStyle/>
                    <a:p>
                      <a:pPr algn="l"/>
                      <a:r>
                        <a:t>Discarding entire ballots from voters who voted outside of their precinct IS LAWFUL</a:t>
                      </a:r>
                    </a:p>
                  </a:txBody>
                  <a:tcPr anchor="ctr"/>
                </a:tc>
                <a:tc>
                  <a:txBody>
                    <a:bodyPr/>
                    <a:lstStyle/>
                    <a:p>
                      <a:pPr algn="r"/>
                      <a:r>
                        <a:t>52%</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Brnovich v. Democratic National Committee I (Group B)</a:t>
            </a:r>
          </a:p>
        </p:txBody>
      </p:sp>
      <p:sp>
        <p:nvSpPr>
          <p:cNvPr id="3" name="Text Placeholder 2"/>
          <p:cNvSpPr>
            <a:spLocks noGrp="1"/>
          </p:cNvSpPr>
          <p:nvPr>
            <p:ph type="body" idx="10" sz="quarter"/>
          </p:nvPr>
        </p:nvSpPr>
        <p:spPr/>
        <p:txBody>
          <a:bodyPr/>
          <a:lstStyle/>
          <a:p>
            <a:r>
              <a:t>In Arizona, if a voter arrives at a polling place and is not listed on the voter roll for that precinct, the voter may still cast a provisional ballot. After election day, Arizona election officials review all provisional ballots to determine the voter's identity and address.     If officials determine that the voter voted outside of their precinct, the ballot is discarded in its entirety, even if the voter was eligible to vote in most of the races on the ballot.     Some people believe that discarding entire ballots in this manner is lawful. Other people believe that it is unlawful.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Brnovich v. Democratic National Committee I (Group B)</a:t>
                      </a:r>
                    </a:p>
                  </a:txBody>
                  <a:tcPr anchor="b"/>
                </a:tc>
                <a:tc>
                  <a:txBody>
                    <a:bodyPr/>
                    <a:lstStyle/>
                    <a:p>
                      <a:pPr algn="r"/>
                      <a:r>
                        <a:t>All</a:t>
                      </a:r>
                    </a:p>
                  </a:txBody>
                  <a:tcPr anchor="b"/>
                </a:tc>
              </a:tr>
              <a:tr h="370840">
                <a:tc>
                  <a:txBody>
                    <a:bodyPr/>
                    <a:lstStyle/>
                    <a:p>
                      <a:pPr algn="l"/>
                      <a:r>
                        <a:t>Discarding entire ballots from voters who voted outside of their precinct IS LAWFUL</a:t>
                      </a:r>
                    </a:p>
                  </a:txBody>
                  <a:tcPr anchor="ctr"/>
                </a:tc>
                <a:tc>
                  <a:txBody>
                    <a:bodyPr/>
                    <a:lstStyle/>
                    <a:p>
                      <a:pPr algn="r"/>
                      <a:r>
                        <a:t>53%</a:t>
                      </a:r>
                    </a:p>
                  </a:txBody>
                  <a:tcPr anchor="ctr"/>
                </a:tc>
              </a:tr>
              <a:tr h="370840">
                <a:tc>
                  <a:txBody>
                    <a:bodyPr/>
                    <a:lstStyle/>
                    <a:p>
                      <a:pPr algn="l"/>
                      <a:r>
                        <a:t>Discarding entire ballots from voters who voted outside of their precinct IS UNLAWFUL</a:t>
                      </a:r>
                    </a:p>
                  </a:txBody>
                  <a:tcPr anchor="ctr"/>
                </a:tc>
                <a:tc>
                  <a:txBody>
                    <a:bodyPr/>
                    <a:lstStyle/>
                    <a:p>
                      <a:pPr algn="r"/>
                      <a:r>
                        <a:t>47%</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Brnovich v. Democratic National Committee I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Brnovich v. Democratic National Committee I (Group B)</a:t>
                      </a:r>
                    </a:p>
                  </a:txBody>
                  <a:tcPr anchor="b"/>
                </a:tc>
                <a:tc>
                  <a:txBody>
                    <a:bodyPr/>
                    <a:lstStyle/>
                    <a:p>
                      <a:pPr algn="r"/>
                      <a:r>
                        <a:t>All</a:t>
                      </a:r>
                    </a:p>
                  </a:txBody>
                  <a:tcPr anchor="b"/>
                </a:tc>
              </a:tr>
              <a:tr h="370840">
                <a:tc>
                  <a:txBody>
                    <a:bodyPr/>
                    <a:lstStyle/>
                    <a:p>
                      <a:pPr algn="l"/>
                      <a:r>
                        <a:t>Discarding entire ballots from voters who voted outside of their precinct IS LAWFUL</a:t>
                      </a:r>
                    </a:p>
                  </a:txBody>
                  <a:tcPr anchor="ctr"/>
                </a:tc>
                <a:tc>
                  <a:txBody>
                    <a:bodyPr/>
                    <a:lstStyle/>
                    <a:p>
                      <a:pPr algn="r"/>
                      <a:r>
                        <a:t>55%</a:t>
                      </a:r>
                    </a:p>
                  </a:txBody>
                  <a:tcPr anchor="ctr"/>
                </a:tc>
              </a:tr>
              <a:tr h="370840">
                <a:tc>
                  <a:txBody>
                    <a:bodyPr/>
                    <a:lstStyle/>
                    <a:p>
                      <a:pPr algn="l"/>
                      <a:r>
                        <a:t>Discarding entire ballots from voters who voted outside of their precinct IS UNLAWFUL</a:t>
                      </a:r>
                    </a:p>
                  </a:txBody>
                  <a:tcPr anchor="ctr"/>
                </a:tc>
                <a:tc>
                  <a:txBody>
                    <a:bodyPr/>
                    <a:lstStyle/>
                    <a:p>
                      <a:pPr algn="r"/>
                      <a:r>
                        <a:t>45%</a:t>
                      </a:r>
                    </a:p>
                  </a:txBody>
                  <a:tcPr anchor="ctr"/>
                </a:tc>
              </a:tr>
              <a:tr h="370840">
                <a:tc>
                  <a:txBody>
                    <a:bodyPr/>
                    <a:lstStyle/>
                    <a:p>
                      <a:pPr algn="l"/>
                      <a:r>
                        <a:t>Unweighted N</a:t>
                      </a:r>
                    </a:p>
                  </a:txBody>
                  <a:tcPr anchor="ctr"/>
                </a:tc>
                <a:tc>
                  <a:txBody>
                    <a:bodyPr/>
                    <a:lstStyle/>
                    <a:p>
                      <a:pPr algn="r"/>
                      <a:r>
                        <a:t>1084</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Brnovich v. Democratic National Committee II (Group A)</a:t>
            </a:r>
          </a:p>
        </p:txBody>
      </p:sp>
      <p:sp>
        <p:nvSpPr>
          <p:cNvPr id="3" name="Text Placeholder 2"/>
          <p:cNvSpPr>
            <a:spLocks noGrp="1"/>
          </p:cNvSpPr>
          <p:nvPr>
            <p:ph type="body" idx="10" sz="quarter"/>
          </p:nvPr>
        </p:nvSpPr>
        <p:spPr/>
        <p:txBody>
          <a:bodyPr/>
          <a:lstStyle/>
          <a:p>
            <a:r>
              <a:t>Arizona offers in-person voting at a precinct or vote center either on election day or during an early-vote period. Many voters -- particularly racial minorities -- who vote early rely on another person to collect and drop off voted ballots. However, the Arizona legislature made it illegal to collect and deliver another person's ballot.     Some people think that voters should be able to rely on another person or third party to collect and drop off ballots. Other people think that states can forbid this.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Brnovich v. Democratic National Committee II (Group A)</a:t>
                      </a:r>
                    </a:p>
                  </a:txBody>
                  <a:tcPr anchor="b"/>
                </a:tc>
                <a:tc>
                  <a:txBody>
                    <a:bodyPr/>
                    <a:lstStyle/>
                    <a:p>
                      <a:pPr algn="r"/>
                      <a:r>
                        <a:t>All</a:t>
                      </a:r>
                    </a:p>
                  </a:txBody>
                  <a:tcPr anchor="b"/>
                </a:tc>
              </a:tr>
              <a:tr h="370840">
                <a:tc>
                  <a:txBody>
                    <a:bodyPr/>
                    <a:lstStyle/>
                    <a:p>
                      <a:pPr algn="l"/>
                      <a:r>
                        <a:t>Voters SHOULD BE ABLE to rely on another person or third party to collect and drop off ballots</a:t>
                      </a:r>
                    </a:p>
                  </a:txBody>
                  <a:tcPr anchor="ctr"/>
                </a:tc>
                <a:tc>
                  <a:txBody>
                    <a:bodyPr/>
                    <a:lstStyle/>
                    <a:p>
                      <a:pPr algn="r"/>
                      <a:r>
                        <a:t>52%</a:t>
                      </a:r>
                    </a:p>
                  </a:txBody>
                  <a:tcPr anchor="ctr"/>
                </a:tc>
              </a:tr>
              <a:tr h="370840">
                <a:tc>
                  <a:txBody>
                    <a:bodyPr/>
                    <a:lstStyle/>
                    <a:p>
                      <a:pPr algn="l"/>
                      <a:r>
                        <a:t>STATES CAN FORBID voters from relying on another person or third party to collect and drop off ballots</a:t>
                      </a:r>
                    </a:p>
                  </a:txBody>
                  <a:tcPr anchor="ctr"/>
                </a:tc>
                <a:tc>
                  <a:txBody>
                    <a:bodyPr/>
                    <a:lstStyle/>
                    <a:p>
                      <a:pPr algn="r"/>
                      <a:r>
                        <a:t>48%</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Brnovich v. Democratic National Committee II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Brnovich v. Democratic National Committee II (Group A)</a:t>
                      </a:r>
                    </a:p>
                  </a:txBody>
                  <a:tcPr anchor="b"/>
                </a:tc>
                <a:tc>
                  <a:txBody>
                    <a:bodyPr/>
                    <a:lstStyle/>
                    <a:p>
                      <a:pPr algn="r"/>
                      <a:r>
                        <a:t>All</a:t>
                      </a:r>
                    </a:p>
                  </a:txBody>
                  <a:tcPr anchor="b"/>
                </a:tc>
              </a:tr>
              <a:tr h="370840">
                <a:tc>
                  <a:txBody>
                    <a:bodyPr/>
                    <a:lstStyle/>
                    <a:p>
                      <a:pPr algn="l"/>
                      <a:r>
                        <a:t>Voters SHOULD BE ABLE to rely on another person or third party to collect and drop off ballots</a:t>
                      </a:r>
                    </a:p>
                  </a:txBody>
                  <a:tcPr anchor="ctr"/>
                </a:tc>
                <a:tc>
                  <a:txBody>
                    <a:bodyPr/>
                    <a:lstStyle/>
                    <a:p>
                      <a:pPr algn="r"/>
                      <a:r>
                        <a:t>45%</a:t>
                      </a:r>
                    </a:p>
                  </a:txBody>
                  <a:tcPr anchor="ctr"/>
                </a:tc>
              </a:tr>
              <a:tr h="370840">
                <a:tc>
                  <a:txBody>
                    <a:bodyPr/>
                    <a:lstStyle/>
                    <a:p>
                      <a:pPr algn="l"/>
                      <a:r>
                        <a:t>STATES CAN FORBID voters from relying on another person or third party to collect and drop off ballots</a:t>
                      </a:r>
                    </a:p>
                  </a:txBody>
                  <a:tcPr anchor="ctr"/>
                </a:tc>
                <a:tc>
                  <a:txBody>
                    <a:bodyPr/>
                    <a:lstStyle/>
                    <a:p>
                      <a:pPr algn="r"/>
                      <a:r>
                        <a:t>55%</a:t>
                      </a:r>
                    </a:p>
                  </a:txBody>
                  <a:tcPr anchor="ctr"/>
                </a:tc>
              </a:tr>
              <a:tr h="370840">
                <a:tc>
                  <a:txBody>
                    <a:bodyPr/>
                    <a:lstStyle/>
                    <a:p>
                      <a:pPr algn="l"/>
                      <a:r>
                        <a:t>Unweighted N</a:t>
                      </a:r>
                    </a:p>
                  </a:txBody>
                  <a:tcPr anchor="ctr"/>
                </a:tc>
                <a:tc>
                  <a:txBody>
                    <a:bodyPr/>
                    <a:lstStyle/>
                    <a:p>
                      <a:pPr algn="r"/>
                      <a:r>
                        <a:t>1070</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Brnovich v. Democratic National Committee II (Group B)</a:t>
            </a:r>
          </a:p>
        </p:txBody>
      </p:sp>
      <p:sp>
        <p:nvSpPr>
          <p:cNvPr id="3" name="Text Placeholder 2"/>
          <p:cNvSpPr>
            <a:spLocks noGrp="1"/>
          </p:cNvSpPr>
          <p:nvPr>
            <p:ph type="body" idx="10" sz="quarter"/>
          </p:nvPr>
        </p:nvSpPr>
        <p:spPr/>
        <p:txBody>
          <a:bodyPr/>
          <a:lstStyle/>
          <a:p>
            <a:r>
              <a:t>Arizona offers in-person voting at a precinct or vote center either on election day or during an early-vote period. Many voters -- particularly racial minorities -- who vote early rely on another person to collect and drop off voted ballots. However, the Arizona legislature made it illegal to collect and deliver another person's ballot.     Some people think that states can forbid voters from relying on another person or third party to collect and drop off ballots. Other people think that voters should be able to rely on another person or third party to collect and drop off ballots.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Brnovich v. Democratic National Committee II (Group B)</a:t>
                      </a:r>
                    </a:p>
                  </a:txBody>
                  <a:tcPr anchor="b"/>
                </a:tc>
                <a:tc>
                  <a:txBody>
                    <a:bodyPr/>
                    <a:lstStyle/>
                    <a:p>
                      <a:pPr algn="r"/>
                      <a:r>
                        <a:t>All</a:t>
                      </a:r>
                    </a:p>
                  </a:txBody>
                  <a:tcPr anchor="b"/>
                </a:tc>
              </a:tr>
              <a:tr h="370840">
                <a:tc>
                  <a:txBody>
                    <a:bodyPr/>
                    <a:lstStyle/>
                    <a:p>
                      <a:pPr algn="l"/>
                      <a:r>
                        <a:t>STATES CAN FORBID voters from relying on another person or third party to collect and drop off ballots</a:t>
                      </a:r>
                    </a:p>
                  </a:txBody>
                  <a:tcPr anchor="ctr"/>
                </a:tc>
                <a:tc>
                  <a:txBody>
                    <a:bodyPr/>
                    <a:lstStyle/>
                    <a:p>
                      <a:pPr algn="r"/>
                      <a:r>
                        <a:t>52%</a:t>
                      </a:r>
                    </a:p>
                  </a:txBody>
                  <a:tcPr anchor="ctr"/>
                </a:tc>
              </a:tr>
              <a:tr h="370840">
                <a:tc>
                  <a:txBody>
                    <a:bodyPr/>
                    <a:lstStyle/>
                    <a:p>
                      <a:pPr algn="l"/>
                      <a:r>
                        <a:t>Voters SHOULD BE ABLE to rely on another person or third party to collect and drop off ballots</a:t>
                      </a:r>
                    </a:p>
                  </a:txBody>
                  <a:tcPr anchor="ctr"/>
                </a:tc>
                <a:tc>
                  <a:txBody>
                    <a:bodyPr/>
                    <a:lstStyle/>
                    <a:p>
                      <a:pPr algn="r"/>
                      <a:r>
                        <a:t>48%</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Fulton v. City of Philadelphia PA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Fulton v. City of Philadelphia PA (Group A)</a:t>
                      </a:r>
                    </a:p>
                  </a:txBody>
                  <a:tcPr anchor="b"/>
                </a:tc>
                <a:tc>
                  <a:txBody>
                    <a:bodyPr/>
                    <a:lstStyle/>
                    <a:p>
                      <a:pPr algn="r"/>
                      <a:r>
                        <a:t>All</a:t>
                      </a:r>
                    </a:p>
                  </a:txBody>
                  <a:tcPr anchor="b"/>
                </a:tc>
              </a:tr>
              <a:tr h="370840">
                <a:tc>
                  <a:txBody>
                    <a:bodyPr/>
                    <a:lstStyle/>
                    <a:p>
                      <a:pPr algn="l"/>
                      <a:r>
                        <a:t>Prohibiting religious agencies from participating in the foster care system unless they allow children to be placed with same-sex couples DOES NOT VIOLATE agencies' First Amendment rights to religious freedom</a:t>
                      </a:r>
                    </a:p>
                  </a:txBody>
                  <a:tcPr anchor="ctr"/>
                </a:tc>
                <a:tc>
                  <a:txBody>
                    <a:bodyPr/>
                    <a:lstStyle/>
                    <a:p>
                      <a:pPr algn="r"/>
                      <a:r>
                        <a:t>46%</a:t>
                      </a:r>
                    </a:p>
                  </a:txBody>
                  <a:tcPr anchor="ctr"/>
                </a:tc>
              </a:tr>
              <a:tr h="370840">
                <a:tc>
                  <a:txBody>
                    <a:bodyPr/>
                    <a:lstStyle/>
                    <a:p>
                      <a:pPr algn="l"/>
                      <a:r>
                        <a:t>Prohibiting religious agencies from participating in the foster care system unless they allow children to be placed with same-sex couples DOES VIOLATE agencies' First Amendment rights to religious freedom</a:t>
                      </a:r>
                    </a:p>
                  </a:txBody>
                  <a:tcPr anchor="ctr"/>
                </a:tc>
                <a:tc>
                  <a:txBody>
                    <a:bodyPr/>
                    <a:lstStyle/>
                    <a:p>
                      <a:pPr algn="r"/>
                      <a:r>
                        <a:t>54%</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Brnovich v. Democratic National Committee II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Brnovich v. Democratic National Committee II (Group B)</a:t>
                      </a:r>
                    </a:p>
                  </a:txBody>
                  <a:tcPr anchor="b"/>
                </a:tc>
                <a:tc>
                  <a:txBody>
                    <a:bodyPr/>
                    <a:lstStyle/>
                    <a:p>
                      <a:pPr algn="r"/>
                      <a:r>
                        <a:t>All</a:t>
                      </a:r>
                    </a:p>
                  </a:txBody>
                  <a:tcPr anchor="b"/>
                </a:tc>
              </a:tr>
              <a:tr h="370840">
                <a:tc>
                  <a:txBody>
                    <a:bodyPr/>
                    <a:lstStyle/>
                    <a:p>
                      <a:pPr algn="l"/>
                      <a:r>
                        <a:t>STATES CAN FORBID voters from relying on another person or third party to collect and drop off ballots</a:t>
                      </a:r>
                    </a:p>
                  </a:txBody>
                  <a:tcPr anchor="ctr"/>
                </a:tc>
                <a:tc>
                  <a:txBody>
                    <a:bodyPr/>
                    <a:lstStyle/>
                    <a:p>
                      <a:pPr algn="r"/>
                      <a:r>
                        <a:t>57%</a:t>
                      </a:r>
                    </a:p>
                  </a:txBody>
                  <a:tcPr anchor="ctr"/>
                </a:tc>
              </a:tr>
              <a:tr h="370840">
                <a:tc>
                  <a:txBody>
                    <a:bodyPr/>
                    <a:lstStyle/>
                    <a:p>
                      <a:pPr algn="l"/>
                      <a:r>
                        <a:t>Voters SHOULD BE ABLE to rely on another person or third party to collect and drop off ballots</a:t>
                      </a:r>
                    </a:p>
                  </a:txBody>
                  <a:tcPr anchor="ctr"/>
                </a:tc>
                <a:tc>
                  <a:txBody>
                    <a:bodyPr/>
                    <a:lstStyle/>
                    <a:p>
                      <a:pPr algn="r"/>
                      <a:r>
                        <a:t>43%</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Americans for Prosperity Foundation v. Becerra (Group A)</a:t>
            </a:r>
          </a:p>
        </p:txBody>
      </p:sp>
      <p:sp>
        <p:nvSpPr>
          <p:cNvPr id="3" name="Text Placeholder 2"/>
          <p:cNvSpPr>
            <a:spLocks noGrp="1"/>
          </p:cNvSpPr>
          <p:nvPr>
            <p:ph type="body" idx="10" sz="quarter"/>
          </p:nvPr>
        </p:nvSpPr>
        <p:spPr/>
        <p:txBody>
          <a:bodyPr/>
          <a:lstStyle/>
          <a:p>
            <a:r>
              <a:t>To detect possible fraud, the attorney general of California requires private nonprofit organizations to report the names and addresses of their major donors to the state, which keeps this information confidential. Some people think that this violates nonprofit organizations' First Amendment rights to free association because it might deter people from financially supporting them. Other people do not think that this violates nonprofit organizations' First Amendment rights to free association.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Americans for Prosperity Foundation v. Becerra (Group A)</a:t>
                      </a:r>
                    </a:p>
                  </a:txBody>
                  <a:tcPr anchor="b"/>
                </a:tc>
                <a:tc>
                  <a:txBody>
                    <a:bodyPr/>
                    <a:lstStyle/>
                    <a:p>
                      <a:pPr algn="r"/>
                      <a:r>
                        <a:t>All</a:t>
                      </a:r>
                    </a:p>
                  </a:txBody>
                  <a:tcPr anchor="b"/>
                </a:tc>
              </a:tr>
              <a:tr h="370840">
                <a:tc>
                  <a:txBody>
                    <a:bodyPr/>
                    <a:lstStyle/>
                    <a:p>
                      <a:pPr algn="l"/>
                      <a:r>
                        <a:t>Requiring nonprofit organizations to report information to the state about their major donors VIOLATES their First Amendment rights</a:t>
                      </a:r>
                    </a:p>
                  </a:txBody>
                  <a:tcPr anchor="ctr"/>
                </a:tc>
                <a:tc>
                  <a:txBody>
                    <a:bodyPr/>
                    <a:lstStyle/>
                    <a:p>
                      <a:pPr algn="r"/>
                      <a:r>
                        <a:t>41%</a:t>
                      </a:r>
                    </a:p>
                  </a:txBody>
                  <a:tcPr anchor="ctr"/>
                </a:tc>
              </a:tr>
              <a:tr h="370840">
                <a:tc>
                  <a:txBody>
                    <a:bodyPr/>
                    <a:lstStyle/>
                    <a:p>
                      <a:pPr algn="l"/>
                      <a:r>
                        <a:t>Requiring nonprofit organizations to report information to the state about their major donors DOES NOT VIOLATE their First Amendment rights</a:t>
                      </a:r>
                    </a:p>
                  </a:txBody>
                  <a:tcPr anchor="ctr"/>
                </a:tc>
                <a:tc>
                  <a:txBody>
                    <a:bodyPr/>
                    <a:lstStyle/>
                    <a:p>
                      <a:pPr algn="r"/>
                      <a:r>
                        <a:t>59%</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Americans for Prosperity Foundation v. Becerra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Americans for Prosperity Foundation v. Becerra (Group A)</a:t>
                      </a:r>
                    </a:p>
                  </a:txBody>
                  <a:tcPr anchor="b"/>
                </a:tc>
                <a:tc>
                  <a:txBody>
                    <a:bodyPr/>
                    <a:lstStyle/>
                    <a:p>
                      <a:pPr algn="r"/>
                      <a:r>
                        <a:t>All</a:t>
                      </a:r>
                    </a:p>
                  </a:txBody>
                  <a:tcPr anchor="b"/>
                </a:tc>
              </a:tr>
              <a:tr h="370840">
                <a:tc>
                  <a:txBody>
                    <a:bodyPr/>
                    <a:lstStyle/>
                    <a:p>
                      <a:pPr algn="l"/>
                      <a:r>
                        <a:t>Requiring nonprofit organizations to report information to the state about their major donors VIOLATES their First Amendment rights</a:t>
                      </a:r>
                    </a:p>
                  </a:txBody>
                  <a:tcPr anchor="ctr"/>
                </a:tc>
                <a:tc>
                  <a:txBody>
                    <a:bodyPr/>
                    <a:lstStyle/>
                    <a:p>
                      <a:pPr algn="r"/>
                      <a:r>
                        <a:t>51%</a:t>
                      </a:r>
                    </a:p>
                  </a:txBody>
                  <a:tcPr anchor="ctr"/>
                </a:tc>
              </a:tr>
              <a:tr h="370840">
                <a:tc>
                  <a:txBody>
                    <a:bodyPr/>
                    <a:lstStyle/>
                    <a:p>
                      <a:pPr algn="l"/>
                      <a:r>
                        <a:t>Requiring nonprofit organizations to report information to the state about their major donors DOES NOT VIOLATE their First Amendment rights</a:t>
                      </a:r>
                    </a:p>
                  </a:txBody>
                  <a:tcPr anchor="ctr"/>
                </a:tc>
                <a:tc>
                  <a:txBody>
                    <a:bodyPr/>
                    <a:lstStyle/>
                    <a:p>
                      <a:pPr algn="r"/>
                      <a:r>
                        <a:t>49%</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Americans for Prosperity Foundation v. Becerra (Group B)</a:t>
            </a:r>
          </a:p>
        </p:txBody>
      </p:sp>
      <p:sp>
        <p:nvSpPr>
          <p:cNvPr id="3" name="Text Placeholder 2"/>
          <p:cNvSpPr>
            <a:spLocks noGrp="1"/>
          </p:cNvSpPr>
          <p:nvPr>
            <p:ph type="body" idx="10" sz="quarter"/>
          </p:nvPr>
        </p:nvSpPr>
        <p:spPr/>
        <p:txBody>
          <a:bodyPr/>
          <a:lstStyle/>
          <a:p>
            <a:r>
              <a:t>To detect possible fraud, the attorney general of California requires private nonprofit organizations to report the names and addresses of their major donors to the state, which keeps this information confidential. Some people do not think that this violates nonprofit organizations' First Amendment rights to free association. Other people think that this violates nonprofit organizations' First Amendment rights to free association because it might deter people from financially supporting them.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Americans for Prosperity Foundation v. Becerra (Group B)</a:t>
                      </a:r>
                    </a:p>
                  </a:txBody>
                  <a:tcPr anchor="b"/>
                </a:tc>
                <a:tc>
                  <a:txBody>
                    <a:bodyPr/>
                    <a:lstStyle/>
                    <a:p>
                      <a:pPr algn="r"/>
                      <a:r>
                        <a:t>All</a:t>
                      </a:r>
                    </a:p>
                  </a:txBody>
                  <a:tcPr anchor="b"/>
                </a:tc>
              </a:tr>
              <a:tr h="370840">
                <a:tc>
                  <a:txBody>
                    <a:bodyPr/>
                    <a:lstStyle/>
                    <a:p>
                      <a:pPr algn="l"/>
                      <a:r>
                        <a:t>Requiring nonprofit organizations to report information to the state about their major donors DOES NOT VIOLATE their First Amendment rights</a:t>
                      </a:r>
                    </a:p>
                  </a:txBody>
                  <a:tcPr anchor="ctr"/>
                </a:tc>
                <a:tc>
                  <a:txBody>
                    <a:bodyPr/>
                    <a:lstStyle/>
                    <a:p>
                      <a:pPr algn="r"/>
                      <a:r>
                        <a:t>61%</a:t>
                      </a:r>
                    </a:p>
                  </a:txBody>
                  <a:tcPr anchor="ctr"/>
                </a:tc>
              </a:tr>
              <a:tr h="370840">
                <a:tc>
                  <a:txBody>
                    <a:bodyPr/>
                    <a:lstStyle/>
                    <a:p>
                      <a:pPr algn="l"/>
                      <a:r>
                        <a:t>Requiring nonprofit organizations to report information to the state about their major donors VIOLATES their First Amendment rights</a:t>
                      </a:r>
                    </a:p>
                  </a:txBody>
                  <a:tcPr anchor="ctr"/>
                </a:tc>
                <a:tc>
                  <a:txBody>
                    <a:bodyPr/>
                    <a:lstStyle/>
                    <a:p>
                      <a:pPr algn="r"/>
                      <a:r>
                        <a:t>39%</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Americans for Prosperity Foundation v. Becerra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Americans for Prosperity Foundation v. Becerra (Group B)</a:t>
                      </a:r>
                    </a:p>
                  </a:txBody>
                  <a:tcPr anchor="b"/>
                </a:tc>
                <a:tc>
                  <a:txBody>
                    <a:bodyPr/>
                    <a:lstStyle/>
                    <a:p>
                      <a:pPr algn="r"/>
                      <a:r>
                        <a:t>All</a:t>
                      </a:r>
                    </a:p>
                  </a:txBody>
                  <a:tcPr anchor="b"/>
                </a:tc>
              </a:tr>
              <a:tr h="370840">
                <a:tc>
                  <a:txBody>
                    <a:bodyPr/>
                    <a:lstStyle/>
                    <a:p>
                      <a:pPr algn="l"/>
                      <a:r>
                        <a:t>Requiring nonprofit organizations to report information to the state about their major donors DOES NOT VIOLATE their First Amendment rights</a:t>
                      </a:r>
                    </a:p>
                  </a:txBody>
                  <a:tcPr anchor="ctr"/>
                </a:tc>
                <a:tc>
                  <a:txBody>
                    <a:bodyPr/>
                    <a:lstStyle/>
                    <a:p>
                      <a:pPr algn="r"/>
                      <a:r>
                        <a:t>55%</a:t>
                      </a:r>
                    </a:p>
                  </a:txBody>
                  <a:tcPr anchor="ctr"/>
                </a:tc>
              </a:tr>
              <a:tr h="370840">
                <a:tc>
                  <a:txBody>
                    <a:bodyPr/>
                    <a:lstStyle/>
                    <a:p>
                      <a:pPr algn="l"/>
                      <a:r>
                        <a:t>Requiring nonprofit organizations to report information to the state about their major donors VIOLATES their First Amendment rights</a:t>
                      </a:r>
                    </a:p>
                  </a:txBody>
                  <a:tcPr anchor="ctr"/>
                </a:tc>
                <a:tc>
                  <a:txBody>
                    <a:bodyPr/>
                    <a:lstStyle/>
                    <a:p>
                      <a:pPr algn="r"/>
                      <a:r>
                        <a:t>45%</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Mahanoy Area School District v. B.L. (Group A)</a:t>
            </a:r>
          </a:p>
        </p:txBody>
      </p:sp>
      <p:sp>
        <p:nvSpPr>
          <p:cNvPr id="3" name="Text Placeholder 2"/>
          <p:cNvSpPr>
            <a:spLocks noGrp="1"/>
          </p:cNvSpPr>
          <p:nvPr>
            <p:ph type="body" idx="10" sz="quarter"/>
          </p:nvPr>
        </p:nvSpPr>
        <p:spPr/>
        <p:txBody>
          <a:bodyPr/>
          <a:lstStyle/>
          <a:p>
            <a:r>
              <a:t>Some people think that public school officials can punish students for things they say or write off campus, including on social media, without violating students' First Amendment rights to free speech. Other people think that such punishments violate students' First Amendment rights to free speech.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Mahanoy Area School District v. B.L. (Group A)</a:t>
                      </a:r>
                    </a:p>
                  </a:txBody>
                  <a:tcPr anchor="b"/>
                </a:tc>
                <a:tc>
                  <a:txBody>
                    <a:bodyPr/>
                    <a:lstStyle/>
                    <a:p>
                      <a:pPr algn="r"/>
                      <a:r>
                        <a:t>All</a:t>
                      </a:r>
                    </a:p>
                  </a:txBody>
                  <a:tcPr anchor="b"/>
                </a:tc>
              </a:tr>
              <a:tr h="370840">
                <a:tc>
                  <a:txBody>
                    <a:bodyPr/>
                    <a:lstStyle/>
                    <a:p>
                      <a:pPr algn="l"/>
                      <a:r>
                        <a:t>Public school officials CAN punish students for things they say or write off campus</a:t>
                      </a:r>
                    </a:p>
                  </a:txBody>
                  <a:tcPr anchor="ctr"/>
                </a:tc>
                <a:tc>
                  <a:txBody>
                    <a:bodyPr/>
                    <a:lstStyle/>
                    <a:p>
                      <a:pPr algn="r"/>
                      <a:r>
                        <a:t>31%</a:t>
                      </a:r>
                    </a:p>
                  </a:txBody>
                  <a:tcPr anchor="ctr"/>
                </a:tc>
              </a:tr>
              <a:tr h="370840">
                <a:tc>
                  <a:txBody>
                    <a:bodyPr/>
                    <a:lstStyle/>
                    <a:p>
                      <a:pPr algn="l"/>
                      <a:r>
                        <a:t>Public school officials CANNOT punish students for things they say or write off campus</a:t>
                      </a:r>
                    </a:p>
                  </a:txBody>
                  <a:tcPr anchor="ctr"/>
                </a:tc>
                <a:tc>
                  <a:txBody>
                    <a:bodyPr/>
                    <a:lstStyle/>
                    <a:p>
                      <a:pPr algn="r"/>
                      <a:r>
                        <a:t>69%</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Mahanoy Area School District v. B.L.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Mahanoy Area School District v. B.L. (Group A)</a:t>
                      </a:r>
                    </a:p>
                  </a:txBody>
                  <a:tcPr anchor="b"/>
                </a:tc>
                <a:tc>
                  <a:txBody>
                    <a:bodyPr/>
                    <a:lstStyle/>
                    <a:p>
                      <a:pPr algn="r"/>
                      <a:r>
                        <a:t>All</a:t>
                      </a:r>
                    </a:p>
                  </a:txBody>
                  <a:tcPr anchor="b"/>
                </a:tc>
              </a:tr>
              <a:tr h="370840">
                <a:tc>
                  <a:txBody>
                    <a:bodyPr/>
                    <a:lstStyle/>
                    <a:p>
                      <a:pPr algn="l"/>
                      <a:r>
                        <a:t>Public school officials CAN punish students for things they say or write off campus</a:t>
                      </a:r>
                    </a:p>
                  </a:txBody>
                  <a:tcPr anchor="ctr"/>
                </a:tc>
                <a:tc>
                  <a:txBody>
                    <a:bodyPr/>
                    <a:lstStyle/>
                    <a:p>
                      <a:pPr algn="r"/>
                      <a:r>
                        <a:t>34%</a:t>
                      </a:r>
                    </a:p>
                  </a:txBody>
                  <a:tcPr anchor="ctr"/>
                </a:tc>
              </a:tr>
              <a:tr h="370840">
                <a:tc>
                  <a:txBody>
                    <a:bodyPr/>
                    <a:lstStyle/>
                    <a:p>
                      <a:pPr algn="l"/>
                      <a:r>
                        <a:t>Public school officials CANNOT punish students for things they say or write off campus</a:t>
                      </a:r>
                    </a:p>
                  </a:txBody>
                  <a:tcPr anchor="ctr"/>
                </a:tc>
                <a:tc>
                  <a:txBody>
                    <a:bodyPr/>
                    <a:lstStyle/>
                    <a:p>
                      <a:pPr algn="r"/>
                      <a:r>
                        <a:t>66%</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Mahanoy Area School District v. B.L. (Group B)</a:t>
            </a:r>
          </a:p>
        </p:txBody>
      </p:sp>
      <p:sp>
        <p:nvSpPr>
          <p:cNvPr id="3" name="Text Placeholder 2"/>
          <p:cNvSpPr>
            <a:spLocks noGrp="1"/>
          </p:cNvSpPr>
          <p:nvPr>
            <p:ph type="body" idx="10" sz="quarter"/>
          </p:nvPr>
        </p:nvSpPr>
        <p:spPr/>
        <p:txBody>
          <a:bodyPr/>
          <a:lstStyle/>
          <a:p>
            <a:r>
              <a:t>Some people think that public school officials punishing students for things they say or write off campus, including on social media, violates students' First Amendment rights to free speech. Other people think that such punishments do not violate students' First Amendment rights to free speech.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Mahanoy Area School District v. B.L. (Group B)</a:t>
                      </a:r>
                    </a:p>
                  </a:txBody>
                  <a:tcPr anchor="b"/>
                </a:tc>
                <a:tc>
                  <a:txBody>
                    <a:bodyPr/>
                    <a:lstStyle/>
                    <a:p>
                      <a:pPr algn="r"/>
                      <a:r>
                        <a:t>All</a:t>
                      </a:r>
                    </a:p>
                  </a:txBody>
                  <a:tcPr anchor="b"/>
                </a:tc>
              </a:tr>
              <a:tr h="370840">
                <a:tc>
                  <a:txBody>
                    <a:bodyPr/>
                    <a:lstStyle/>
                    <a:p>
                      <a:pPr algn="l"/>
                      <a:r>
                        <a:t>Public school officials CANNOT punish students for things they say or write off campus</a:t>
                      </a:r>
                    </a:p>
                  </a:txBody>
                  <a:tcPr anchor="ctr"/>
                </a:tc>
                <a:tc>
                  <a:txBody>
                    <a:bodyPr/>
                    <a:lstStyle/>
                    <a:p>
                      <a:pPr algn="r"/>
                      <a:r>
                        <a:t>72%</a:t>
                      </a:r>
                    </a:p>
                  </a:txBody>
                  <a:tcPr anchor="ctr"/>
                </a:tc>
              </a:tr>
              <a:tr h="370840">
                <a:tc>
                  <a:txBody>
                    <a:bodyPr/>
                    <a:lstStyle/>
                    <a:p>
                      <a:pPr algn="l"/>
                      <a:r>
                        <a:t>Public school officials CAN punish students for things they say or write off campus</a:t>
                      </a:r>
                    </a:p>
                  </a:txBody>
                  <a:tcPr anchor="ctr"/>
                </a:tc>
                <a:tc>
                  <a:txBody>
                    <a:bodyPr/>
                    <a:lstStyle/>
                    <a:p>
                      <a:pPr algn="r"/>
                      <a:r>
                        <a:t>28%</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Mahanoy Area School District v. B.L.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Mahanoy Area School District v. B.L. (Group B)</a:t>
                      </a:r>
                    </a:p>
                  </a:txBody>
                  <a:tcPr anchor="b"/>
                </a:tc>
                <a:tc>
                  <a:txBody>
                    <a:bodyPr/>
                    <a:lstStyle/>
                    <a:p>
                      <a:pPr algn="r"/>
                      <a:r>
                        <a:t>All</a:t>
                      </a:r>
                    </a:p>
                  </a:txBody>
                  <a:tcPr anchor="b"/>
                </a:tc>
              </a:tr>
              <a:tr h="370840">
                <a:tc>
                  <a:txBody>
                    <a:bodyPr/>
                    <a:lstStyle/>
                    <a:p>
                      <a:pPr algn="l"/>
                      <a:r>
                        <a:t>Public school officials CANNOT punish students for things they say or write off campus</a:t>
                      </a:r>
                    </a:p>
                  </a:txBody>
                  <a:tcPr anchor="ctr"/>
                </a:tc>
                <a:tc>
                  <a:txBody>
                    <a:bodyPr/>
                    <a:lstStyle/>
                    <a:p>
                      <a:pPr algn="r"/>
                      <a:r>
                        <a:t>68%</a:t>
                      </a:r>
                    </a:p>
                  </a:txBody>
                  <a:tcPr anchor="ctr"/>
                </a:tc>
              </a:tr>
              <a:tr h="370840">
                <a:tc>
                  <a:txBody>
                    <a:bodyPr/>
                    <a:lstStyle/>
                    <a:p>
                      <a:pPr algn="l"/>
                      <a:r>
                        <a:t>Public school officials CAN punish students for things they say or write off campus</a:t>
                      </a:r>
                    </a:p>
                  </a:txBody>
                  <a:tcPr anchor="ctr"/>
                </a:tc>
                <a:tc>
                  <a:txBody>
                    <a:bodyPr/>
                    <a:lstStyle/>
                    <a:p>
                      <a:pPr algn="r"/>
                      <a:r>
                        <a:t>32%</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Jones v. Mississippi (Group A)</a:t>
            </a:r>
          </a:p>
        </p:txBody>
      </p:sp>
      <p:sp>
        <p:nvSpPr>
          <p:cNvPr id="3" name="Text Placeholder 2"/>
          <p:cNvSpPr>
            <a:spLocks noGrp="1"/>
          </p:cNvSpPr>
          <p:nvPr>
            <p:ph type="body" idx="10" sz="quarter"/>
          </p:nvPr>
        </p:nvSpPr>
        <p:spPr/>
        <p:txBody>
          <a:bodyPr/>
          <a:lstStyle/>
          <a:p>
            <a:r>
              <a:t>There are states that reserve the ability to sentence juvenile criminal defendants to life sentences without the possibility of any parole.     Some people think that such juvenile defendants must be found to be incorrigible -- or impossible of being reformed -- before being sentenced to life without parole. Other people think that juveniles can be sentenced to life sentences without parole without states having to make such a determination.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Jones v. Mississippi (Group A)</a:t>
                      </a:r>
                    </a:p>
                  </a:txBody>
                  <a:tcPr anchor="b"/>
                </a:tc>
                <a:tc>
                  <a:txBody>
                    <a:bodyPr/>
                    <a:lstStyle/>
                    <a:p>
                      <a:pPr algn="r"/>
                      <a:r>
                        <a:t>All</a:t>
                      </a:r>
                    </a:p>
                  </a:txBody>
                  <a:tcPr anchor="b"/>
                </a:tc>
              </a:tr>
              <a:tr h="370840">
                <a:tc>
                  <a:txBody>
                    <a:bodyPr/>
                    <a:lstStyle/>
                    <a:p>
                      <a:pPr algn="l"/>
                      <a:r>
                        <a:t>Juvenile defendants MUST BE FOUND to be incorrigible before being sentenced to a life sentence without parole</a:t>
                      </a:r>
                    </a:p>
                  </a:txBody>
                  <a:tcPr anchor="ctr"/>
                </a:tc>
                <a:tc>
                  <a:txBody>
                    <a:bodyPr/>
                    <a:lstStyle/>
                    <a:p>
                      <a:pPr algn="r"/>
                      <a:r>
                        <a:t>71%</a:t>
                      </a:r>
                    </a:p>
                  </a:txBody>
                  <a:tcPr anchor="ctr"/>
                </a:tc>
              </a:tr>
              <a:tr h="370840">
                <a:tc>
                  <a:txBody>
                    <a:bodyPr/>
                    <a:lstStyle/>
                    <a:p>
                      <a:pPr algn="l"/>
                      <a:r>
                        <a:t>Juvenile defendants NEED NOT BE FOUND to be incorrigible before being sentenced to a life sentence without parole</a:t>
                      </a:r>
                    </a:p>
                  </a:txBody>
                  <a:tcPr anchor="ctr"/>
                </a:tc>
                <a:tc>
                  <a:txBody>
                    <a:bodyPr/>
                    <a:lstStyle/>
                    <a:p>
                      <a:pPr algn="r"/>
                      <a:r>
                        <a:t>29%</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Fulton v. City of Philadelphia PA (Group B)</a:t>
            </a:r>
          </a:p>
        </p:txBody>
      </p:sp>
      <p:sp>
        <p:nvSpPr>
          <p:cNvPr id="3" name="Text Placeholder 2"/>
          <p:cNvSpPr>
            <a:spLocks noGrp="1"/>
          </p:cNvSpPr>
          <p:nvPr>
            <p:ph type="body" idx="10" sz="quarter"/>
          </p:nvPr>
        </p:nvSpPr>
        <p:spPr/>
        <p:txBody>
          <a:bodyPr/>
          <a:lstStyle/>
          <a:p>
            <a:r>
              <a:t>There are some religiously affiliated foster agencies that refuse to place foster children with same-sex couples.     Some people think that governments cannot prohibit such agencies from participating in the foster care systems because doing so would violate the agencies' First Amendment rights to religious freedoms. Other people think that the government can prohibit such agencies from participating in the foster care systems they operate unless the agencies allow children to be placed with same-sex couples.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Fulton v. City of Philadelphia PA (Group B)</a:t>
                      </a:r>
                    </a:p>
                  </a:txBody>
                  <a:tcPr anchor="b"/>
                </a:tc>
                <a:tc>
                  <a:txBody>
                    <a:bodyPr/>
                    <a:lstStyle/>
                    <a:p>
                      <a:pPr algn="r"/>
                      <a:r>
                        <a:t>All</a:t>
                      </a:r>
                    </a:p>
                  </a:txBody>
                  <a:tcPr anchor="b"/>
                </a:tc>
              </a:tr>
              <a:tr h="370840">
                <a:tc>
                  <a:txBody>
                    <a:bodyPr/>
                    <a:lstStyle/>
                    <a:p>
                      <a:pPr algn="l"/>
                      <a:r>
                        <a:t>Prohibiting religious agencies from participating in the foster care system unless they allow children to be placed with same-sex couples DOES VIOLATE agencies' First Amendment rights to religious freedom</a:t>
                      </a:r>
                    </a:p>
                  </a:txBody>
                  <a:tcPr anchor="ctr"/>
                </a:tc>
                <a:tc>
                  <a:txBody>
                    <a:bodyPr/>
                    <a:lstStyle/>
                    <a:p>
                      <a:pPr algn="r"/>
                      <a:r>
                        <a:t>54%</a:t>
                      </a:r>
                    </a:p>
                  </a:txBody>
                  <a:tcPr anchor="ctr"/>
                </a:tc>
              </a:tr>
              <a:tr h="370840">
                <a:tc>
                  <a:txBody>
                    <a:bodyPr/>
                    <a:lstStyle/>
                    <a:p>
                      <a:pPr algn="l"/>
                      <a:r>
                        <a:t>Prohibiting religious agencies from participating in the foster care system unless they allow children to be placed with same-sex couples DOES NOT VIOLATE agencies' First Amendment rights to religious freedom</a:t>
                      </a:r>
                    </a:p>
                  </a:txBody>
                  <a:tcPr anchor="ctr"/>
                </a:tc>
                <a:tc>
                  <a:txBody>
                    <a:bodyPr/>
                    <a:lstStyle/>
                    <a:p>
                      <a:pPr algn="r"/>
                      <a:r>
                        <a:t>46%</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Jones v. Mississippi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Jones v. Mississippi (Group A)</a:t>
                      </a:r>
                    </a:p>
                  </a:txBody>
                  <a:tcPr anchor="b"/>
                </a:tc>
                <a:tc>
                  <a:txBody>
                    <a:bodyPr/>
                    <a:lstStyle/>
                    <a:p>
                      <a:pPr algn="r"/>
                      <a:r>
                        <a:t>All</a:t>
                      </a:r>
                    </a:p>
                  </a:txBody>
                  <a:tcPr anchor="b"/>
                </a:tc>
              </a:tr>
              <a:tr h="370840">
                <a:tc>
                  <a:txBody>
                    <a:bodyPr/>
                    <a:lstStyle/>
                    <a:p>
                      <a:pPr algn="l"/>
                      <a:r>
                        <a:t>Juvenile defendants MUST BE FOUND to be incorrigible before being sentenced to a life sentence without parole</a:t>
                      </a:r>
                    </a:p>
                  </a:txBody>
                  <a:tcPr anchor="ctr"/>
                </a:tc>
                <a:tc>
                  <a:txBody>
                    <a:bodyPr/>
                    <a:lstStyle/>
                    <a:p>
                      <a:pPr algn="r"/>
                      <a:r>
                        <a:t>66%</a:t>
                      </a:r>
                    </a:p>
                  </a:txBody>
                  <a:tcPr anchor="ctr"/>
                </a:tc>
              </a:tr>
              <a:tr h="370840">
                <a:tc>
                  <a:txBody>
                    <a:bodyPr/>
                    <a:lstStyle/>
                    <a:p>
                      <a:pPr algn="l"/>
                      <a:r>
                        <a:t>Juvenile defendants NEED NOT BE FOUND to be incorrigible before being sentenced to a life sentence without parole</a:t>
                      </a:r>
                    </a:p>
                  </a:txBody>
                  <a:tcPr anchor="ctr"/>
                </a:tc>
                <a:tc>
                  <a:txBody>
                    <a:bodyPr/>
                    <a:lstStyle/>
                    <a:p>
                      <a:pPr algn="r"/>
                      <a:r>
                        <a:t>34%</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Jones v. Mississippi (Group B)</a:t>
            </a:r>
          </a:p>
        </p:txBody>
      </p:sp>
      <p:sp>
        <p:nvSpPr>
          <p:cNvPr id="3" name="Text Placeholder 2"/>
          <p:cNvSpPr>
            <a:spLocks noGrp="1"/>
          </p:cNvSpPr>
          <p:nvPr>
            <p:ph type="body" idx="10" sz="quarter"/>
          </p:nvPr>
        </p:nvSpPr>
        <p:spPr/>
        <p:txBody>
          <a:bodyPr/>
          <a:lstStyle/>
          <a:p>
            <a:r>
              <a:t>Some people think that such juvenile defendants need not be found to be incorrigible -- or impossible of being reformed -- before being sentenced to life without parole. Other people think that juveniles cannot be sentenced to life sentences without parole without states having to make such a determination.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Jones v. Mississippi (Group B)</a:t>
                      </a:r>
                    </a:p>
                  </a:txBody>
                  <a:tcPr anchor="b"/>
                </a:tc>
                <a:tc>
                  <a:txBody>
                    <a:bodyPr/>
                    <a:lstStyle/>
                    <a:p>
                      <a:pPr algn="r"/>
                      <a:r>
                        <a:t>All</a:t>
                      </a:r>
                    </a:p>
                  </a:txBody>
                  <a:tcPr anchor="b"/>
                </a:tc>
              </a:tr>
              <a:tr h="370840">
                <a:tc>
                  <a:txBody>
                    <a:bodyPr/>
                    <a:lstStyle/>
                    <a:p>
                      <a:pPr algn="l"/>
                      <a:r>
                        <a:t>Juvenile defendants NEED NOT BE FOUND to be incorrigible before being sentenced to a life sentence without parole</a:t>
                      </a:r>
                    </a:p>
                  </a:txBody>
                  <a:tcPr anchor="ctr"/>
                </a:tc>
                <a:tc>
                  <a:txBody>
                    <a:bodyPr/>
                    <a:lstStyle/>
                    <a:p>
                      <a:pPr algn="r"/>
                      <a:r>
                        <a:t>30%</a:t>
                      </a:r>
                    </a:p>
                  </a:txBody>
                  <a:tcPr anchor="ctr"/>
                </a:tc>
              </a:tr>
              <a:tr h="370840">
                <a:tc>
                  <a:txBody>
                    <a:bodyPr/>
                    <a:lstStyle/>
                    <a:p>
                      <a:pPr algn="l"/>
                      <a:r>
                        <a:t>Juvenile defendants MUST BE FOUND to be incorrigible before being sentenced to a life sentence without parole</a:t>
                      </a:r>
                    </a:p>
                  </a:txBody>
                  <a:tcPr anchor="ctr"/>
                </a:tc>
                <a:tc>
                  <a:txBody>
                    <a:bodyPr/>
                    <a:lstStyle/>
                    <a:p>
                      <a:pPr algn="r"/>
                      <a:r>
                        <a:t>70%</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Jones v. Mississippi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Jones v. Mississippi (Group B)</a:t>
                      </a:r>
                    </a:p>
                  </a:txBody>
                  <a:tcPr anchor="b"/>
                </a:tc>
                <a:tc>
                  <a:txBody>
                    <a:bodyPr/>
                    <a:lstStyle/>
                    <a:p>
                      <a:pPr algn="r"/>
                      <a:r>
                        <a:t>All</a:t>
                      </a:r>
                    </a:p>
                  </a:txBody>
                  <a:tcPr anchor="b"/>
                </a:tc>
              </a:tr>
              <a:tr h="370840">
                <a:tc>
                  <a:txBody>
                    <a:bodyPr/>
                    <a:lstStyle/>
                    <a:p>
                      <a:pPr algn="l"/>
                      <a:r>
                        <a:t>Juvenile defendants NEED NOT BE FOUND to be incorrigible before being sentenced to a life sentence without parole</a:t>
                      </a:r>
                    </a:p>
                  </a:txBody>
                  <a:tcPr anchor="ctr"/>
                </a:tc>
                <a:tc>
                  <a:txBody>
                    <a:bodyPr/>
                    <a:lstStyle/>
                    <a:p>
                      <a:pPr algn="r"/>
                      <a:r>
                        <a:t>35%</a:t>
                      </a:r>
                    </a:p>
                  </a:txBody>
                  <a:tcPr anchor="ctr"/>
                </a:tc>
              </a:tr>
              <a:tr h="370840">
                <a:tc>
                  <a:txBody>
                    <a:bodyPr/>
                    <a:lstStyle/>
                    <a:p>
                      <a:pPr algn="l"/>
                      <a:r>
                        <a:t>Juvenile defendants MUST BE FOUND to be incorrigible before being sentenced to a life sentence without parole</a:t>
                      </a:r>
                    </a:p>
                  </a:txBody>
                  <a:tcPr anchor="ctr"/>
                </a:tc>
                <a:tc>
                  <a:txBody>
                    <a:bodyPr/>
                    <a:lstStyle/>
                    <a:p>
                      <a:pPr algn="r"/>
                      <a:r>
                        <a:t>65%</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Van Buren v. United States (Group A)</a:t>
            </a:r>
          </a:p>
        </p:txBody>
      </p:sp>
      <p:sp>
        <p:nvSpPr>
          <p:cNvPr id="3" name="Text Placeholder 2"/>
          <p:cNvSpPr>
            <a:spLocks noGrp="1"/>
          </p:cNvSpPr>
          <p:nvPr>
            <p:ph type="body" idx="10" sz="quarter"/>
          </p:nvPr>
        </p:nvSpPr>
        <p:spPr/>
        <p:txBody>
          <a:bodyPr/>
          <a:lstStyle/>
          <a:p>
            <a:r>
              <a:t>Law enforcement officers have access to several government databases to use for investigations and other law enforcement activities.     Some people believe that using government databases for uses not explicitly authorized should be punished, even if the user had lawful access to the database. Others believe that using government databases for other uses not explicitly authorized should not be punished, so long as the user had lawful access to the database.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Van Buren v. United States (Group A)</a:t>
                      </a:r>
                    </a:p>
                  </a:txBody>
                  <a:tcPr anchor="b"/>
                </a:tc>
                <a:tc>
                  <a:txBody>
                    <a:bodyPr/>
                    <a:lstStyle/>
                    <a:p>
                      <a:pPr algn="r"/>
                      <a:r>
                        <a:t>All</a:t>
                      </a:r>
                    </a:p>
                  </a:txBody>
                  <a:tcPr anchor="b"/>
                </a:tc>
              </a:tr>
              <a:tr h="370840">
                <a:tc>
                  <a:txBody>
                    <a:bodyPr/>
                    <a:lstStyle/>
                    <a:p>
                      <a:pPr algn="l"/>
                      <a:r>
                        <a:t>Using government databases for uses not explicitly authorized SHOULD BE PUNISHED</a:t>
                      </a:r>
                    </a:p>
                  </a:txBody>
                  <a:tcPr anchor="ctr"/>
                </a:tc>
                <a:tc>
                  <a:txBody>
                    <a:bodyPr/>
                    <a:lstStyle/>
                    <a:p>
                      <a:pPr algn="r"/>
                      <a:r>
                        <a:t>70%</a:t>
                      </a:r>
                    </a:p>
                  </a:txBody>
                  <a:tcPr anchor="ctr"/>
                </a:tc>
              </a:tr>
              <a:tr h="370840">
                <a:tc>
                  <a:txBody>
                    <a:bodyPr/>
                    <a:lstStyle/>
                    <a:p>
                      <a:pPr algn="l"/>
                      <a:r>
                        <a:t>Using government databases for uses not explicitly authorized SHOULD NOT BE PUNISHED</a:t>
                      </a:r>
                    </a:p>
                  </a:txBody>
                  <a:tcPr anchor="ctr"/>
                </a:tc>
                <a:tc>
                  <a:txBody>
                    <a:bodyPr/>
                    <a:lstStyle/>
                    <a:p>
                      <a:pPr algn="r"/>
                      <a:r>
                        <a:t>30%</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Van Buren v. United States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Van Buren v. United States (Group A)</a:t>
                      </a:r>
                    </a:p>
                  </a:txBody>
                  <a:tcPr anchor="b"/>
                </a:tc>
                <a:tc>
                  <a:txBody>
                    <a:bodyPr/>
                    <a:lstStyle/>
                    <a:p>
                      <a:pPr algn="r"/>
                      <a:r>
                        <a:t>All</a:t>
                      </a:r>
                    </a:p>
                  </a:txBody>
                  <a:tcPr anchor="b"/>
                </a:tc>
              </a:tr>
              <a:tr h="370840">
                <a:tc>
                  <a:txBody>
                    <a:bodyPr/>
                    <a:lstStyle/>
                    <a:p>
                      <a:pPr algn="l"/>
                      <a:r>
                        <a:t>Using government databases for uses not explicitly authorized SHOULD BE PUNISHED</a:t>
                      </a:r>
                    </a:p>
                  </a:txBody>
                  <a:tcPr anchor="ctr"/>
                </a:tc>
                <a:tc>
                  <a:txBody>
                    <a:bodyPr/>
                    <a:lstStyle/>
                    <a:p>
                      <a:pPr algn="r"/>
                      <a:r>
                        <a:t>66%</a:t>
                      </a:r>
                    </a:p>
                  </a:txBody>
                  <a:tcPr anchor="ctr"/>
                </a:tc>
              </a:tr>
              <a:tr h="370840">
                <a:tc>
                  <a:txBody>
                    <a:bodyPr/>
                    <a:lstStyle/>
                    <a:p>
                      <a:pPr algn="l"/>
                      <a:r>
                        <a:t>Using government databases for uses not explicitly authorized SHOULD NOT BE PUNISHED</a:t>
                      </a:r>
                    </a:p>
                  </a:txBody>
                  <a:tcPr anchor="ctr"/>
                </a:tc>
                <a:tc>
                  <a:txBody>
                    <a:bodyPr/>
                    <a:lstStyle/>
                    <a:p>
                      <a:pPr algn="r"/>
                      <a:r>
                        <a:t>34%</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Van Buren v. United States (Group B)</a:t>
            </a:r>
          </a:p>
        </p:txBody>
      </p:sp>
      <p:sp>
        <p:nvSpPr>
          <p:cNvPr id="3" name="Text Placeholder 2"/>
          <p:cNvSpPr>
            <a:spLocks noGrp="1"/>
          </p:cNvSpPr>
          <p:nvPr>
            <p:ph type="body" idx="10" sz="quarter"/>
          </p:nvPr>
        </p:nvSpPr>
        <p:spPr/>
        <p:txBody>
          <a:bodyPr/>
          <a:lstStyle/>
          <a:p>
            <a:r>
              <a:t>Law enforcement officers have access to several government databases to use for investigations and other law enforcement activities. Some people believe that using government databases for uses not explicitly authorized should not be punished, so long as the user had lawful access to the database. Others believe that using government databases for uses not explicitly authorized should be punished, even if the user had lawful access to the database.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Van Buren v. United States (Group B)</a:t>
                      </a:r>
                    </a:p>
                  </a:txBody>
                  <a:tcPr anchor="b"/>
                </a:tc>
                <a:tc>
                  <a:txBody>
                    <a:bodyPr/>
                    <a:lstStyle/>
                    <a:p>
                      <a:pPr algn="r"/>
                      <a:r>
                        <a:t>All</a:t>
                      </a:r>
                    </a:p>
                  </a:txBody>
                  <a:tcPr anchor="b"/>
                </a:tc>
              </a:tr>
              <a:tr h="370840">
                <a:tc>
                  <a:txBody>
                    <a:bodyPr/>
                    <a:lstStyle/>
                    <a:p>
                      <a:pPr algn="l"/>
                      <a:r>
                        <a:t>Using government databases for uses not explicitly authorized SHOULD NOT BE PUNISHED</a:t>
                      </a:r>
                    </a:p>
                  </a:txBody>
                  <a:tcPr anchor="ctr"/>
                </a:tc>
                <a:tc>
                  <a:txBody>
                    <a:bodyPr/>
                    <a:lstStyle/>
                    <a:p>
                      <a:pPr algn="r"/>
                      <a:r>
                        <a:t>34%</a:t>
                      </a:r>
                    </a:p>
                  </a:txBody>
                  <a:tcPr anchor="ctr"/>
                </a:tc>
              </a:tr>
              <a:tr h="370840">
                <a:tc>
                  <a:txBody>
                    <a:bodyPr/>
                    <a:lstStyle/>
                    <a:p>
                      <a:pPr algn="l"/>
                      <a:r>
                        <a:t>Using government databases for uses not explicitly authorized SHOULD BE PUNISHED</a:t>
                      </a:r>
                    </a:p>
                  </a:txBody>
                  <a:tcPr anchor="ctr"/>
                </a:tc>
                <a:tc>
                  <a:txBody>
                    <a:bodyPr/>
                    <a:lstStyle/>
                    <a:p>
                      <a:pPr algn="r"/>
                      <a:r>
                        <a:t>66%</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Van Buren v. United States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Van Buren v. United States (Group B)</a:t>
                      </a:r>
                    </a:p>
                  </a:txBody>
                  <a:tcPr anchor="b"/>
                </a:tc>
                <a:tc>
                  <a:txBody>
                    <a:bodyPr/>
                    <a:lstStyle/>
                    <a:p>
                      <a:pPr algn="r"/>
                      <a:r>
                        <a:t>All</a:t>
                      </a:r>
                    </a:p>
                  </a:txBody>
                  <a:tcPr anchor="b"/>
                </a:tc>
              </a:tr>
              <a:tr h="370840">
                <a:tc>
                  <a:txBody>
                    <a:bodyPr/>
                    <a:lstStyle/>
                    <a:p>
                      <a:pPr algn="l"/>
                      <a:r>
                        <a:t>Using government databases for uses not explicitly authorized SHOULD NOT BE PUNISHED</a:t>
                      </a:r>
                    </a:p>
                  </a:txBody>
                  <a:tcPr anchor="ctr"/>
                </a:tc>
                <a:tc>
                  <a:txBody>
                    <a:bodyPr/>
                    <a:lstStyle/>
                    <a:p>
                      <a:pPr algn="r"/>
                      <a:r>
                        <a:t>40%</a:t>
                      </a:r>
                    </a:p>
                  </a:txBody>
                  <a:tcPr anchor="ctr"/>
                </a:tc>
              </a:tr>
              <a:tr h="370840">
                <a:tc>
                  <a:txBody>
                    <a:bodyPr/>
                    <a:lstStyle/>
                    <a:p>
                      <a:pPr algn="l"/>
                      <a:r>
                        <a:t>Using government databases for uses not explicitly authorized SHOULD BE PUNISHED</a:t>
                      </a:r>
                    </a:p>
                  </a:txBody>
                  <a:tcPr anchor="ctr"/>
                </a:tc>
                <a:tc>
                  <a:txBody>
                    <a:bodyPr/>
                    <a:lstStyle/>
                    <a:p>
                      <a:pPr algn="r"/>
                      <a:r>
                        <a:t>60%</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National Collegiate Athletic Association v. Alston (Group A)</a:t>
            </a:r>
          </a:p>
        </p:txBody>
      </p:sp>
      <p:sp>
        <p:nvSpPr>
          <p:cNvPr id="3" name="Text Placeholder 2"/>
          <p:cNvSpPr>
            <a:spLocks noGrp="1"/>
          </p:cNvSpPr>
          <p:nvPr>
            <p:ph type="body" idx="10" sz="quarter"/>
          </p:nvPr>
        </p:nvSpPr>
        <p:spPr/>
        <p:txBody>
          <a:bodyPr/>
          <a:lstStyle/>
          <a:p>
            <a:r>
              <a:t>The National Collegiate Athletic Association (NCAA) strictly limits colleges and universities from providing paid compensation to college athletes.     Some people think the NCAA's strict limits on paid compensation for college athletes in this manner is an unlawful form of coordination against athletes. Others disagree and think that the NCAA should be able to strictly limit colleges and universities from providing paid compensation to college athletes.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National Collegiate Athletic Association v. Alston (Group A)</a:t>
                      </a:r>
                    </a:p>
                  </a:txBody>
                  <a:tcPr anchor="b"/>
                </a:tc>
                <a:tc>
                  <a:txBody>
                    <a:bodyPr/>
                    <a:lstStyle/>
                    <a:p>
                      <a:pPr algn="r"/>
                      <a:r>
                        <a:t>All</a:t>
                      </a:r>
                    </a:p>
                  </a:txBody>
                  <a:tcPr anchor="b"/>
                </a:tc>
              </a:tr>
              <a:tr h="370840">
                <a:tc>
                  <a:txBody>
                    <a:bodyPr/>
                    <a:lstStyle/>
                    <a:p>
                      <a:pPr algn="l"/>
                      <a:r>
                        <a:t>The NCAA SHOULD NOT BE ABLE TO strictly limit paid compensation to college athletes.</a:t>
                      </a:r>
                    </a:p>
                  </a:txBody>
                  <a:tcPr anchor="ctr"/>
                </a:tc>
                <a:tc>
                  <a:txBody>
                    <a:bodyPr/>
                    <a:lstStyle/>
                    <a:p>
                      <a:pPr algn="r"/>
                      <a:r>
                        <a:t>50%</a:t>
                      </a:r>
                    </a:p>
                  </a:txBody>
                  <a:tcPr anchor="ctr"/>
                </a:tc>
              </a:tr>
              <a:tr h="370840">
                <a:tc>
                  <a:txBody>
                    <a:bodyPr/>
                    <a:lstStyle/>
                    <a:p>
                      <a:pPr algn="l"/>
                      <a:r>
                        <a:t>The NCAA SHOULD BE ABLE TO strictly limit paid compensation to college athletes.</a:t>
                      </a:r>
                    </a:p>
                  </a:txBody>
                  <a:tcPr anchor="ctr"/>
                </a:tc>
                <a:tc>
                  <a:txBody>
                    <a:bodyPr/>
                    <a:lstStyle/>
                    <a:p>
                      <a:pPr algn="r"/>
                      <a:r>
                        <a:t>50%</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National Collegiate Athletic Association v. Alston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National Collegiate Athletic Association v. Alston (Group A)</a:t>
                      </a:r>
                    </a:p>
                  </a:txBody>
                  <a:tcPr anchor="b"/>
                </a:tc>
                <a:tc>
                  <a:txBody>
                    <a:bodyPr/>
                    <a:lstStyle/>
                    <a:p>
                      <a:pPr algn="r"/>
                      <a:r>
                        <a:t>All</a:t>
                      </a:r>
                    </a:p>
                  </a:txBody>
                  <a:tcPr anchor="b"/>
                </a:tc>
              </a:tr>
              <a:tr h="370840">
                <a:tc>
                  <a:txBody>
                    <a:bodyPr/>
                    <a:lstStyle/>
                    <a:p>
                      <a:pPr algn="l"/>
                      <a:r>
                        <a:t>The NCAA SHOULD NOT BE ABLE TO strictly limit paid compensation to college athletes.</a:t>
                      </a:r>
                    </a:p>
                  </a:txBody>
                  <a:tcPr anchor="ctr"/>
                </a:tc>
                <a:tc>
                  <a:txBody>
                    <a:bodyPr/>
                    <a:lstStyle/>
                    <a:p>
                      <a:pPr algn="r"/>
                      <a:r>
                        <a:t>51%</a:t>
                      </a:r>
                    </a:p>
                  </a:txBody>
                  <a:tcPr anchor="ctr"/>
                </a:tc>
              </a:tr>
              <a:tr h="370840">
                <a:tc>
                  <a:txBody>
                    <a:bodyPr/>
                    <a:lstStyle/>
                    <a:p>
                      <a:pPr algn="l"/>
                      <a:r>
                        <a:t>The NCAA SHOULD BE ABLE TO strictly limit paid compensation to college athletes.</a:t>
                      </a:r>
                    </a:p>
                  </a:txBody>
                  <a:tcPr anchor="ctr"/>
                </a:tc>
                <a:tc>
                  <a:txBody>
                    <a:bodyPr/>
                    <a:lstStyle/>
                    <a:p>
                      <a:pPr algn="r"/>
                      <a:r>
                        <a:t>49%</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National Collegiate Athletic Association v. Alston (Group B)</a:t>
            </a:r>
          </a:p>
        </p:txBody>
      </p:sp>
      <p:sp>
        <p:nvSpPr>
          <p:cNvPr id="3" name="Text Placeholder 2"/>
          <p:cNvSpPr>
            <a:spLocks noGrp="1"/>
          </p:cNvSpPr>
          <p:nvPr>
            <p:ph type="body" idx="10" sz="quarter"/>
          </p:nvPr>
        </p:nvSpPr>
        <p:spPr/>
        <p:txBody>
          <a:bodyPr/>
          <a:lstStyle/>
          <a:p>
            <a:r>
              <a:t>The National Collegiate Athletic Association (NCAA) strictly limits colleges and universities from providing paid compensation to college athletes.     Some people think that the NCAA should be able to strictly limit colleges and universities from providing paid compensation to college athletes. Other people disagree and think the NCAA's strict limits on paid compensation for college athletes is an unlawful form of coordination against athletes.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National Collegiate Athletic Association v. Alston (Group B)</a:t>
                      </a:r>
                    </a:p>
                  </a:txBody>
                  <a:tcPr anchor="b"/>
                </a:tc>
                <a:tc>
                  <a:txBody>
                    <a:bodyPr/>
                    <a:lstStyle/>
                    <a:p>
                      <a:pPr algn="r"/>
                      <a:r>
                        <a:t>All</a:t>
                      </a:r>
                    </a:p>
                  </a:txBody>
                  <a:tcPr anchor="b"/>
                </a:tc>
              </a:tr>
              <a:tr h="370840">
                <a:tc>
                  <a:txBody>
                    <a:bodyPr/>
                    <a:lstStyle/>
                    <a:p>
                      <a:pPr algn="l"/>
                      <a:r>
                        <a:t>The NCAA SHOULD BE ABLE TO strictly limit paid compensation to college athletes.</a:t>
                      </a:r>
                    </a:p>
                  </a:txBody>
                  <a:tcPr anchor="ctr"/>
                </a:tc>
                <a:tc>
                  <a:txBody>
                    <a:bodyPr/>
                    <a:lstStyle/>
                    <a:p>
                      <a:pPr algn="r"/>
                      <a:r>
                        <a:t>50%</a:t>
                      </a:r>
                    </a:p>
                  </a:txBody>
                  <a:tcPr anchor="ctr"/>
                </a:tc>
              </a:tr>
              <a:tr h="370840">
                <a:tc>
                  <a:txBody>
                    <a:bodyPr/>
                    <a:lstStyle/>
                    <a:p>
                      <a:pPr algn="l"/>
                      <a:r>
                        <a:t>The NCAA SHOULD NOT BE ABLE TO strictly limit paid compensation to college athletes.</a:t>
                      </a:r>
                    </a:p>
                  </a:txBody>
                  <a:tcPr anchor="ctr"/>
                </a:tc>
                <a:tc>
                  <a:txBody>
                    <a:bodyPr/>
                    <a:lstStyle/>
                    <a:p>
                      <a:pPr algn="r"/>
                      <a:r>
                        <a:t>50%</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Fulton v. City of Philadelphia PA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Fulton v. City of Philadelphia PA (Group B)</a:t>
                      </a:r>
                    </a:p>
                  </a:txBody>
                  <a:tcPr anchor="b"/>
                </a:tc>
                <a:tc>
                  <a:txBody>
                    <a:bodyPr/>
                    <a:lstStyle/>
                    <a:p>
                      <a:pPr algn="r"/>
                      <a:r>
                        <a:t>All</a:t>
                      </a:r>
                    </a:p>
                  </a:txBody>
                  <a:tcPr anchor="b"/>
                </a:tc>
              </a:tr>
              <a:tr h="370840">
                <a:tc>
                  <a:txBody>
                    <a:bodyPr/>
                    <a:lstStyle/>
                    <a:p>
                      <a:pPr algn="l"/>
                      <a:r>
                        <a:t>Prohibiting religious agencies from participating in the foster care system unless they allow children to be placed with same-sex couples DOES VIOLATE agencies' First Amendment rights to religious freedom</a:t>
                      </a:r>
                    </a:p>
                  </a:txBody>
                  <a:tcPr anchor="ctr"/>
                </a:tc>
                <a:tc>
                  <a:txBody>
                    <a:bodyPr/>
                    <a:lstStyle/>
                    <a:p>
                      <a:pPr algn="r"/>
                      <a:r>
                        <a:t>54%</a:t>
                      </a:r>
                    </a:p>
                  </a:txBody>
                  <a:tcPr anchor="ctr"/>
                </a:tc>
              </a:tr>
              <a:tr h="370840">
                <a:tc>
                  <a:txBody>
                    <a:bodyPr/>
                    <a:lstStyle/>
                    <a:p>
                      <a:pPr algn="l"/>
                      <a:r>
                        <a:t>Prohibiting religious agencies from participating in the foster care system unless they allow children to be placed with same-sex couples DOES NOT VIOLATE agencies' First Amendment rights to religious freedom</a:t>
                      </a:r>
                    </a:p>
                  </a:txBody>
                  <a:tcPr anchor="ctr"/>
                </a:tc>
                <a:tc>
                  <a:txBody>
                    <a:bodyPr/>
                    <a:lstStyle/>
                    <a:p>
                      <a:pPr algn="r"/>
                      <a:r>
                        <a:t>46%</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National Collegiate Athletic Association v. Alston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National Collegiate Athletic Association v. Alston (Group B)</a:t>
                      </a:r>
                    </a:p>
                  </a:txBody>
                  <a:tcPr anchor="b"/>
                </a:tc>
                <a:tc>
                  <a:txBody>
                    <a:bodyPr/>
                    <a:lstStyle/>
                    <a:p>
                      <a:pPr algn="r"/>
                      <a:r>
                        <a:t>All</a:t>
                      </a:r>
                    </a:p>
                  </a:txBody>
                  <a:tcPr anchor="b"/>
                </a:tc>
              </a:tr>
              <a:tr h="370840">
                <a:tc>
                  <a:txBody>
                    <a:bodyPr/>
                    <a:lstStyle/>
                    <a:p>
                      <a:pPr algn="l"/>
                      <a:r>
                        <a:t>The NCAA SHOULD BE ABLE TO strictly limit paid compensation to college athletes.</a:t>
                      </a:r>
                    </a:p>
                  </a:txBody>
                  <a:tcPr anchor="ctr"/>
                </a:tc>
                <a:tc>
                  <a:txBody>
                    <a:bodyPr/>
                    <a:lstStyle/>
                    <a:p>
                      <a:pPr algn="r"/>
                      <a:r>
                        <a:t>55%</a:t>
                      </a:r>
                    </a:p>
                  </a:txBody>
                  <a:tcPr anchor="ctr"/>
                </a:tc>
              </a:tr>
              <a:tr h="370840">
                <a:tc>
                  <a:txBody>
                    <a:bodyPr/>
                    <a:lstStyle/>
                    <a:p>
                      <a:pPr algn="l"/>
                      <a:r>
                        <a:t>The NCAA SHOULD NOT BE ABLE TO strictly limit paid compensation to college athletes.</a:t>
                      </a:r>
                    </a:p>
                  </a:txBody>
                  <a:tcPr anchor="ctr"/>
                </a:tc>
                <a:tc>
                  <a:txBody>
                    <a:bodyPr/>
                    <a:lstStyle/>
                    <a:p>
                      <a:pPr algn="r"/>
                      <a:r>
                        <a:t>45%</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Roman Catholic Diocese of Brooklyn v. Cuomo (Group A)</a:t>
            </a:r>
          </a:p>
        </p:txBody>
      </p:sp>
      <p:sp>
        <p:nvSpPr>
          <p:cNvPr id="3" name="Text Placeholder 2"/>
          <p:cNvSpPr>
            <a:spLocks noGrp="1"/>
          </p:cNvSpPr>
          <p:nvPr>
            <p:ph type="body" idx="10" sz="quarter"/>
          </p:nvPr>
        </p:nvSpPr>
        <p:spPr/>
        <p:txBody>
          <a:bodyPr/>
          <a:lstStyle/>
          <a:p>
            <a:r>
              <a:t>Many states have prohibited large in-person gatherings due to the COVID-19 pandemic. Some people think that states cannot prohibit in-person religious gatherings because of the First Amendment right to free exercise of religion. Other people think that states can prohibit in-person religious gatherings.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Roman Catholic Diocese of Brooklyn v. Cuomo (Group A)</a:t>
                      </a:r>
                    </a:p>
                  </a:txBody>
                  <a:tcPr anchor="b"/>
                </a:tc>
                <a:tc>
                  <a:txBody>
                    <a:bodyPr/>
                    <a:lstStyle/>
                    <a:p>
                      <a:pPr algn="r"/>
                      <a:r>
                        <a:t>All</a:t>
                      </a:r>
                    </a:p>
                  </a:txBody>
                  <a:tcPr anchor="b"/>
                </a:tc>
              </a:tr>
              <a:tr h="370840">
                <a:tc>
                  <a:txBody>
                    <a:bodyPr/>
                    <a:lstStyle/>
                    <a:p>
                      <a:pPr algn="l"/>
                      <a:r>
                        <a:t>States CANNOT prohibit in-person religious gatherings because of the First Amendment right to free exercise of religion</a:t>
                      </a:r>
                    </a:p>
                  </a:txBody>
                  <a:tcPr anchor="ctr"/>
                </a:tc>
                <a:tc>
                  <a:txBody>
                    <a:bodyPr/>
                    <a:lstStyle/>
                    <a:p>
                      <a:pPr algn="r"/>
                      <a:r>
                        <a:t>53%</a:t>
                      </a:r>
                    </a:p>
                  </a:txBody>
                  <a:tcPr anchor="ctr"/>
                </a:tc>
              </a:tr>
              <a:tr h="370840">
                <a:tc>
                  <a:txBody>
                    <a:bodyPr/>
                    <a:lstStyle/>
                    <a:p>
                      <a:pPr algn="l"/>
                      <a:r>
                        <a:t>States CAN prohibit in-person religious gatherings despite the First Amendment right to free exercise of religion</a:t>
                      </a:r>
                    </a:p>
                  </a:txBody>
                  <a:tcPr anchor="ctr"/>
                </a:tc>
                <a:tc>
                  <a:txBody>
                    <a:bodyPr/>
                    <a:lstStyle/>
                    <a:p>
                      <a:pPr algn="r"/>
                      <a:r>
                        <a:t>47%</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Roman Catholic Diocese of Brooklyn v. Cuomo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Roman Catholic Diocese of Brooklyn v. Cuomo (Group A)</a:t>
                      </a:r>
                    </a:p>
                  </a:txBody>
                  <a:tcPr anchor="b"/>
                </a:tc>
                <a:tc>
                  <a:txBody>
                    <a:bodyPr/>
                    <a:lstStyle/>
                    <a:p>
                      <a:pPr algn="r"/>
                      <a:r>
                        <a:t>All</a:t>
                      </a:r>
                    </a:p>
                  </a:txBody>
                  <a:tcPr anchor="b"/>
                </a:tc>
              </a:tr>
              <a:tr h="370840">
                <a:tc>
                  <a:txBody>
                    <a:bodyPr/>
                    <a:lstStyle/>
                    <a:p>
                      <a:pPr algn="l"/>
                      <a:r>
                        <a:t>States CANNOT prohibit in-person religious gatherings because of the First Amendment right to free exercise of religion</a:t>
                      </a:r>
                    </a:p>
                  </a:txBody>
                  <a:tcPr anchor="ctr"/>
                </a:tc>
                <a:tc>
                  <a:txBody>
                    <a:bodyPr/>
                    <a:lstStyle/>
                    <a:p>
                      <a:pPr algn="r"/>
                      <a:r>
                        <a:t>65%</a:t>
                      </a:r>
                    </a:p>
                  </a:txBody>
                  <a:tcPr anchor="ctr"/>
                </a:tc>
              </a:tr>
              <a:tr h="370840">
                <a:tc>
                  <a:txBody>
                    <a:bodyPr/>
                    <a:lstStyle/>
                    <a:p>
                      <a:pPr algn="l"/>
                      <a:r>
                        <a:t>States CAN prohibit in-person religious gatherings despite the First Amendment right to free exercise of religion</a:t>
                      </a:r>
                    </a:p>
                  </a:txBody>
                  <a:tcPr anchor="ctr"/>
                </a:tc>
                <a:tc>
                  <a:txBody>
                    <a:bodyPr/>
                    <a:lstStyle/>
                    <a:p>
                      <a:pPr algn="r"/>
                      <a:r>
                        <a:t>35%</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Roman Catholic Diocese of Brooklyn v. Cuomo (Group B)</a:t>
            </a:r>
          </a:p>
        </p:txBody>
      </p:sp>
      <p:sp>
        <p:nvSpPr>
          <p:cNvPr id="3" name="Text Placeholder 2"/>
          <p:cNvSpPr>
            <a:spLocks noGrp="1"/>
          </p:cNvSpPr>
          <p:nvPr>
            <p:ph type="body" idx="10" sz="quarter"/>
          </p:nvPr>
        </p:nvSpPr>
        <p:spPr/>
        <p:txBody>
          <a:bodyPr/>
          <a:lstStyle/>
          <a:p>
            <a:r>
              <a:t>Many states have prohibited large in-person gatherings due to the COVID-19 pandemic. Some people think that states can prohibit in-person religious gatherings. Other people think that states cannot prohibit in-person religious gatherings because of the First Amendment right to free exercise of religion.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Roman Catholic Diocese of Brooklyn v. Cuomo (Group B)</a:t>
                      </a:r>
                    </a:p>
                  </a:txBody>
                  <a:tcPr anchor="b"/>
                </a:tc>
                <a:tc>
                  <a:txBody>
                    <a:bodyPr/>
                    <a:lstStyle/>
                    <a:p>
                      <a:pPr algn="r"/>
                      <a:r>
                        <a:t>All</a:t>
                      </a:r>
                    </a:p>
                  </a:txBody>
                  <a:tcPr anchor="b"/>
                </a:tc>
              </a:tr>
              <a:tr h="370840">
                <a:tc>
                  <a:txBody>
                    <a:bodyPr/>
                    <a:lstStyle/>
                    <a:p>
                      <a:pPr algn="l"/>
                      <a:r>
                        <a:t>States CAN prohibit in-person religious gatherings despite the First Amendment right to free exercise of religion</a:t>
                      </a:r>
                    </a:p>
                  </a:txBody>
                  <a:tcPr anchor="ctr"/>
                </a:tc>
                <a:tc>
                  <a:txBody>
                    <a:bodyPr/>
                    <a:lstStyle/>
                    <a:p>
                      <a:pPr algn="r"/>
                      <a:r>
                        <a:t>46%</a:t>
                      </a:r>
                    </a:p>
                  </a:txBody>
                  <a:tcPr anchor="ctr"/>
                </a:tc>
              </a:tr>
              <a:tr h="370840">
                <a:tc>
                  <a:txBody>
                    <a:bodyPr/>
                    <a:lstStyle/>
                    <a:p>
                      <a:pPr algn="l"/>
                      <a:r>
                        <a:t>States CANNOT prohibit in-person religious gatherings because of the First Amendment right to free exercise of religion</a:t>
                      </a:r>
                    </a:p>
                  </a:txBody>
                  <a:tcPr anchor="ctr"/>
                </a:tc>
                <a:tc>
                  <a:txBody>
                    <a:bodyPr/>
                    <a:lstStyle/>
                    <a:p>
                      <a:pPr algn="r"/>
                      <a:r>
                        <a:t>54%</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Roman Catholic Diocese of Brooklyn v. Cuomo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Roman Catholic Diocese of Brooklyn v. Cuomo (Group B)</a:t>
                      </a:r>
                    </a:p>
                  </a:txBody>
                  <a:tcPr anchor="b"/>
                </a:tc>
                <a:tc>
                  <a:txBody>
                    <a:bodyPr/>
                    <a:lstStyle/>
                    <a:p>
                      <a:pPr algn="r"/>
                      <a:r>
                        <a:t>All</a:t>
                      </a:r>
                    </a:p>
                  </a:txBody>
                  <a:tcPr anchor="b"/>
                </a:tc>
              </a:tr>
              <a:tr h="370840">
                <a:tc>
                  <a:txBody>
                    <a:bodyPr/>
                    <a:lstStyle/>
                    <a:p>
                      <a:pPr algn="l"/>
                      <a:r>
                        <a:t>States CAN prohibit in-person religious gatherings despite the First Amendment right to free exercise of religion</a:t>
                      </a:r>
                    </a:p>
                  </a:txBody>
                  <a:tcPr anchor="ctr"/>
                </a:tc>
                <a:tc>
                  <a:txBody>
                    <a:bodyPr/>
                    <a:lstStyle/>
                    <a:p>
                      <a:pPr algn="r"/>
                      <a:r>
                        <a:t>39%</a:t>
                      </a:r>
                    </a:p>
                  </a:txBody>
                  <a:tcPr anchor="ctr"/>
                </a:tc>
              </a:tr>
              <a:tr h="370840">
                <a:tc>
                  <a:txBody>
                    <a:bodyPr/>
                    <a:lstStyle/>
                    <a:p>
                      <a:pPr algn="l"/>
                      <a:r>
                        <a:t>States CANNOT prohibit in-person religious gatherings because of the First Amendment right to free exercise of religion</a:t>
                      </a:r>
                    </a:p>
                  </a:txBody>
                  <a:tcPr anchor="ctr"/>
                </a:tc>
                <a:tc>
                  <a:txBody>
                    <a:bodyPr/>
                    <a:lstStyle/>
                    <a:p>
                      <a:pPr algn="r"/>
                      <a:r>
                        <a:t>61%</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Cedar Point Nursery v. Hassid (Group A)</a:t>
            </a:r>
          </a:p>
        </p:txBody>
      </p:sp>
      <p:sp>
        <p:nvSpPr>
          <p:cNvPr id="3" name="Text Placeholder 2"/>
          <p:cNvSpPr>
            <a:spLocks noGrp="1"/>
          </p:cNvSpPr>
          <p:nvPr>
            <p:ph type="body" idx="10" sz="quarter"/>
          </p:nvPr>
        </p:nvSpPr>
        <p:spPr/>
        <p:txBody>
          <a:bodyPr/>
          <a:lstStyle/>
          <a:p>
            <a:r>
              <a:t>California law requires that employers allow union representatives to enter a company's private property to meet with employees and solicit support for labor organizing. Some people believe that this is akin to the government taking companies' private property without compensation. Other people argue that the law is acceptable, and is not the government taking companies' private property without compensation.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Cedar Point Nursery v. Hassid (Group A)</a:t>
                      </a:r>
                    </a:p>
                  </a:txBody>
                  <a:tcPr anchor="b"/>
                </a:tc>
                <a:tc>
                  <a:txBody>
                    <a:bodyPr/>
                    <a:lstStyle/>
                    <a:p>
                      <a:pPr algn="r"/>
                      <a:r>
                        <a:t>All</a:t>
                      </a:r>
                    </a:p>
                  </a:txBody>
                  <a:tcPr anchor="b"/>
                </a:tc>
              </a:tr>
              <a:tr h="370840">
                <a:tc>
                  <a:txBody>
                    <a:bodyPr/>
                    <a:lstStyle/>
                    <a:p>
                      <a:pPr algn="l"/>
                      <a:r>
                        <a:t>States CANNOT require that employers allow union representatives to enter a company's private property</a:t>
                      </a:r>
                    </a:p>
                  </a:txBody>
                  <a:tcPr anchor="ctr"/>
                </a:tc>
                <a:tc>
                  <a:txBody>
                    <a:bodyPr/>
                    <a:lstStyle/>
                    <a:p>
                      <a:pPr algn="r"/>
                      <a:r>
                        <a:t>50%</a:t>
                      </a:r>
                    </a:p>
                  </a:txBody>
                  <a:tcPr anchor="ctr"/>
                </a:tc>
              </a:tr>
              <a:tr h="370840">
                <a:tc>
                  <a:txBody>
                    <a:bodyPr/>
                    <a:lstStyle/>
                    <a:p>
                      <a:pPr algn="l"/>
                      <a:r>
                        <a:t>States CAN require that employers allow union representatives to enter a company's private property</a:t>
                      </a:r>
                    </a:p>
                  </a:txBody>
                  <a:tcPr anchor="ctr"/>
                </a:tc>
                <a:tc>
                  <a:txBody>
                    <a:bodyPr/>
                    <a:lstStyle/>
                    <a:p>
                      <a:pPr algn="r"/>
                      <a:r>
                        <a:t>50%</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Cedar Point Nursery v. Hassid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Cedar Point Nursery v. Hassid (Group A)</a:t>
                      </a:r>
                    </a:p>
                  </a:txBody>
                  <a:tcPr anchor="b"/>
                </a:tc>
                <a:tc>
                  <a:txBody>
                    <a:bodyPr/>
                    <a:lstStyle/>
                    <a:p>
                      <a:pPr algn="r"/>
                      <a:r>
                        <a:t>All</a:t>
                      </a:r>
                    </a:p>
                  </a:txBody>
                  <a:tcPr anchor="b"/>
                </a:tc>
              </a:tr>
              <a:tr h="370840">
                <a:tc>
                  <a:txBody>
                    <a:bodyPr/>
                    <a:lstStyle/>
                    <a:p>
                      <a:pPr algn="l"/>
                      <a:r>
                        <a:t>States CANNOT require that employers allow union representatives to enter a company's private property</a:t>
                      </a:r>
                    </a:p>
                  </a:txBody>
                  <a:tcPr anchor="ctr"/>
                </a:tc>
                <a:tc>
                  <a:txBody>
                    <a:bodyPr/>
                    <a:lstStyle/>
                    <a:p>
                      <a:pPr algn="r"/>
                      <a:r>
                        <a:t>56%</a:t>
                      </a:r>
                    </a:p>
                  </a:txBody>
                  <a:tcPr anchor="ctr"/>
                </a:tc>
              </a:tr>
              <a:tr h="370840">
                <a:tc>
                  <a:txBody>
                    <a:bodyPr/>
                    <a:lstStyle/>
                    <a:p>
                      <a:pPr algn="l"/>
                      <a:r>
                        <a:t>States CAN require that employers allow union representatives to enter a company's private property</a:t>
                      </a:r>
                    </a:p>
                  </a:txBody>
                  <a:tcPr anchor="ctr"/>
                </a:tc>
                <a:tc>
                  <a:txBody>
                    <a:bodyPr/>
                    <a:lstStyle/>
                    <a:p>
                      <a:pPr algn="r"/>
                      <a:r>
                        <a:t>44%</a:t>
                      </a:r>
                    </a:p>
                  </a:txBody>
                  <a:tcPr anchor="ctr"/>
                </a:tc>
              </a:tr>
              <a:tr h="370840">
                <a:tc>
                  <a:txBody>
                    <a:bodyPr/>
                    <a:lstStyle/>
                    <a:p>
                      <a:pPr algn="l"/>
                      <a:r>
                        <a:t>Unweighted N</a:t>
                      </a:r>
                    </a:p>
                  </a:txBody>
                  <a:tcPr anchor="ctr"/>
                </a:tc>
                <a:tc>
                  <a:txBody>
                    <a:bodyPr/>
                    <a:lstStyle/>
                    <a:p>
                      <a:pPr algn="r"/>
                      <a:r>
                        <a:t>1070</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Cedar Point Nursery v. Hassid (Group B)</a:t>
            </a:r>
          </a:p>
        </p:txBody>
      </p:sp>
      <p:sp>
        <p:nvSpPr>
          <p:cNvPr id="3" name="Text Placeholder 2"/>
          <p:cNvSpPr>
            <a:spLocks noGrp="1"/>
          </p:cNvSpPr>
          <p:nvPr>
            <p:ph type="body" idx="10" sz="quarter"/>
          </p:nvPr>
        </p:nvSpPr>
        <p:spPr/>
        <p:txBody>
          <a:bodyPr/>
          <a:lstStyle/>
          <a:p>
            <a:r>
              <a:t>California law requires that employers allow union representatives to enter a company's private property to meet with employees and solicit support for labor organizing. Some people believe that this law is acceptable. Other people argue that this is akin to the government taking companies' private property without compensation.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Cedar Point Nursery v. Hassid (Group B)</a:t>
                      </a:r>
                    </a:p>
                  </a:txBody>
                  <a:tcPr anchor="b"/>
                </a:tc>
                <a:tc>
                  <a:txBody>
                    <a:bodyPr/>
                    <a:lstStyle/>
                    <a:p>
                      <a:pPr algn="r"/>
                      <a:r>
                        <a:t>All</a:t>
                      </a:r>
                    </a:p>
                  </a:txBody>
                  <a:tcPr anchor="b"/>
                </a:tc>
              </a:tr>
              <a:tr h="370840">
                <a:tc>
                  <a:txBody>
                    <a:bodyPr/>
                    <a:lstStyle/>
                    <a:p>
                      <a:pPr algn="l"/>
                      <a:r>
                        <a:t>States CAN require that employers allow union representatives to enter a company's private property</a:t>
                      </a:r>
                    </a:p>
                  </a:txBody>
                  <a:tcPr anchor="ctr"/>
                </a:tc>
                <a:tc>
                  <a:txBody>
                    <a:bodyPr/>
                    <a:lstStyle/>
                    <a:p>
                      <a:pPr algn="r"/>
                      <a:r>
                        <a:t>47%</a:t>
                      </a:r>
                    </a:p>
                  </a:txBody>
                  <a:tcPr anchor="ctr"/>
                </a:tc>
              </a:tr>
              <a:tr h="370840">
                <a:tc>
                  <a:txBody>
                    <a:bodyPr/>
                    <a:lstStyle/>
                    <a:p>
                      <a:pPr algn="l"/>
                      <a:r>
                        <a:t>States CANNOT require that employers allow union representatives to enter a company's private property</a:t>
                      </a:r>
                    </a:p>
                  </a:txBody>
                  <a:tcPr anchor="ctr"/>
                </a:tc>
                <a:tc>
                  <a:txBody>
                    <a:bodyPr/>
                    <a:lstStyle/>
                    <a:p>
                      <a:pPr algn="r"/>
                      <a:r>
                        <a:t>53%</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Cedar Point Nursery v. Hassid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Cedar Point Nursery v. Hassid (Group B)</a:t>
                      </a:r>
                    </a:p>
                  </a:txBody>
                  <a:tcPr anchor="b"/>
                </a:tc>
                <a:tc>
                  <a:txBody>
                    <a:bodyPr/>
                    <a:lstStyle/>
                    <a:p>
                      <a:pPr algn="r"/>
                      <a:r>
                        <a:t>All</a:t>
                      </a:r>
                    </a:p>
                  </a:txBody>
                  <a:tcPr anchor="b"/>
                </a:tc>
              </a:tr>
              <a:tr h="370840">
                <a:tc>
                  <a:txBody>
                    <a:bodyPr/>
                    <a:lstStyle/>
                    <a:p>
                      <a:pPr algn="l"/>
                      <a:r>
                        <a:t>States CAN require that employers allow union representatives to enter a company's private property</a:t>
                      </a:r>
                    </a:p>
                  </a:txBody>
                  <a:tcPr anchor="ctr"/>
                </a:tc>
                <a:tc>
                  <a:txBody>
                    <a:bodyPr/>
                    <a:lstStyle/>
                    <a:p>
                      <a:pPr algn="r"/>
                      <a:r>
                        <a:t>46%</a:t>
                      </a:r>
                    </a:p>
                  </a:txBody>
                  <a:tcPr anchor="ctr"/>
                </a:tc>
              </a:tr>
              <a:tr h="370840">
                <a:tc>
                  <a:txBody>
                    <a:bodyPr/>
                    <a:lstStyle/>
                    <a:p>
                      <a:pPr algn="l"/>
                      <a:r>
                        <a:t>States CANNOT require that employers allow union representatives to enter a company's private property</a:t>
                      </a:r>
                    </a:p>
                  </a:txBody>
                  <a:tcPr anchor="ctr"/>
                </a:tc>
                <a:tc>
                  <a:txBody>
                    <a:bodyPr/>
                    <a:lstStyle/>
                    <a:p>
                      <a:pPr algn="r"/>
                      <a:r>
                        <a:t>54%</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Collins v. Mnuchin (Group A)</a:t>
            </a:r>
          </a:p>
        </p:txBody>
      </p:sp>
      <p:sp>
        <p:nvSpPr>
          <p:cNvPr id="3" name="Text Placeholder 2"/>
          <p:cNvSpPr>
            <a:spLocks noGrp="1"/>
          </p:cNvSpPr>
          <p:nvPr>
            <p:ph type="body" idx="10" sz="quarter"/>
          </p:nvPr>
        </p:nvSpPr>
        <p:spPr/>
        <p:txBody>
          <a:bodyPr/>
          <a:lstStyle/>
          <a:p>
            <a:r>
              <a:t>Some federal government agencies -- such as the Federal Housing Finance Agency -- are headed by a single director who may be removed from office by the president only for a specific cause rather than for any reason the president wishes.     Some people think that this leadership structure is unconstitutional because it infringes on the president's authority over the executive branch, including such federal agencies. Other people disagree and think that this leadership structure is not unconstitutional because it does not infringe on the president's authority over the executive branch.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Collins v. Mnuchin (Group A)</a:t>
                      </a:r>
                    </a:p>
                  </a:txBody>
                  <a:tcPr anchor="b"/>
                </a:tc>
                <a:tc>
                  <a:txBody>
                    <a:bodyPr/>
                    <a:lstStyle/>
                    <a:p>
                      <a:pPr algn="r"/>
                      <a:r>
                        <a:t>All</a:t>
                      </a:r>
                    </a:p>
                  </a:txBody>
                  <a:tcPr anchor="b"/>
                </a:tc>
              </a:tr>
              <a:tr h="370840">
                <a:tc>
                  <a:txBody>
                    <a:bodyPr/>
                    <a:lstStyle/>
                    <a:p>
                      <a:pPr algn="l"/>
                      <a:r>
                        <a:t>Limiting the president to only firing agency heads for a specific reason INFRINGES on the president's authority</a:t>
                      </a:r>
                    </a:p>
                  </a:txBody>
                  <a:tcPr anchor="ctr"/>
                </a:tc>
                <a:tc>
                  <a:txBody>
                    <a:bodyPr/>
                    <a:lstStyle/>
                    <a:p>
                      <a:pPr algn="r"/>
                      <a:r>
                        <a:t>48%</a:t>
                      </a:r>
                    </a:p>
                  </a:txBody>
                  <a:tcPr anchor="ctr"/>
                </a:tc>
              </a:tr>
              <a:tr h="370840">
                <a:tc>
                  <a:txBody>
                    <a:bodyPr/>
                    <a:lstStyle/>
                    <a:p>
                      <a:pPr algn="l"/>
                      <a:r>
                        <a:t>Limiting the president to only firing agency heads for a specific reason DOES NOT INFRINGE on the president's authority</a:t>
                      </a:r>
                    </a:p>
                  </a:txBody>
                  <a:tcPr anchor="ctr"/>
                </a:tc>
                <a:tc>
                  <a:txBody>
                    <a:bodyPr/>
                    <a:lstStyle/>
                    <a:p>
                      <a:pPr algn="r"/>
                      <a:r>
                        <a:t>52%</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California v. Texas I (Group A)</a:t>
            </a:r>
          </a:p>
        </p:txBody>
      </p:sp>
      <p:sp>
        <p:nvSpPr>
          <p:cNvPr id="3" name="Text Placeholder 2"/>
          <p:cNvSpPr>
            <a:spLocks noGrp="1"/>
          </p:cNvSpPr>
          <p:nvPr>
            <p:ph type="body" idx="10" sz="quarter"/>
          </p:nvPr>
        </p:nvSpPr>
        <p:spPr/>
        <p:txBody>
          <a:bodyPr/>
          <a:lstStyle/>
          <a:p>
            <a:r>
              <a:t>Under the Affordable Care Act (ACA), there is a tax penalty for not buying health insurance. This is called the individual mandate.     Recent legislation has set the tax penalty for not buying health insurance to $0. Some people believe that, because the tax penalty is $0, this means that the penalty is actually not a tax and it exceeds the federal government's power to tax and is unconstitutional. Other people believe that it does not exceed the federal government's power to tax and is constitutional.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California v. Texas I (Group A)</a:t>
                      </a:r>
                    </a:p>
                  </a:txBody>
                  <a:tcPr anchor="b"/>
                </a:tc>
                <a:tc>
                  <a:txBody>
                    <a:bodyPr/>
                    <a:lstStyle/>
                    <a:p>
                      <a:pPr algn="r"/>
                      <a:r>
                        <a:t>All</a:t>
                      </a:r>
                    </a:p>
                  </a:txBody>
                  <a:tcPr anchor="b"/>
                </a:tc>
              </a:tr>
              <a:tr h="370840">
                <a:tc>
                  <a:txBody>
                    <a:bodyPr/>
                    <a:lstStyle/>
                    <a:p>
                      <a:pPr algn="l"/>
                      <a:r>
                        <a:t>The individual mandate provision is not a tax and is UNCONSTITUTIONAL because it  exceeds the federal government's power</a:t>
                      </a:r>
                    </a:p>
                  </a:txBody>
                  <a:tcPr anchor="ctr"/>
                </a:tc>
                <a:tc>
                  <a:txBody>
                    <a:bodyPr/>
                    <a:lstStyle/>
                    <a:p>
                      <a:pPr algn="r"/>
                      <a:r>
                        <a:t>59%</a:t>
                      </a:r>
                    </a:p>
                  </a:txBody>
                  <a:tcPr anchor="ctr"/>
                </a:tc>
              </a:tr>
              <a:tr h="370840">
                <a:tc>
                  <a:txBody>
                    <a:bodyPr/>
                    <a:lstStyle/>
                    <a:p>
                      <a:pPr algn="l"/>
                      <a:r>
                        <a:t>The individual mandate provision is a tax and is CONSTITUTIONAL because it does not exceed the federal government's power</a:t>
                      </a:r>
                    </a:p>
                  </a:txBody>
                  <a:tcPr anchor="ctr"/>
                </a:tc>
                <a:tc>
                  <a:txBody>
                    <a:bodyPr/>
                    <a:lstStyle/>
                    <a:p>
                      <a:pPr algn="r"/>
                      <a:r>
                        <a:t>41%</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Collins v. Mnuchin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Collins v. Mnuchin (Group A)</a:t>
                      </a:r>
                    </a:p>
                  </a:txBody>
                  <a:tcPr anchor="b"/>
                </a:tc>
                <a:tc>
                  <a:txBody>
                    <a:bodyPr/>
                    <a:lstStyle/>
                    <a:p>
                      <a:pPr algn="r"/>
                      <a:r>
                        <a:t>All</a:t>
                      </a:r>
                    </a:p>
                  </a:txBody>
                  <a:tcPr anchor="b"/>
                </a:tc>
              </a:tr>
              <a:tr h="370840">
                <a:tc>
                  <a:txBody>
                    <a:bodyPr/>
                    <a:lstStyle/>
                    <a:p>
                      <a:pPr algn="l"/>
                      <a:r>
                        <a:t>Limiting the president to only firing agency heads for a specific reason INFRINGES on the president's authority</a:t>
                      </a:r>
                    </a:p>
                  </a:txBody>
                  <a:tcPr anchor="ctr"/>
                </a:tc>
                <a:tc>
                  <a:txBody>
                    <a:bodyPr/>
                    <a:lstStyle/>
                    <a:p>
                      <a:pPr algn="r"/>
                      <a:r>
                        <a:t>48%</a:t>
                      </a:r>
                    </a:p>
                  </a:txBody>
                  <a:tcPr anchor="ctr"/>
                </a:tc>
              </a:tr>
              <a:tr h="370840">
                <a:tc>
                  <a:txBody>
                    <a:bodyPr/>
                    <a:lstStyle/>
                    <a:p>
                      <a:pPr algn="l"/>
                      <a:r>
                        <a:t>Limiting the president to only firing agency heads for a specific reason DOES NOT INFRINGE on the president's authority</a:t>
                      </a:r>
                    </a:p>
                  </a:txBody>
                  <a:tcPr anchor="ctr"/>
                </a:tc>
                <a:tc>
                  <a:txBody>
                    <a:bodyPr/>
                    <a:lstStyle/>
                    <a:p>
                      <a:pPr algn="r"/>
                      <a:r>
                        <a:t>52%</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Collins v. Mnuchin (Group B)</a:t>
            </a:r>
          </a:p>
        </p:txBody>
      </p:sp>
      <p:sp>
        <p:nvSpPr>
          <p:cNvPr id="3" name="Text Placeholder 2"/>
          <p:cNvSpPr>
            <a:spLocks noGrp="1"/>
          </p:cNvSpPr>
          <p:nvPr>
            <p:ph type="body" idx="10" sz="quarter"/>
          </p:nvPr>
        </p:nvSpPr>
        <p:spPr/>
        <p:txBody>
          <a:bodyPr/>
          <a:lstStyle/>
          <a:p>
            <a:r>
              <a:t>Some federal government agencies -- such as the Federal Housing Finance Agency -- are headed by a single director who may be removed from office by the president only for a specific cause rather than for any reason the president wishes.     Some people think that this leadership structure is not unconstitutional because it does not infringe on the president's authority over the executive branch. Other people disagree and think that this leadership structure is unconstitutional because it infringes on the president's authority over the executive branch, including such federal agencies.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Collins v. Mnuchin (Group B)</a:t>
                      </a:r>
                    </a:p>
                  </a:txBody>
                  <a:tcPr anchor="b"/>
                </a:tc>
                <a:tc>
                  <a:txBody>
                    <a:bodyPr/>
                    <a:lstStyle/>
                    <a:p>
                      <a:pPr algn="r"/>
                      <a:r>
                        <a:t>All</a:t>
                      </a:r>
                    </a:p>
                  </a:txBody>
                  <a:tcPr anchor="b"/>
                </a:tc>
              </a:tr>
              <a:tr h="370840">
                <a:tc>
                  <a:txBody>
                    <a:bodyPr/>
                    <a:lstStyle/>
                    <a:p>
                      <a:pPr algn="l"/>
                      <a:r>
                        <a:t>Limiting the president to only firing agency heads for a specific reason DOES NOT INFRINGE on the president's authority</a:t>
                      </a:r>
                    </a:p>
                  </a:txBody>
                  <a:tcPr anchor="ctr"/>
                </a:tc>
                <a:tc>
                  <a:txBody>
                    <a:bodyPr/>
                    <a:lstStyle/>
                    <a:p>
                      <a:pPr algn="r"/>
                      <a:r>
                        <a:t>57%</a:t>
                      </a:r>
                    </a:p>
                  </a:txBody>
                  <a:tcPr anchor="ctr"/>
                </a:tc>
              </a:tr>
              <a:tr h="370840">
                <a:tc>
                  <a:txBody>
                    <a:bodyPr/>
                    <a:lstStyle/>
                    <a:p>
                      <a:pPr algn="l"/>
                      <a:r>
                        <a:t>Limiting the president to only firing agency heads for a specific reason INFRINGES on the president's authority</a:t>
                      </a:r>
                    </a:p>
                  </a:txBody>
                  <a:tcPr anchor="ctr"/>
                </a:tc>
                <a:tc>
                  <a:txBody>
                    <a:bodyPr/>
                    <a:lstStyle/>
                    <a:p>
                      <a:pPr algn="r"/>
                      <a:r>
                        <a:t>43%</a:t>
                      </a:r>
                    </a:p>
                  </a:txBody>
                  <a:tcPr anchor="ctr"/>
                </a:tc>
              </a:tr>
              <a:tr h="370840">
                <a:tc>
                  <a:txBody>
                    <a:bodyPr/>
                    <a:lstStyle/>
                    <a:p>
                      <a:pPr algn="l"/>
                      <a:r>
                        <a:t>Unweighted N</a:t>
                      </a:r>
                    </a:p>
                  </a:txBody>
                  <a:tcPr anchor="ctr"/>
                </a:tc>
                <a:tc>
                  <a:txBody>
                    <a:bodyPr/>
                    <a:lstStyle/>
                    <a:p>
                      <a:pPr algn="r"/>
                      <a:r>
                        <a:t>1086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Collins v. Mnuchin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Collins v. Mnuchin (Group B)</a:t>
                      </a:r>
                    </a:p>
                  </a:txBody>
                  <a:tcPr anchor="b"/>
                </a:tc>
                <a:tc>
                  <a:txBody>
                    <a:bodyPr/>
                    <a:lstStyle/>
                    <a:p>
                      <a:pPr algn="r"/>
                      <a:r>
                        <a:t>All</a:t>
                      </a:r>
                    </a:p>
                  </a:txBody>
                  <a:tcPr anchor="b"/>
                </a:tc>
              </a:tr>
              <a:tr h="370840">
                <a:tc>
                  <a:txBody>
                    <a:bodyPr/>
                    <a:lstStyle/>
                    <a:p>
                      <a:pPr algn="l"/>
                      <a:r>
                        <a:t>Limiting the president to only firing agency heads for a specific reason DOES NOT INFRINGE on the president's authority</a:t>
                      </a:r>
                    </a:p>
                  </a:txBody>
                  <a:tcPr anchor="ctr"/>
                </a:tc>
                <a:tc>
                  <a:txBody>
                    <a:bodyPr/>
                    <a:lstStyle/>
                    <a:p>
                      <a:pPr algn="r"/>
                      <a:r>
                        <a:t>59%</a:t>
                      </a:r>
                    </a:p>
                  </a:txBody>
                  <a:tcPr anchor="ctr"/>
                </a:tc>
              </a:tr>
              <a:tr h="370840">
                <a:tc>
                  <a:txBody>
                    <a:bodyPr/>
                    <a:lstStyle/>
                    <a:p>
                      <a:pPr algn="l"/>
                      <a:r>
                        <a:t>Limiting the president to only firing agency heads for a specific reason INFRINGES on the president's authority</a:t>
                      </a:r>
                    </a:p>
                  </a:txBody>
                  <a:tcPr anchor="ctr"/>
                </a:tc>
                <a:tc>
                  <a:txBody>
                    <a:bodyPr/>
                    <a:lstStyle/>
                    <a:p>
                      <a:pPr algn="r"/>
                      <a:r>
                        <a:t>41%</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Lange v. California (Group A)</a:t>
            </a:r>
          </a:p>
        </p:txBody>
      </p:sp>
      <p:sp>
        <p:nvSpPr>
          <p:cNvPr id="3" name="Text Placeholder 2"/>
          <p:cNvSpPr>
            <a:spLocks noGrp="1"/>
          </p:cNvSpPr>
          <p:nvPr>
            <p:ph type="body" idx="10" sz="quarter"/>
          </p:nvPr>
        </p:nvSpPr>
        <p:spPr/>
        <p:txBody>
          <a:bodyPr/>
          <a:lstStyle/>
          <a:p>
            <a:r>
              <a:t>Police officers sometimes pursue people who flee in cars and who refuse to pull over. Some people think that a police officer should be able to enter someone's home without a warrant if they are in pursuit of them when that person enters their home. Other people think that it is unconstitutional for police to enter someone's home without a warrant except when there is a genuine emergency.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Lange v. California (Group A)</a:t>
                      </a:r>
                    </a:p>
                  </a:txBody>
                  <a:tcPr anchor="b"/>
                </a:tc>
                <a:tc>
                  <a:txBody>
                    <a:bodyPr/>
                    <a:lstStyle/>
                    <a:p>
                      <a:pPr algn="r"/>
                      <a:r>
                        <a:t>All</a:t>
                      </a:r>
                    </a:p>
                  </a:txBody>
                  <a:tcPr anchor="b"/>
                </a:tc>
              </a:tr>
              <a:tr h="370840">
                <a:tc>
                  <a:txBody>
                    <a:bodyPr/>
                    <a:lstStyle/>
                    <a:p>
                      <a:pPr algn="l"/>
                      <a:r>
                        <a:t>Police SHOULD be able to enter someone's house without a warrant if they are in pursuit of them when that person enters their home</a:t>
                      </a:r>
                    </a:p>
                  </a:txBody>
                  <a:tcPr anchor="ctr"/>
                </a:tc>
                <a:tc>
                  <a:txBody>
                    <a:bodyPr/>
                    <a:lstStyle/>
                    <a:p>
                      <a:pPr algn="r"/>
                      <a:r>
                        <a:t>45%</a:t>
                      </a:r>
                    </a:p>
                  </a:txBody>
                  <a:tcPr anchor="ctr"/>
                </a:tc>
              </a:tr>
              <a:tr h="370840">
                <a:tc>
                  <a:txBody>
                    <a:bodyPr/>
                    <a:lstStyle/>
                    <a:p>
                      <a:pPr algn="l"/>
                      <a:r>
                        <a:t>Police SHOULD NOT be able to enter someone's house without a warrant if they are in pursuit of them when that person enters their home</a:t>
                      </a:r>
                    </a:p>
                  </a:txBody>
                  <a:tcPr anchor="ctr"/>
                </a:tc>
                <a:tc>
                  <a:txBody>
                    <a:bodyPr/>
                    <a:lstStyle/>
                    <a:p>
                      <a:pPr algn="r"/>
                      <a:r>
                        <a:t>55%</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Lange v. California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Lange v. California (Group A)</a:t>
                      </a:r>
                    </a:p>
                  </a:txBody>
                  <a:tcPr anchor="b"/>
                </a:tc>
                <a:tc>
                  <a:txBody>
                    <a:bodyPr/>
                    <a:lstStyle/>
                    <a:p>
                      <a:pPr algn="r"/>
                      <a:r>
                        <a:t>All</a:t>
                      </a:r>
                    </a:p>
                  </a:txBody>
                  <a:tcPr anchor="b"/>
                </a:tc>
              </a:tr>
              <a:tr h="370840">
                <a:tc>
                  <a:txBody>
                    <a:bodyPr/>
                    <a:lstStyle/>
                    <a:p>
                      <a:pPr algn="l"/>
                      <a:r>
                        <a:t>Police SHOULD be able to enter someone's house without a warrant if they are in pursuit of them when that person enters their home</a:t>
                      </a:r>
                    </a:p>
                  </a:txBody>
                  <a:tcPr anchor="ctr"/>
                </a:tc>
                <a:tc>
                  <a:txBody>
                    <a:bodyPr/>
                    <a:lstStyle/>
                    <a:p>
                      <a:pPr algn="r"/>
                      <a:r>
                        <a:t>51%</a:t>
                      </a:r>
                    </a:p>
                  </a:txBody>
                  <a:tcPr anchor="ctr"/>
                </a:tc>
              </a:tr>
              <a:tr h="370840">
                <a:tc>
                  <a:txBody>
                    <a:bodyPr/>
                    <a:lstStyle/>
                    <a:p>
                      <a:pPr algn="l"/>
                      <a:r>
                        <a:t>Police SHOULD NOT be able to enter someone's house without a warrant if they are in pursuit of them when that person enters their home</a:t>
                      </a:r>
                    </a:p>
                  </a:txBody>
                  <a:tcPr anchor="ctr"/>
                </a:tc>
                <a:tc>
                  <a:txBody>
                    <a:bodyPr/>
                    <a:lstStyle/>
                    <a:p>
                      <a:pPr algn="r"/>
                      <a:r>
                        <a:t>49%</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Lange v. California (Group B)</a:t>
            </a:r>
          </a:p>
        </p:txBody>
      </p:sp>
      <p:sp>
        <p:nvSpPr>
          <p:cNvPr id="3" name="Text Placeholder 2"/>
          <p:cNvSpPr>
            <a:spLocks noGrp="1"/>
          </p:cNvSpPr>
          <p:nvPr>
            <p:ph type="body" idx="10" sz="quarter"/>
          </p:nvPr>
        </p:nvSpPr>
        <p:spPr/>
        <p:txBody>
          <a:bodyPr/>
          <a:lstStyle/>
          <a:p>
            <a:r>
              <a:t>Police officers sometimes pursue people who flee in cars and who refuse to pull over. Some people think that it is unconstitutional for police to enter someone's home without a warrant except when there is a genuine emergency. Other people think that a police officer should be able to enter someone's home without a warrant if they are in pursuit of them when that person enters their home.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Lange v. California (Group B)</a:t>
                      </a:r>
                    </a:p>
                  </a:txBody>
                  <a:tcPr anchor="b"/>
                </a:tc>
                <a:tc>
                  <a:txBody>
                    <a:bodyPr/>
                    <a:lstStyle/>
                    <a:p>
                      <a:pPr algn="r"/>
                      <a:r>
                        <a:t>All</a:t>
                      </a:r>
                    </a:p>
                  </a:txBody>
                  <a:tcPr anchor="b"/>
                </a:tc>
              </a:tr>
              <a:tr h="370840">
                <a:tc>
                  <a:txBody>
                    <a:bodyPr/>
                    <a:lstStyle/>
                    <a:p>
                      <a:pPr algn="l"/>
                      <a:r>
                        <a:t>Police SHOULD NOT be able to enter someone's house without a warrant if they are in pursuit of them when that person enters their home</a:t>
                      </a:r>
                    </a:p>
                  </a:txBody>
                  <a:tcPr anchor="ctr"/>
                </a:tc>
                <a:tc>
                  <a:txBody>
                    <a:bodyPr/>
                    <a:lstStyle/>
                    <a:p>
                      <a:pPr algn="r"/>
                      <a:r>
                        <a:t>50%</a:t>
                      </a:r>
                    </a:p>
                  </a:txBody>
                  <a:tcPr anchor="ctr"/>
                </a:tc>
              </a:tr>
              <a:tr h="370840">
                <a:tc>
                  <a:txBody>
                    <a:bodyPr/>
                    <a:lstStyle/>
                    <a:p>
                      <a:pPr algn="l"/>
                      <a:r>
                        <a:t>Police SHOULD be able to enter someone's house without a warrant if they are in pursuit of them when that person enters their home</a:t>
                      </a:r>
                    </a:p>
                  </a:txBody>
                  <a:tcPr anchor="ctr"/>
                </a:tc>
                <a:tc>
                  <a:txBody>
                    <a:bodyPr/>
                    <a:lstStyle/>
                    <a:p>
                      <a:pPr algn="r"/>
                      <a:r>
                        <a:t>50%</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Lange v. California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Lange v. California (Group B)</a:t>
                      </a:r>
                    </a:p>
                  </a:txBody>
                  <a:tcPr anchor="b"/>
                </a:tc>
                <a:tc>
                  <a:txBody>
                    <a:bodyPr/>
                    <a:lstStyle/>
                    <a:p>
                      <a:pPr algn="r"/>
                      <a:r>
                        <a:t>All</a:t>
                      </a:r>
                    </a:p>
                  </a:txBody>
                  <a:tcPr anchor="b"/>
                </a:tc>
              </a:tr>
              <a:tr h="370840">
                <a:tc>
                  <a:txBody>
                    <a:bodyPr/>
                    <a:lstStyle/>
                    <a:p>
                      <a:pPr algn="l"/>
                      <a:r>
                        <a:t>Police SHOULD NOT be able to enter someone's house without a warrant if they are in pursuit of them when that person enters their home</a:t>
                      </a:r>
                    </a:p>
                  </a:txBody>
                  <a:tcPr anchor="ctr"/>
                </a:tc>
                <a:tc>
                  <a:txBody>
                    <a:bodyPr/>
                    <a:lstStyle/>
                    <a:p>
                      <a:pPr algn="r"/>
                      <a:r>
                        <a:t>50%</a:t>
                      </a:r>
                    </a:p>
                  </a:txBody>
                  <a:tcPr anchor="ctr"/>
                </a:tc>
              </a:tr>
              <a:tr h="370840">
                <a:tc>
                  <a:txBody>
                    <a:bodyPr/>
                    <a:lstStyle/>
                    <a:p>
                      <a:pPr algn="l"/>
                      <a:r>
                        <a:t>Police SHOULD be able to enter someone's house without a warrant if they are in pursuit of them when that person enters their home</a:t>
                      </a:r>
                    </a:p>
                  </a:txBody>
                  <a:tcPr anchor="ctr"/>
                </a:tc>
                <a:tc>
                  <a:txBody>
                    <a:bodyPr/>
                    <a:lstStyle/>
                    <a:p>
                      <a:pPr algn="r"/>
                      <a:r>
                        <a:t>50%</a:t>
                      </a:r>
                    </a:p>
                  </a:txBody>
                  <a:tcPr anchor="ctr"/>
                </a:tc>
              </a:tr>
              <a:tr h="370840">
                <a:tc>
                  <a:txBody>
                    <a:bodyPr/>
                    <a:lstStyle/>
                    <a:p>
                      <a:pPr algn="l"/>
                      <a:r>
                        <a:t>Unweighted N</a:t>
                      </a:r>
                    </a:p>
                  </a:txBody>
                  <a:tcPr anchor="ctr"/>
                </a:tc>
                <a:tc>
                  <a:txBody>
                    <a:bodyPr/>
                    <a:lstStyle/>
                    <a:p>
                      <a:pPr algn="r"/>
                      <a:r>
                        <a:t>1087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Typical Court Votes</a:t>
            </a:r>
          </a:p>
        </p:txBody>
      </p:sp>
      <p:sp>
        <p:nvSpPr>
          <p:cNvPr id="3" name="Text Placeholder 2"/>
          <p:cNvSpPr>
            <a:spLocks noGrp="1"/>
          </p:cNvSpPr>
          <p:nvPr>
            <p:ph type="body" idx="10" sz="quarter"/>
          </p:nvPr>
        </p:nvSpPr>
        <p:spPr/>
        <p:txBody>
          <a:bodyPr/>
          <a:lstStyle/>
          <a:p>
            <a:r>
              <a:t>The Supreme Court has nine members. For the issues that we asked you about earlier, what do you think think the breakdown in the votes on the Court would typically be?</a:t>
            </a:r>
          </a:p>
        </p:txBody>
      </p:sp>
      <p:graphicFrame>
        <p:nvGraphicFramePr>
          <p:cNvPr id="4" name="Table Placeholder 3"/>
          <p:cNvGraphicFramePr>
            <a:graphicFrameLocks noGrp="1"/>
          </p:cNvGraphicFramePr>
          <p:nvPr>
            <p:ph type="tbl" idx="11" sz="quarter"/>
          </p:nvPr>
        </p:nvGraphicFramePr>
        <p:xfrm>
          <a:off x="365760" y="1828800"/>
          <a:ext cx="11430000" cy="29667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Typical Court Votes</a:t>
                      </a:r>
                    </a:p>
                  </a:txBody>
                  <a:tcPr anchor="b"/>
                </a:tc>
                <a:tc>
                  <a:txBody>
                    <a:bodyPr/>
                    <a:lstStyle/>
                    <a:p>
                      <a:pPr algn="r"/>
                      <a:r>
                        <a:t>All</a:t>
                      </a:r>
                    </a:p>
                  </a:txBody>
                  <a:tcPr anchor="b"/>
                </a:tc>
              </a:tr>
              <a:tr h="370840">
                <a:tc>
                  <a:txBody>
                    <a:bodyPr/>
                    <a:lstStyle/>
                    <a:p>
                      <a:pPr algn="l"/>
                      <a:r>
                        <a:t>9-0</a:t>
                      </a:r>
                    </a:p>
                  </a:txBody>
                  <a:tcPr anchor="ctr"/>
                </a:tc>
                <a:tc>
                  <a:txBody>
                    <a:bodyPr/>
                    <a:lstStyle/>
                    <a:p>
                      <a:pPr algn="r"/>
                      <a:r>
                        <a:t>7%</a:t>
                      </a:r>
                    </a:p>
                  </a:txBody>
                  <a:tcPr anchor="ctr"/>
                </a:tc>
              </a:tr>
              <a:tr h="370840">
                <a:tc>
                  <a:txBody>
                    <a:bodyPr/>
                    <a:lstStyle/>
                    <a:p>
                      <a:pPr algn="l"/>
                      <a:r>
                        <a:t>8-1</a:t>
                      </a:r>
                    </a:p>
                  </a:txBody>
                  <a:tcPr anchor="ctr"/>
                </a:tc>
                <a:tc>
                  <a:txBody>
                    <a:bodyPr/>
                    <a:lstStyle/>
                    <a:p>
                      <a:pPr algn="r"/>
                      <a:r>
                        <a:t>7%</a:t>
                      </a:r>
                    </a:p>
                  </a:txBody>
                  <a:tcPr anchor="ctr"/>
                </a:tc>
              </a:tr>
              <a:tr h="370840">
                <a:tc>
                  <a:txBody>
                    <a:bodyPr/>
                    <a:lstStyle/>
                    <a:p>
                      <a:pPr algn="l"/>
                      <a:r>
                        <a:t>7-2</a:t>
                      </a:r>
                    </a:p>
                  </a:txBody>
                  <a:tcPr anchor="ctr"/>
                </a:tc>
                <a:tc>
                  <a:txBody>
                    <a:bodyPr/>
                    <a:lstStyle/>
                    <a:p>
                      <a:pPr algn="r"/>
                      <a:r>
                        <a:t>18%</a:t>
                      </a:r>
                    </a:p>
                  </a:txBody>
                  <a:tcPr anchor="ctr"/>
                </a:tc>
              </a:tr>
              <a:tr h="370840">
                <a:tc>
                  <a:txBody>
                    <a:bodyPr/>
                    <a:lstStyle/>
                    <a:p>
                      <a:pPr algn="l"/>
                      <a:r>
                        <a:t>6-3</a:t>
                      </a:r>
                    </a:p>
                  </a:txBody>
                  <a:tcPr anchor="ctr"/>
                </a:tc>
                <a:tc>
                  <a:txBody>
                    <a:bodyPr/>
                    <a:lstStyle/>
                    <a:p>
                      <a:pPr algn="r"/>
                      <a:r>
                        <a:t>34%</a:t>
                      </a:r>
                    </a:p>
                  </a:txBody>
                  <a:tcPr anchor="ctr"/>
                </a:tc>
              </a:tr>
              <a:tr h="370840">
                <a:tc>
                  <a:txBody>
                    <a:bodyPr/>
                    <a:lstStyle/>
                    <a:p>
                      <a:pPr algn="l"/>
                      <a:r>
                        <a:t>5-4</a:t>
                      </a:r>
                    </a:p>
                  </a:txBody>
                  <a:tcPr anchor="ctr"/>
                </a:tc>
                <a:tc>
                  <a:txBody>
                    <a:bodyPr/>
                    <a:lstStyle/>
                    <a:p>
                      <a:pPr algn="r"/>
                      <a:r>
                        <a:t>34%</a:t>
                      </a:r>
                    </a:p>
                  </a:txBody>
                  <a:tcPr anchor="ctr"/>
                </a:tc>
              </a:tr>
              <a:tr h="370840">
                <a:tc>
                  <a:txBody>
                    <a:bodyPr/>
                    <a:lstStyle/>
                    <a:p>
                      <a:pPr algn="l"/>
                      <a:r>
                        <a:t>Unweighted N</a:t>
                      </a:r>
                    </a:p>
                  </a:txBody>
                  <a:tcPr anchor="ctr"/>
                </a:tc>
                <a:tc>
                  <a:txBody>
                    <a:bodyPr/>
                    <a:lstStyle/>
                    <a:p>
                      <a:pPr algn="r"/>
                      <a:r>
                        <a:t>2157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Justice Selection</a:t>
            </a:r>
          </a:p>
        </p:txBody>
      </p:sp>
      <p:sp>
        <p:nvSpPr>
          <p:cNvPr id="3" name="Text Placeholder 2"/>
          <p:cNvSpPr>
            <a:spLocks noGrp="1"/>
          </p:cNvSpPr>
          <p:nvPr>
            <p:ph type="body" idx="10" sz="quarter"/>
          </p:nvPr>
        </p:nvSpPr>
        <p:spPr/>
        <p:txBody>
          <a:bodyPr/>
          <a:lstStyle/>
          <a:p>
            <a:r>
              <a:t>Some judges in the U.S. are elected; others are appointed to the bench. Do you happen to know if the Justices of the U.S. Supreme Court are elected or appointed to the bench?</a:t>
            </a:r>
          </a:p>
        </p:txBody>
      </p:sp>
      <p:graphicFrame>
        <p:nvGraphicFramePr>
          <p:cNvPr id="4" name="Table Placeholder 3"/>
          <p:cNvGraphicFramePr>
            <a:graphicFrameLocks noGrp="1"/>
          </p:cNvGraphicFramePr>
          <p:nvPr>
            <p:ph type="tbl" idx="11" sz="quarter"/>
          </p:nvPr>
        </p:nvGraphicFramePr>
        <p:xfrm>
          <a:off x="365760" y="1828800"/>
          <a:ext cx="11430000" cy="22250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Justice Selection</a:t>
                      </a:r>
                    </a:p>
                  </a:txBody>
                  <a:tcPr anchor="b"/>
                </a:tc>
                <a:tc>
                  <a:txBody>
                    <a:bodyPr/>
                    <a:lstStyle/>
                    <a:p>
                      <a:pPr algn="r"/>
                      <a:r>
                        <a:t>All</a:t>
                      </a:r>
                    </a:p>
                  </a:txBody>
                  <a:tcPr anchor="b"/>
                </a:tc>
              </a:tr>
              <a:tr h="370840">
                <a:tc>
                  <a:txBody>
                    <a:bodyPr/>
                    <a:lstStyle/>
                    <a:p>
                      <a:pPr algn="l"/>
                      <a:r>
                        <a:t>Elected to the bench</a:t>
                      </a:r>
                    </a:p>
                  </a:txBody>
                  <a:tcPr anchor="ctr"/>
                </a:tc>
                <a:tc>
                  <a:txBody>
                    <a:bodyPr/>
                    <a:lstStyle/>
                    <a:p>
                      <a:pPr algn="r"/>
                      <a:r>
                        <a:t>14%</a:t>
                      </a:r>
                    </a:p>
                  </a:txBody>
                  <a:tcPr anchor="ctr"/>
                </a:tc>
              </a:tr>
              <a:tr h="370840">
                <a:tc>
                  <a:txBody>
                    <a:bodyPr/>
                    <a:lstStyle/>
                    <a:p>
                      <a:pPr algn="l"/>
                      <a:r>
                        <a:t>Appointed to the bench</a:t>
                      </a:r>
                    </a:p>
                  </a:txBody>
                  <a:tcPr anchor="ctr"/>
                </a:tc>
                <a:tc>
                  <a:txBody>
                    <a:bodyPr/>
                    <a:lstStyle/>
                    <a:p>
                      <a:pPr algn="r"/>
                      <a:r>
                        <a:t>72%</a:t>
                      </a:r>
                    </a:p>
                  </a:txBody>
                  <a:tcPr anchor="ctr"/>
                </a:tc>
              </a:tr>
              <a:tr h="370840">
                <a:tc>
                  <a:txBody>
                    <a:bodyPr/>
                    <a:lstStyle/>
                    <a:p>
                      <a:pPr algn="l"/>
                      <a:r>
                        <a:t>Neither</a:t>
                      </a:r>
                    </a:p>
                  </a:txBody>
                  <a:tcPr anchor="ctr"/>
                </a:tc>
                <a:tc>
                  <a:txBody>
                    <a:bodyPr/>
                    <a:lstStyle/>
                    <a:p>
                      <a:pPr algn="r"/>
                      <a:r>
                        <a:t>14%</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Justice Tenure</a:t>
            </a:r>
          </a:p>
        </p:txBody>
      </p:sp>
      <p:sp>
        <p:nvSpPr>
          <p:cNvPr id="3" name="Text Placeholder 2"/>
          <p:cNvSpPr>
            <a:spLocks noGrp="1"/>
          </p:cNvSpPr>
          <p:nvPr>
            <p:ph type="body" idx="10" sz="quarter"/>
          </p:nvPr>
        </p:nvSpPr>
        <p:spPr/>
        <p:txBody>
          <a:bodyPr/>
          <a:lstStyle/>
          <a:p>
            <a:r>
              <a:t>Some judges in the U.S. serve for a set number of years; others serve a life term. Do you happen to know whether the Justices of the U.S. Supreme Court serve for a set number of years or whether they serve a life term?</a:t>
            </a:r>
          </a:p>
        </p:txBody>
      </p:sp>
      <p:graphicFrame>
        <p:nvGraphicFramePr>
          <p:cNvPr id="4" name="Table Placeholder 3"/>
          <p:cNvGraphicFramePr>
            <a:graphicFrameLocks noGrp="1"/>
          </p:cNvGraphicFramePr>
          <p:nvPr>
            <p:ph type="tbl" idx="11" sz="quarter"/>
          </p:nvPr>
        </p:nvGraphicFramePr>
        <p:xfrm>
          <a:off x="365760" y="1828800"/>
          <a:ext cx="11430000" cy="22250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Justice Tenure</a:t>
                      </a:r>
                    </a:p>
                  </a:txBody>
                  <a:tcPr anchor="b"/>
                </a:tc>
                <a:tc>
                  <a:txBody>
                    <a:bodyPr/>
                    <a:lstStyle/>
                    <a:p>
                      <a:pPr algn="r"/>
                      <a:r>
                        <a:t>All</a:t>
                      </a:r>
                    </a:p>
                  </a:txBody>
                  <a:tcPr anchor="b"/>
                </a:tc>
              </a:tr>
              <a:tr h="370840">
                <a:tc>
                  <a:txBody>
                    <a:bodyPr/>
                    <a:lstStyle/>
                    <a:p>
                      <a:pPr algn="l"/>
                      <a:r>
                        <a:t>Set number of years</a:t>
                      </a:r>
                    </a:p>
                  </a:txBody>
                  <a:tcPr anchor="ctr"/>
                </a:tc>
                <a:tc>
                  <a:txBody>
                    <a:bodyPr/>
                    <a:lstStyle/>
                    <a:p>
                      <a:pPr algn="r"/>
                      <a:r>
                        <a:t>18%</a:t>
                      </a:r>
                    </a:p>
                  </a:txBody>
                  <a:tcPr anchor="ctr"/>
                </a:tc>
              </a:tr>
              <a:tr h="370840">
                <a:tc>
                  <a:txBody>
                    <a:bodyPr/>
                    <a:lstStyle/>
                    <a:p>
                      <a:pPr algn="l"/>
                      <a:r>
                        <a:t>Life term</a:t>
                      </a:r>
                    </a:p>
                  </a:txBody>
                  <a:tcPr anchor="ctr"/>
                </a:tc>
                <a:tc>
                  <a:txBody>
                    <a:bodyPr/>
                    <a:lstStyle/>
                    <a:p>
                      <a:pPr algn="r"/>
                      <a:r>
                        <a:t>70%</a:t>
                      </a:r>
                    </a:p>
                  </a:txBody>
                  <a:tcPr anchor="ctr"/>
                </a:tc>
              </a:tr>
              <a:tr h="370840">
                <a:tc>
                  <a:txBody>
                    <a:bodyPr/>
                    <a:lstStyle/>
                    <a:p>
                      <a:pPr algn="l"/>
                      <a:r>
                        <a:t>Neither</a:t>
                      </a:r>
                    </a:p>
                  </a:txBody>
                  <a:tcPr anchor="ctr"/>
                </a:tc>
                <a:tc>
                  <a:txBody>
                    <a:bodyPr/>
                    <a:lstStyle/>
                    <a:p>
                      <a:pPr algn="r"/>
                      <a:r>
                        <a:t>12%</a:t>
                      </a:r>
                    </a:p>
                  </a:txBody>
                  <a:tcPr anchor="ctr"/>
                </a:tc>
              </a:tr>
              <a:tr h="370840">
                <a:tc>
                  <a:txBody>
                    <a:bodyPr/>
                    <a:lstStyle/>
                    <a:p>
                      <a:pPr algn="l"/>
                      <a:r>
                        <a:t>Unweighted N</a:t>
                      </a:r>
                    </a:p>
                  </a:txBody>
                  <a:tcPr anchor="ctr"/>
                </a:tc>
                <a:tc>
                  <a:txBody>
                    <a:bodyPr/>
                    <a:lstStyle/>
                    <a:p>
                      <a:pPr algn="r"/>
                      <a:r>
                        <a:t>2157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California v. Texas I (Group A)</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California v. Texas I (Group A)</a:t>
                      </a:r>
                    </a:p>
                  </a:txBody>
                  <a:tcPr anchor="b"/>
                </a:tc>
                <a:tc>
                  <a:txBody>
                    <a:bodyPr/>
                    <a:lstStyle/>
                    <a:p>
                      <a:pPr algn="r"/>
                      <a:r>
                        <a:t>All</a:t>
                      </a:r>
                    </a:p>
                  </a:txBody>
                  <a:tcPr anchor="b"/>
                </a:tc>
              </a:tr>
              <a:tr h="370840">
                <a:tc>
                  <a:txBody>
                    <a:bodyPr/>
                    <a:lstStyle/>
                    <a:p>
                      <a:pPr algn="l"/>
                      <a:r>
                        <a:t>The individual mandate provision is not a tax and is UNCONSTITUTIONAL because it  exceeds the federal government's power</a:t>
                      </a:r>
                    </a:p>
                  </a:txBody>
                  <a:tcPr anchor="ctr"/>
                </a:tc>
                <a:tc>
                  <a:txBody>
                    <a:bodyPr/>
                    <a:lstStyle/>
                    <a:p>
                      <a:pPr algn="r"/>
                      <a:r>
                        <a:t>58%</a:t>
                      </a:r>
                    </a:p>
                  </a:txBody>
                  <a:tcPr anchor="ctr"/>
                </a:tc>
              </a:tr>
              <a:tr h="370840">
                <a:tc>
                  <a:txBody>
                    <a:bodyPr/>
                    <a:lstStyle/>
                    <a:p>
                      <a:pPr algn="l"/>
                      <a:r>
                        <a:t>The individual mandate provision is a tax and is CONSTITUTIONAL because it does not exceed the federal government's power</a:t>
                      </a:r>
                    </a:p>
                  </a:txBody>
                  <a:tcPr anchor="ctr"/>
                </a:tc>
                <a:tc>
                  <a:txBody>
                    <a:bodyPr/>
                    <a:lstStyle/>
                    <a:p>
                      <a:pPr algn="r"/>
                      <a:r>
                        <a:t>42%</a:t>
                      </a:r>
                    </a:p>
                  </a:txBody>
                  <a:tcPr anchor="ctr"/>
                </a:tc>
              </a:tr>
              <a:tr h="370840">
                <a:tc>
                  <a:txBody>
                    <a:bodyPr/>
                    <a:lstStyle/>
                    <a:p>
                      <a:pPr algn="l"/>
                      <a:r>
                        <a:t>Unweighted N</a:t>
                      </a:r>
                    </a:p>
                  </a:txBody>
                  <a:tcPr anchor="ctr"/>
                </a:tc>
                <a:tc>
                  <a:txBody>
                    <a:bodyPr/>
                    <a:lstStyle/>
                    <a:p>
                      <a:pPr algn="r"/>
                      <a:r>
                        <a:t>1070</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Last Say in Coflict of Meaning</a:t>
            </a:r>
          </a:p>
        </p:txBody>
      </p:sp>
      <p:sp>
        <p:nvSpPr>
          <p:cNvPr id="3" name="Text Placeholder 2"/>
          <p:cNvSpPr>
            <a:spLocks noGrp="1"/>
          </p:cNvSpPr>
          <p:nvPr>
            <p:ph type="body" idx="10" sz="quarter"/>
          </p:nvPr>
        </p:nvSpPr>
        <p:spPr/>
        <p:txBody>
          <a:bodyPr/>
          <a:lstStyle/>
          <a:p>
            <a:r>
              <a:t>Do you happen to know who has the last say when there is a conflict over the meaning of the U.S. Constitution---the U.S. Supreme Court, the U.S. Congress, or the President?</a:t>
            </a:r>
          </a:p>
        </p:txBody>
      </p:sp>
      <p:graphicFrame>
        <p:nvGraphicFramePr>
          <p:cNvPr id="4" name="Table Placeholder 3"/>
          <p:cNvGraphicFramePr>
            <a:graphicFrameLocks noGrp="1"/>
          </p:cNvGraphicFramePr>
          <p:nvPr>
            <p:ph type="tbl" idx="11" sz="quarter"/>
          </p:nvPr>
        </p:nvGraphicFramePr>
        <p:xfrm>
          <a:off x="365760" y="1828800"/>
          <a:ext cx="11430000" cy="22250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Last Say in Coflict of Meaning</a:t>
                      </a:r>
                    </a:p>
                  </a:txBody>
                  <a:tcPr anchor="b"/>
                </a:tc>
                <a:tc>
                  <a:txBody>
                    <a:bodyPr/>
                    <a:lstStyle/>
                    <a:p>
                      <a:pPr algn="r"/>
                      <a:r>
                        <a:t>All</a:t>
                      </a:r>
                    </a:p>
                  </a:txBody>
                  <a:tcPr anchor="b"/>
                </a:tc>
              </a:tr>
              <a:tr h="370840">
                <a:tc>
                  <a:txBody>
                    <a:bodyPr/>
                    <a:lstStyle/>
                    <a:p>
                      <a:pPr algn="l"/>
                      <a:r>
                        <a:t>U.S. Congress</a:t>
                      </a:r>
                    </a:p>
                  </a:txBody>
                  <a:tcPr anchor="ctr"/>
                </a:tc>
                <a:tc>
                  <a:txBody>
                    <a:bodyPr/>
                    <a:lstStyle/>
                    <a:p>
                      <a:pPr algn="r"/>
                      <a:r>
                        <a:t>16%</a:t>
                      </a:r>
                    </a:p>
                  </a:txBody>
                  <a:tcPr anchor="ctr"/>
                </a:tc>
              </a:tr>
              <a:tr h="370840">
                <a:tc>
                  <a:txBody>
                    <a:bodyPr/>
                    <a:lstStyle/>
                    <a:p>
                      <a:pPr algn="l"/>
                      <a:r>
                        <a:t>U.S. Supreme Court</a:t>
                      </a:r>
                    </a:p>
                  </a:txBody>
                  <a:tcPr anchor="ctr"/>
                </a:tc>
                <a:tc>
                  <a:txBody>
                    <a:bodyPr/>
                    <a:lstStyle/>
                    <a:p>
                      <a:pPr algn="r"/>
                      <a:r>
                        <a:t>71%</a:t>
                      </a:r>
                    </a:p>
                  </a:txBody>
                  <a:tcPr anchor="ctr"/>
                </a:tc>
              </a:tr>
              <a:tr h="370840">
                <a:tc>
                  <a:txBody>
                    <a:bodyPr/>
                    <a:lstStyle/>
                    <a:p>
                      <a:pPr algn="l"/>
                      <a:r>
                        <a:t>The President</a:t>
                      </a:r>
                    </a:p>
                  </a:txBody>
                  <a:tcPr anchor="ctr"/>
                </a:tc>
                <a:tc>
                  <a:txBody>
                    <a:bodyPr/>
                    <a:lstStyle/>
                    <a:p>
                      <a:pPr algn="r"/>
                      <a:r>
                        <a:t>12%</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Chief Justice</a:t>
            </a:r>
          </a:p>
        </p:txBody>
      </p:sp>
      <p:sp>
        <p:nvSpPr>
          <p:cNvPr id="3" name="Text Placeholder 2"/>
          <p:cNvSpPr>
            <a:spLocks noGrp="1"/>
          </p:cNvSpPr>
          <p:nvPr>
            <p:ph type="body" idx="10" sz="quarter"/>
          </p:nvPr>
        </p:nvSpPr>
        <p:spPr/>
        <p:txBody>
          <a:bodyPr/>
          <a:lstStyle/>
          <a:p>
            <a:r>
              <a:t>Please select the name of the current Chief Justice of the United States from the choices below:</a:t>
            </a:r>
          </a:p>
        </p:txBody>
      </p:sp>
      <p:graphicFrame>
        <p:nvGraphicFramePr>
          <p:cNvPr id="4" name="Table Placeholder 3"/>
          <p:cNvGraphicFramePr>
            <a:graphicFrameLocks noGrp="1"/>
          </p:cNvGraphicFramePr>
          <p:nvPr>
            <p:ph type="tbl" idx="11" sz="quarter"/>
          </p:nvPr>
        </p:nvGraphicFramePr>
        <p:xfrm>
          <a:off x="365760" y="1828800"/>
          <a:ext cx="11430000" cy="29667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Current Chief Justice</a:t>
                      </a:r>
                    </a:p>
                  </a:txBody>
                  <a:tcPr anchor="b"/>
                </a:tc>
                <a:tc>
                  <a:txBody>
                    <a:bodyPr/>
                    <a:lstStyle/>
                    <a:p>
                      <a:pPr algn="r"/>
                      <a:r>
                        <a:t>All</a:t>
                      </a:r>
                    </a:p>
                  </a:txBody>
                  <a:tcPr anchor="b"/>
                </a:tc>
              </a:tr>
              <a:tr h="370840">
                <a:tc>
                  <a:txBody>
                    <a:bodyPr/>
                    <a:lstStyle/>
                    <a:p>
                      <a:pPr algn="l"/>
                      <a:r>
                        <a:t>Stephen Breyer</a:t>
                      </a:r>
                    </a:p>
                  </a:txBody>
                  <a:tcPr anchor="ctr"/>
                </a:tc>
                <a:tc>
                  <a:txBody>
                    <a:bodyPr/>
                    <a:lstStyle/>
                    <a:p>
                      <a:pPr algn="r"/>
                      <a:r>
                        <a:t>9%</a:t>
                      </a:r>
                    </a:p>
                  </a:txBody>
                  <a:tcPr anchor="ctr"/>
                </a:tc>
              </a:tr>
              <a:tr h="370840">
                <a:tc>
                  <a:txBody>
                    <a:bodyPr/>
                    <a:lstStyle/>
                    <a:p>
                      <a:pPr algn="l"/>
                      <a:r>
                        <a:t>Samuel Alito</a:t>
                      </a:r>
                    </a:p>
                  </a:txBody>
                  <a:tcPr anchor="ctr"/>
                </a:tc>
                <a:tc>
                  <a:txBody>
                    <a:bodyPr/>
                    <a:lstStyle/>
                    <a:p>
                      <a:pPr algn="r"/>
                      <a:r>
                        <a:t>9%</a:t>
                      </a:r>
                    </a:p>
                  </a:txBody>
                  <a:tcPr anchor="ctr"/>
                </a:tc>
              </a:tr>
              <a:tr h="370840">
                <a:tc>
                  <a:txBody>
                    <a:bodyPr/>
                    <a:lstStyle/>
                    <a:p>
                      <a:pPr algn="l"/>
                      <a:r>
                        <a:t>Elena Kagan</a:t>
                      </a:r>
                    </a:p>
                  </a:txBody>
                  <a:tcPr anchor="ctr"/>
                </a:tc>
                <a:tc>
                  <a:txBody>
                    <a:bodyPr/>
                    <a:lstStyle/>
                    <a:p>
                      <a:pPr algn="r"/>
                      <a:r>
                        <a:t>8%</a:t>
                      </a:r>
                    </a:p>
                  </a:txBody>
                  <a:tcPr anchor="ctr"/>
                </a:tc>
              </a:tr>
              <a:tr h="370840">
                <a:tc>
                  <a:txBody>
                    <a:bodyPr/>
                    <a:lstStyle/>
                    <a:p>
                      <a:pPr algn="l"/>
                      <a:r>
                        <a:t>John Roberts</a:t>
                      </a:r>
                    </a:p>
                  </a:txBody>
                  <a:tcPr anchor="ctr"/>
                </a:tc>
                <a:tc>
                  <a:txBody>
                    <a:bodyPr/>
                    <a:lstStyle/>
                    <a:p>
                      <a:pPr algn="r"/>
                      <a:r>
                        <a:t>65%</a:t>
                      </a:r>
                    </a:p>
                  </a:txBody>
                  <a:tcPr anchor="ctr"/>
                </a:tc>
              </a:tr>
              <a:tr h="370840">
                <a:tc>
                  <a:txBody>
                    <a:bodyPr/>
                    <a:lstStyle/>
                    <a:p>
                      <a:pPr algn="l"/>
                      <a:r>
                        <a:t>Neil Gorsuch</a:t>
                      </a:r>
                    </a:p>
                  </a:txBody>
                  <a:tcPr anchor="ctr"/>
                </a:tc>
                <a:tc>
                  <a:txBody>
                    <a:bodyPr/>
                    <a:lstStyle/>
                    <a:p>
                      <a:pPr algn="r"/>
                      <a:r>
                        <a:t>10%</a:t>
                      </a:r>
                    </a:p>
                  </a:txBody>
                  <a:tcPr anchor="ctr"/>
                </a:tc>
              </a:tr>
              <a:tr h="370840">
                <a:tc>
                  <a:txBody>
                    <a:bodyPr/>
                    <a:lstStyle/>
                    <a:p>
                      <a:pPr algn="l"/>
                      <a:r>
                        <a:t>Unweighted N</a:t>
                      </a:r>
                    </a:p>
                  </a:txBody>
                  <a:tcPr anchor="ctr"/>
                </a:tc>
                <a:tc>
                  <a:txBody>
                    <a:bodyPr/>
                    <a:lstStyle/>
                    <a:p>
                      <a:pPr algn="r"/>
                      <a:r>
                        <a:t>2154</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Republican Appointed Justices</a:t>
            </a:r>
          </a:p>
        </p:txBody>
      </p:sp>
      <p:sp>
        <p:nvSpPr>
          <p:cNvPr id="3" name="Text Placeholder 2"/>
          <p:cNvSpPr>
            <a:spLocks noGrp="1"/>
          </p:cNvSpPr>
          <p:nvPr>
            <p:ph type="body" idx="10" sz="quarter"/>
          </p:nvPr>
        </p:nvSpPr>
        <p:spPr/>
        <p:txBody>
          <a:bodyPr/>
          <a:lstStyle/>
          <a:p>
            <a:r>
              <a:t>Supreme Court justices are appointed by the President of the United States. How many of the current nine justices do you think were appointed by Republican presidents?</a:t>
            </a:r>
          </a:p>
        </p:txBody>
      </p:sp>
      <p:graphicFrame>
        <p:nvGraphicFramePr>
          <p:cNvPr id="4" name="Table Placeholder 3"/>
          <p:cNvGraphicFramePr>
            <a:graphicFrameLocks noGrp="1"/>
          </p:cNvGraphicFramePr>
          <p:nvPr>
            <p:ph type="tbl" idx="11" sz="quarter"/>
          </p:nvPr>
        </p:nvGraphicFramePr>
        <p:xfrm>
          <a:off x="365760" y="1828800"/>
          <a:ext cx="11430000" cy="48209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Republican Appointed Justices</a:t>
                      </a:r>
                    </a:p>
                  </a:txBody>
                  <a:tcPr anchor="b"/>
                </a:tc>
                <a:tc>
                  <a:txBody>
                    <a:bodyPr/>
                    <a:lstStyle/>
                    <a:p>
                      <a:pPr algn="r"/>
                      <a:r>
                        <a:t>All</a:t>
                      </a:r>
                    </a:p>
                  </a:txBody>
                  <a:tcPr anchor="b"/>
                </a:tc>
              </a:tr>
              <a:tr h="370840">
                <a:tc>
                  <a:txBody>
                    <a:bodyPr/>
                    <a:lstStyle/>
                    <a:p>
                      <a:pPr algn="l"/>
                      <a:r>
                        <a:t>9 out of 9</a:t>
                      </a:r>
                    </a:p>
                  </a:txBody>
                  <a:tcPr anchor="ctr"/>
                </a:tc>
                <a:tc>
                  <a:txBody>
                    <a:bodyPr/>
                    <a:lstStyle/>
                    <a:p>
                      <a:pPr algn="r"/>
                      <a:r>
                        <a:t>4%</a:t>
                      </a:r>
                    </a:p>
                  </a:txBody>
                  <a:tcPr anchor="ctr"/>
                </a:tc>
              </a:tr>
              <a:tr h="370840">
                <a:tc>
                  <a:txBody>
                    <a:bodyPr/>
                    <a:lstStyle/>
                    <a:p>
                      <a:pPr algn="l"/>
                      <a:r>
                        <a:t>8 out of 9</a:t>
                      </a:r>
                    </a:p>
                  </a:txBody>
                  <a:tcPr anchor="ctr"/>
                </a:tc>
                <a:tc>
                  <a:txBody>
                    <a:bodyPr/>
                    <a:lstStyle/>
                    <a:p>
                      <a:pPr algn="r"/>
                      <a:r>
                        <a:t>3%</a:t>
                      </a:r>
                    </a:p>
                  </a:txBody>
                  <a:tcPr anchor="ctr"/>
                </a:tc>
              </a:tr>
              <a:tr h="370840">
                <a:tc>
                  <a:txBody>
                    <a:bodyPr/>
                    <a:lstStyle/>
                    <a:p>
                      <a:pPr algn="l"/>
                      <a:r>
                        <a:t>7 out of 9</a:t>
                      </a:r>
                    </a:p>
                  </a:txBody>
                  <a:tcPr anchor="ctr"/>
                </a:tc>
                <a:tc>
                  <a:txBody>
                    <a:bodyPr/>
                    <a:lstStyle/>
                    <a:p>
                      <a:pPr algn="r"/>
                      <a:r>
                        <a:t>7%</a:t>
                      </a:r>
                    </a:p>
                  </a:txBody>
                  <a:tcPr anchor="ctr"/>
                </a:tc>
              </a:tr>
              <a:tr h="370840">
                <a:tc>
                  <a:txBody>
                    <a:bodyPr/>
                    <a:lstStyle/>
                    <a:p>
                      <a:pPr algn="l"/>
                      <a:r>
                        <a:t>6 out of 9</a:t>
                      </a:r>
                    </a:p>
                  </a:txBody>
                  <a:tcPr anchor="ctr"/>
                </a:tc>
                <a:tc>
                  <a:txBody>
                    <a:bodyPr/>
                    <a:lstStyle/>
                    <a:p>
                      <a:pPr algn="r"/>
                      <a:r>
                        <a:t>32%</a:t>
                      </a:r>
                    </a:p>
                  </a:txBody>
                  <a:tcPr anchor="ctr"/>
                </a:tc>
              </a:tr>
              <a:tr h="370840">
                <a:tc>
                  <a:txBody>
                    <a:bodyPr/>
                    <a:lstStyle/>
                    <a:p>
                      <a:pPr algn="l"/>
                      <a:r>
                        <a:t>5 out of 9</a:t>
                      </a:r>
                    </a:p>
                  </a:txBody>
                  <a:tcPr anchor="ctr"/>
                </a:tc>
                <a:tc>
                  <a:txBody>
                    <a:bodyPr/>
                    <a:lstStyle/>
                    <a:p>
                      <a:pPr algn="r"/>
                      <a:r>
                        <a:t>27%</a:t>
                      </a:r>
                    </a:p>
                  </a:txBody>
                  <a:tcPr anchor="ctr"/>
                </a:tc>
              </a:tr>
              <a:tr h="370840">
                <a:tc>
                  <a:txBody>
                    <a:bodyPr/>
                    <a:lstStyle/>
                    <a:p>
                      <a:pPr algn="l"/>
                      <a:r>
                        <a:t>4 out of 9</a:t>
                      </a:r>
                    </a:p>
                  </a:txBody>
                  <a:tcPr anchor="ctr"/>
                </a:tc>
                <a:tc>
                  <a:txBody>
                    <a:bodyPr/>
                    <a:lstStyle/>
                    <a:p>
                      <a:pPr algn="r"/>
                      <a:r>
                        <a:t>13%</a:t>
                      </a:r>
                    </a:p>
                  </a:txBody>
                  <a:tcPr anchor="ctr"/>
                </a:tc>
              </a:tr>
              <a:tr h="370840">
                <a:tc>
                  <a:txBody>
                    <a:bodyPr/>
                    <a:lstStyle/>
                    <a:p>
                      <a:pPr algn="l"/>
                      <a:r>
                        <a:t>3 out of 9</a:t>
                      </a:r>
                    </a:p>
                  </a:txBody>
                  <a:tcPr anchor="ctr"/>
                </a:tc>
                <a:tc>
                  <a:txBody>
                    <a:bodyPr/>
                    <a:lstStyle/>
                    <a:p>
                      <a:pPr algn="r"/>
                      <a:r>
                        <a:t>5%</a:t>
                      </a:r>
                    </a:p>
                  </a:txBody>
                  <a:tcPr anchor="ctr"/>
                </a:tc>
              </a:tr>
              <a:tr h="370840">
                <a:tc>
                  <a:txBody>
                    <a:bodyPr/>
                    <a:lstStyle/>
                    <a:p>
                      <a:pPr algn="l"/>
                      <a:r>
                        <a:t>2 out of 9</a:t>
                      </a:r>
                    </a:p>
                  </a:txBody>
                  <a:tcPr anchor="ctr"/>
                </a:tc>
                <a:tc>
                  <a:txBody>
                    <a:bodyPr/>
                    <a:lstStyle/>
                    <a:p>
                      <a:pPr algn="r"/>
                      <a:r>
                        <a:t>4%</a:t>
                      </a:r>
                    </a:p>
                  </a:txBody>
                  <a:tcPr anchor="ctr"/>
                </a:tc>
              </a:tr>
              <a:tr h="370840">
                <a:tc>
                  <a:txBody>
                    <a:bodyPr/>
                    <a:lstStyle/>
                    <a:p>
                      <a:pPr algn="l"/>
                      <a:r>
                        <a:t>1 out of 9</a:t>
                      </a:r>
                    </a:p>
                  </a:txBody>
                  <a:tcPr anchor="ctr"/>
                </a:tc>
                <a:tc>
                  <a:txBody>
                    <a:bodyPr/>
                    <a:lstStyle/>
                    <a:p>
                      <a:pPr algn="r"/>
                      <a:r>
                        <a:t>2%</a:t>
                      </a:r>
                    </a:p>
                  </a:txBody>
                  <a:tcPr anchor="ctr"/>
                </a:tc>
              </a:tr>
              <a:tr h="370840">
                <a:tc>
                  <a:txBody>
                    <a:bodyPr/>
                    <a:lstStyle/>
                    <a:p>
                      <a:pPr algn="l"/>
                      <a:r>
                        <a:t>0 out of 9</a:t>
                      </a:r>
                    </a:p>
                  </a:txBody>
                  <a:tcPr anchor="ctr"/>
                </a:tc>
                <a:tc>
                  <a:txBody>
                    <a:bodyPr/>
                    <a:lstStyle/>
                    <a:p>
                      <a:pPr algn="r"/>
                      <a:r>
                        <a:t>2%</a:t>
                      </a:r>
                    </a:p>
                  </a:txBody>
                  <a:tcPr anchor="ctr"/>
                </a:tc>
              </a:tr>
              <a:tr h="370840">
                <a:tc>
                  <a:txBody>
                    <a:bodyPr/>
                    <a:lstStyle/>
                    <a:p>
                      <a:pPr algn="l"/>
                      <a:r>
                        <a:t>Unweighted N</a:t>
                      </a:r>
                    </a:p>
                  </a:txBody>
                  <a:tcPr anchor="ctr"/>
                </a:tc>
                <a:tc>
                  <a:txBody>
                    <a:bodyPr/>
                    <a:lstStyle/>
                    <a:p>
                      <a:pPr algn="r"/>
                      <a:r>
                        <a:t>2157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Appointing President Partisanship Effects</a:t>
            </a:r>
          </a:p>
        </p:txBody>
      </p:sp>
      <p:sp>
        <p:nvSpPr>
          <p:cNvPr id="3" name="Text Placeholder 2"/>
          <p:cNvSpPr>
            <a:spLocks noGrp="1"/>
          </p:cNvSpPr>
          <p:nvPr>
            <p:ph type="body" idx="10" sz="quarter"/>
          </p:nvPr>
        </p:nvSpPr>
        <p:spPr/>
        <p:txBody>
          <a:bodyPr/>
          <a:lstStyle/>
          <a:p>
            <a:r>
              <a:t>How much do you think the political party of the appointing president affects how Supreme Court justices decide cases?</a:t>
            </a:r>
          </a:p>
        </p:txBody>
      </p:sp>
      <p:graphicFrame>
        <p:nvGraphicFramePr>
          <p:cNvPr id="4" name="Table Placeholder 3"/>
          <p:cNvGraphicFramePr>
            <a:graphicFrameLocks noGrp="1"/>
          </p:cNvGraphicFramePr>
          <p:nvPr>
            <p:ph type="tbl" idx="11" sz="quarter"/>
          </p:nvPr>
        </p:nvGraphicFramePr>
        <p:xfrm>
          <a:off x="365760" y="1828800"/>
          <a:ext cx="11430000" cy="29667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Appointing President Partisanship Effects</a:t>
                      </a:r>
                    </a:p>
                  </a:txBody>
                  <a:tcPr anchor="b"/>
                </a:tc>
                <a:tc>
                  <a:txBody>
                    <a:bodyPr/>
                    <a:lstStyle/>
                    <a:p>
                      <a:pPr algn="r"/>
                      <a:r>
                        <a:t>All</a:t>
                      </a:r>
                    </a:p>
                  </a:txBody>
                  <a:tcPr anchor="b"/>
                </a:tc>
              </a:tr>
              <a:tr h="370840">
                <a:tc>
                  <a:txBody>
                    <a:bodyPr/>
                    <a:lstStyle/>
                    <a:p>
                      <a:pPr algn="l"/>
                      <a:r>
                        <a:t>A great deal</a:t>
                      </a:r>
                    </a:p>
                  </a:txBody>
                  <a:tcPr anchor="ctr"/>
                </a:tc>
                <a:tc>
                  <a:txBody>
                    <a:bodyPr/>
                    <a:lstStyle/>
                    <a:p>
                      <a:pPr algn="r"/>
                      <a:r>
                        <a:t>26%</a:t>
                      </a:r>
                    </a:p>
                  </a:txBody>
                  <a:tcPr anchor="ctr"/>
                </a:tc>
              </a:tr>
              <a:tr h="370840">
                <a:tc>
                  <a:txBody>
                    <a:bodyPr/>
                    <a:lstStyle/>
                    <a:p>
                      <a:pPr algn="l"/>
                      <a:r>
                        <a:t>A lot</a:t>
                      </a:r>
                    </a:p>
                  </a:txBody>
                  <a:tcPr anchor="ctr"/>
                </a:tc>
                <a:tc>
                  <a:txBody>
                    <a:bodyPr/>
                    <a:lstStyle/>
                    <a:p>
                      <a:pPr algn="r"/>
                      <a:r>
                        <a:t>24%</a:t>
                      </a:r>
                    </a:p>
                  </a:txBody>
                  <a:tcPr anchor="ctr"/>
                </a:tc>
              </a:tr>
              <a:tr h="370840">
                <a:tc>
                  <a:txBody>
                    <a:bodyPr/>
                    <a:lstStyle/>
                    <a:p>
                      <a:pPr algn="l"/>
                      <a:r>
                        <a:t>A moderate amount</a:t>
                      </a:r>
                    </a:p>
                  </a:txBody>
                  <a:tcPr anchor="ctr"/>
                </a:tc>
                <a:tc>
                  <a:txBody>
                    <a:bodyPr/>
                    <a:lstStyle/>
                    <a:p>
                      <a:pPr algn="r"/>
                      <a:r>
                        <a:t>31%</a:t>
                      </a:r>
                    </a:p>
                  </a:txBody>
                  <a:tcPr anchor="ctr"/>
                </a:tc>
              </a:tr>
              <a:tr h="370840">
                <a:tc>
                  <a:txBody>
                    <a:bodyPr/>
                    <a:lstStyle/>
                    <a:p>
                      <a:pPr algn="l"/>
                      <a:r>
                        <a:t>A little</a:t>
                      </a:r>
                    </a:p>
                  </a:txBody>
                  <a:tcPr anchor="ctr"/>
                </a:tc>
                <a:tc>
                  <a:txBody>
                    <a:bodyPr/>
                    <a:lstStyle/>
                    <a:p>
                      <a:pPr algn="r"/>
                      <a:r>
                        <a:t>11%</a:t>
                      </a:r>
                    </a:p>
                  </a:txBody>
                  <a:tcPr anchor="ctr"/>
                </a:tc>
              </a:tr>
              <a:tr h="370840">
                <a:tc>
                  <a:txBody>
                    <a:bodyPr/>
                    <a:lstStyle/>
                    <a:p>
                      <a:pPr algn="l"/>
                      <a:r>
                        <a:t>Not at all</a:t>
                      </a:r>
                    </a:p>
                  </a:txBody>
                  <a:tcPr anchor="ctr"/>
                </a:tc>
                <a:tc>
                  <a:txBody>
                    <a:bodyPr/>
                    <a:lstStyle/>
                    <a:p>
                      <a:pPr algn="r"/>
                      <a:r>
                        <a:t>9%</a:t>
                      </a:r>
                    </a:p>
                  </a:txBody>
                  <a:tcPr anchor="ctr"/>
                </a:tc>
              </a:tr>
              <a:tr h="370840">
                <a:tc>
                  <a:txBody>
                    <a:bodyPr/>
                    <a:lstStyle/>
                    <a:p>
                      <a:pPr algn="l"/>
                      <a:r>
                        <a:t>Unweighted N</a:t>
                      </a:r>
                    </a:p>
                  </a:txBody>
                  <a:tcPr anchor="ctr"/>
                </a:tc>
                <a:tc>
                  <a:txBody>
                    <a:bodyPr/>
                    <a:lstStyle/>
                    <a:p>
                      <a:pPr algn="r"/>
                      <a:r>
                        <a:t>2154</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Statement Agreement</a:t>
            </a:r>
          </a:p>
        </p:txBody>
      </p:sp>
      <p:sp>
        <p:nvSpPr>
          <p:cNvPr id="3" name="Text Placeholder 2"/>
          <p:cNvSpPr>
            <a:spLocks noGrp="1"/>
          </p:cNvSpPr>
          <p:nvPr>
            <p:ph type="body" idx="10" sz="quarter"/>
          </p:nvPr>
        </p:nvSpPr>
        <p:spPr/>
        <p:txBody>
          <a:bodyPr/>
          <a:lstStyle/>
          <a:p>
            <a:r>
              <a:t>Do you agree or disagree with the following statements?</a:t>
            </a:r>
          </a:p>
        </p:txBody>
      </p:sp>
      <p:graphicFrame>
        <p:nvGraphicFramePr>
          <p:cNvPr id="4" name="Table Placeholder 3"/>
          <p:cNvGraphicFramePr>
            <a:graphicFrameLocks noGrp="1"/>
          </p:cNvGraphicFramePr>
          <p:nvPr>
            <p:ph type="tbl" idx="11" sz="quarter"/>
          </p:nvPr>
        </p:nvGraphicFramePr>
        <p:xfrm>
          <a:off x="365760" y="1828800"/>
          <a:ext cx="11430000" cy="2595880"/>
        </p:xfrm>
        <a:graphic>
          <a:graphicData uri="http://schemas.openxmlformats.org/drawingml/2006/table">
            <a:tbl>
              <a:tblPr firstRow="1" bandRow="1">
                <a:tableStyleId>{5C22544A-7EE6-4342-B048-85BDC9FD1C3A}</a:tableStyleId>
              </a:tblPr>
              <a:tblGrid>
                <a:gridCol w="1632857"/>
                <a:gridCol w="1632857"/>
                <a:gridCol w="1632857"/>
                <a:gridCol w="1632857"/>
                <a:gridCol w="1632857"/>
                <a:gridCol w="1632857"/>
                <a:gridCol w="1632858"/>
              </a:tblGrid>
              <a:tr h="370840">
                <a:tc>
                  <a:txBody>
                    <a:bodyPr/>
                    <a:lstStyle/>
                    <a:p/>
                  </a:txBody>
                  <a:tcPr/>
                </a:tc>
                <a:tc gridSpan="5">
                  <a:txBody>
                    <a:bodyPr/>
                    <a:lstStyle/>
                    <a:p>
                      <a:pPr algn="l"/>
                      <a:r>
                        <a:rPr b="1"/>
                        <a:t>Statement Agreement</a:t>
                      </a:r>
                    </a:p>
                  </a:txBody>
                  <a:tcPr anchor="b"/>
                </a:tc>
                <a:tc hMerge="1">
                  <a:txBody>
                    <a:bodyPr/>
                    <a:lstStyle/>
                    <a:p/>
                  </a:txBody>
                  <a:tcPr/>
                </a:tc>
                <a:tc hMerge="1">
                  <a:txBody>
                    <a:bodyPr/>
                    <a:lstStyle/>
                    <a:p/>
                  </a:txBody>
                  <a:tcPr/>
                </a:tc>
                <a:tc hMerge="1">
                  <a:txBody>
                    <a:bodyPr/>
                    <a:lstStyle/>
                    <a:p/>
                  </a:txBody>
                  <a:tcPr/>
                </a:tc>
                <a:tc hMerge="1">
                  <a:txBody>
                    <a:bodyPr/>
                    <a:lstStyle/>
                    <a:p/>
                  </a:txBody>
                  <a:tcPr/>
                </a:tc>
                <a:tc>
                  <a:txBody>
                    <a:bodyPr/>
                    <a:lstStyle/>
                    <a:p/>
                  </a:txBody>
                  <a:tcPr/>
                </a:tc>
              </a:tr>
              <a:tr h="370840">
                <a:tc>
                  <a:txBody>
                    <a:bodyPr/>
                    <a:lstStyle/>
                    <a:p>
                      <a:pPr algn="l"/>
                      <a:r>
                        <a:rPr b="1"/>
                        <a:t>Statement Agreement</a:t>
                      </a:r>
                    </a:p>
                  </a:txBody>
                  <a:tcPr anchor="b"/>
                </a:tc>
                <a:tc>
                  <a:txBody>
                    <a:bodyPr/>
                    <a:lstStyle/>
                    <a:p>
                      <a:pPr algn="r"/>
                      <a:r>
                        <a:t>Strongly Agree</a:t>
                      </a:r>
                    </a:p>
                  </a:txBody>
                  <a:tcPr anchor="b"/>
                </a:tc>
                <a:tc>
                  <a:txBody>
                    <a:bodyPr/>
                    <a:lstStyle/>
                    <a:p>
                      <a:pPr algn="r"/>
                      <a:r>
                        <a:t>Agree</a:t>
                      </a:r>
                    </a:p>
                  </a:txBody>
                  <a:tcPr anchor="b"/>
                </a:tc>
                <a:tc>
                  <a:txBody>
                    <a:bodyPr/>
                    <a:lstStyle/>
                    <a:p>
                      <a:pPr algn="r"/>
                      <a:r>
                        <a:t>Neither Agree nor Disagree</a:t>
                      </a:r>
                    </a:p>
                  </a:txBody>
                  <a:tcPr anchor="b"/>
                </a:tc>
                <a:tc>
                  <a:txBody>
                    <a:bodyPr/>
                    <a:lstStyle/>
                    <a:p>
                      <a:pPr algn="r"/>
                      <a:r>
                        <a:t>Disagree</a:t>
                      </a:r>
                    </a:p>
                  </a:txBody>
                  <a:tcPr anchor="b"/>
                </a:tc>
                <a:tc>
                  <a:txBody>
                    <a:bodyPr/>
                    <a:lstStyle/>
                    <a:p>
                      <a:pPr algn="r"/>
                      <a:r>
                        <a:t>Strongly Disagree</a:t>
                      </a:r>
                    </a:p>
                  </a:txBody>
                  <a:tcPr anchor="b"/>
                </a:tc>
                <a:tc>
                  <a:txBody>
                    <a:bodyPr/>
                    <a:lstStyle/>
                    <a:p>
                      <a:pPr algn="r"/>
                      <a:r>
                        <a:t>Unweighted N</a:t>
                      </a:r>
                    </a:p>
                  </a:txBody>
                  <a:tcPr anchor="b"/>
                </a:tc>
              </a:tr>
              <a:tr h="370840">
                <a:tc>
                  <a:txBody>
                    <a:bodyPr/>
                    <a:lstStyle/>
                    <a:p>
                      <a:pPr algn="l"/>
                      <a:r>
                        <a:t>If the U.S. Supreme Court started making a lot of decisions that most people disagree with, it might be better to do away with the Supreme Court altogether.</a:t>
                      </a:r>
                    </a:p>
                  </a:txBody>
                  <a:tcPr anchor="ctr"/>
                </a:tc>
                <a:tc>
                  <a:txBody>
                    <a:bodyPr/>
                    <a:lstStyle/>
                    <a:p>
                      <a:pPr algn="r"/>
                      <a:r>
                        <a:t>7%</a:t>
                      </a:r>
                    </a:p>
                  </a:txBody>
                  <a:tcPr anchor="ctr"/>
                </a:tc>
                <a:tc>
                  <a:txBody>
                    <a:bodyPr/>
                    <a:lstStyle/>
                    <a:p>
                      <a:pPr algn="r"/>
                      <a:r>
                        <a:t>14%</a:t>
                      </a:r>
                    </a:p>
                  </a:txBody>
                  <a:tcPr anchor="ctr"/>
                </a:tc>
                <a:tc>
                  <a:txBody>
                    <a:bodyPr/>
                    <a:lstStyle/>
                    <a:p>
                      <a:pPr algn="r"/>
                      <a:r>
                        <a:t>28%</a:t>
                      </a:r>
                    </a:p>
                  </a:txBody>
                  <a:tcPr anchor="ctr"/>
                </a:tc>
                <a:tc>
                  <a:txBody>
                    <a:bodyPr/>
                    <a:lstStyle/>
                    <a:p>
                      <a:pPr algn="r"/>
                      <a:r>
                        <a:t>24%</a:t>
                      </a:r>
                    </a:p>
                  </a:txBody>
                  <a:tcPr anchor="ctr"/>
                </a:tc>
                <a:tc>
                  <a:txBody>
                    <a:bodyPr/>
                    <a:lstStyle/>
                    <a:p>
                      <a:pPr algn="r"/>
                      <a:r>
                        <a:t>27%</a:t>
                      </a:r>
                    </a:p>
                  </a:txBody>
                  <a:tcPr anchor="ctr"/>
                </a:tc>
                <a:tc>
                  <a:txBody>
                    <a:bodyPr/>
                    <a:lstStyle/>
                    <a:p>
                      <a:pPr algn="r"/>
                      <a:r>
                        <a:t>2157</a:t>
                      </a:r>
                    </a:p>
                  </a:txBody>
                  <a:tcPr anchor="ctr"/>
                </a:tc>
              </a:tr>
              <a:tr h="370840">
                <a:tc>
                  <a:txBody>
                    <a:bodyPr/>
                    <a:lstStyle/>
                    <a:p>
                      <a:pPr algn="l"/>
                      <a:r>
                        <a:t>The U.S. Supreme Court can usually be trusted to make decisions that are right for the country as a whole.</a:t>
                      </a:r>
                    </a:p>
                  </a:txBody>
                  <a:tcPr anchor="ctr"/>
                </a:tc>
                <a:tc>
                  <a:txBody>
                    <a:bodyPr/>
                    <a:lstStyle/>
                    <a:p>
                      <a:pPr algn="r"/>
                      <a:r>
                        <a:t>10%</a:t>
                      </a:r>
                    </a:p>
                  </a:txBody>
                  <a:tcPr anchor="ctr"/>
                </a:tc>
                <a:tc>
                  <a:txBody>
                    <a:bodyPr/>
                    <a:lstStyle/>
                    <a:p>
                      <a:pPr algn="r"/>
                      <a:r>
                        <a:t>32%</a:t>
                      </a:r>
                    </a:p>
                  </a:txBody>
                  <a:tcPr anchor="ctr"/>
                </a:tc>
                <a:tc>
                  <a:txBody>
                    <a:bodyPr/>
                    <a:lstStyle/>
                    <a:p>
                      <a:pPr algn="r"/>
                      <a:r>
                        <a:t>37%</a:t>
                      </a:r>
                    </a:p>
                  </a:txBody>
                  <a:tcPr anchor="ctr"/>
                </a:tc>
                <a:tc>
                  <a:txBody>
                    <a:bodyPr/>
                    <a:lstStyle/>
                    <a:p>
                      <a:pPr algn="r"/>
                      <a:r>
                        <a:t>15%</a:t>
                      </a:r>
                    </a:p>
                  </a:txBody>
                  <a:tcPr anchor="ctr"/>
                </a:tc>
                <a:tc>
                  <a:txBody>
                    <a:bodyPr/>
                    <a:lstStyle/>
                    <a:p>
                      <a:pPr algn="r"/>
                      <a:r>
                        <a:t>6%</a:t>
                      </a:r>
                    </a:p>
                  </a:txBody>
                  <a:tcPr anchor="ctr"/>
                </a:tc>
                <a:tc>
                  <a:txBody>
                    <a:bodyPr/>
                    <a:lstStyle/>
                    <a:p>
                      <a:pPr algn="r"/>
                      <a:r>
                        <a:t>2157</a:t>
                      </a:r>
                    </a:p>
                  </a:txBody>
                  <a:tcPr anchor="ctr"/>
                </a:tc>
              </a:tr>
              <a:tr h="370840">
                <a:tc>
                  <a:txBody>
                    <a:bodyPr/>
                    <a:lstStyle/>
                    <a:p>
                      <a:pPr algn="l"/>
                      <a:r>
                        <a:t>The U.S. Supreme Court gets too mixed up in politics.</a:t>
                      </a:r>
                    </a:p>
                  </a:txBody>
                  <a:tcPr anchor="ctr"/>
                </a:tc>
                <a:tc>
                  <a:txBody>
                    <a:bodyPr/>
                    <a:lstStyle/>
                    <a:p>
                      <a:pPr algn="r"/>
                      <a:r>
                        <a:t>17%</a:t>
                      </a:r>
                    </a:p>
                  </a:txBody>
                  <a:tcPr anchor="ctr"/>
                </a:tc>
                <a:tc>
                  <a:txBody>
                    <a:bodyPr/>
                    <a:lstStyle/>
                    <a:p>
                      <a:pPr algn="r"/>
                      <a:r>
                        <a:t>31%</a:t>
                      </a:r>
                    </a:p>
                  </a:txBody>
                  <a:tcPr anchor="ctr"/>
                </a:tc>
                <a:tc>
                  <a:txBody>
                    <a:bodyPr/>
                    <a:lstStyle/>
                    <a:p>
                      <a:pPr algn="r"/>
                      <a:r>
                        <a:t>34%</a:t>
                      </a:r>
                    </a:p>
                  </a:txBody>
                  <a:tcPr anchor="ctr"/>
                </a:tc>
                <a:tc>
                  <a:txBody>
                    <a:bodyPr/>
                    <a:lstStyle/>
                    <a:p>
                      <a:pPr algn="r"/>
                      <a:r>
                        <a:t>14%</a:t>
                      </a:r>
                    </a:p>
                  </a:txBody>
                  <a:tcPr anchor="ctr"/>
                </a:tc>
                <a:tc>
                  <a:txBody>
                    <a:bodyPr/>
                    <a:lstStyle/>
                    <a:p>
                      <a:pPr algn="r"/>
                      <a:r>
                        <a:t>4%</a:t>
                      </a:r>
                    </a:p>
                  </a:txBody>
                  <a:tcPr anchor="ctr"/>
                </a:tc>
                <a:tc>
                  <a:txBody>
                    <a:bodyPr/>
                    <a:lstStyle/>
                    <a:p>
                      <a:pPr algn="r"/>
                      <a:r>
                        <a:t>2157</a:t>
                      </a:r>
                    </a:p>
                  </a:txBody>
                  <a:tcPr anchor="ctr"/>
                </a:tc>
              </a:tr>
              <a:tr h="370840">
                <a:tc>
                  <a:txBody>
                    <a:bodyPr/>
                    <a:lstStyle/>
                    <a:p>
                      <a:pPr algn="l"/>
                      <a:r>
                        <a:t>Judges on the U.S. Supreme Court who consistently make decisions at odds with what a majority of the people want should be removed from their position as judge.</a:t>
                      </a:r>
                    </a:p>
                  </a:txBody>
                  <a:tcPr anchor="ctr"/>
                </a:tc>
                <a:tc>
                  <a:txBody>
                    <a:bodyPr/>
                    <a:lstStyle/>
                    <a:p>
                      <a:pPr algn="r"/>
                      <a:r>
                        <a:t>11%</a:t>
                      </a:r>
                    </a:p>
                  </a:txBody>
                  <a:tcPr anchor="ctr"/>
                </a:tc>
                <a:tc>
                  <a:txBody>
                    <a:bodyPr/>
                    <a:lstStyle/>
                    <a:p>
                      <a:pPr algn="r"/>
                      <a:r>
                        <a:t>20%</a:t>
                      </a:r>
                    </a:p>
                  </a:txBody>
                  <a:tcPr anchor="ctr"/>
                </a:tc>
                <a:tc>
                  <a:txBody>
                    <a:bodyPr/>
                    <a:lstStyle/>
                    <a:p>
                      <a:pPr algn="r"/>
                      <a:r>
                        <a:t>34%</a:t>
                      </a:r>
                    </a:p>
                  </a:txBody>
                  <a:tcPr anchor="ctr"/>
                </a:tc>
                <a:tc>
                  <a:txBody>
                    <a:bodyPr/>
                    <a:lstStyle/>
                    <a:p>
                      <a:pPr algn="r"/>
                      <a:r>
                        <a:t>21%</a:t>
                      </a:r>
                    </a:p>
                  </a:txBody>
                  <a:tcPr anchor="ctr"/>
                </a:tc>
                <a:tc>
                  <a:txBody>
                    <a:bodyPr/>
                    <a:lstStyle/>
                    <a:p>
                      <a:pPr algn="r"/>
                      <a:r>
                        <a:t>14%</a:t>
                      </a:r>
                    </a:p>
                  </a:txBody>
                  <a:tcPr anchor="ctr"/>
                </a:tc>
                <a:tc>
                  <a:txBody>
                    <a:bodyPr/>
                    <a:lstStyle/>
                    <a:p>
                      <a:pPr algn="r"/>
                      <a:r>
                        <a:t>2156</a:t>
                      </a:r>
                    </a:p>
                  </a:txBody>
                  <a:tcPr anchor="ctr"/>
                </a:tc>
              </a:tr>
              <a:tr h="370840">
                <a:tc>
                  <a:txBody>
                    <a:bodyPr/>
                    <a:lstStyle/>
                    <a:p>
                      <a:pPr algn="l"/>
                      <a:r>
                        <a:t>The U.S. Supreme Court has become too independent and should be reined in.</a:t>
                      </a:r>
                    </a:p>
                  </a:txBody>
                  <a:tcPr anchor="ctr"/>
                </a:tc>
                <a:tc>
                  <a:txBody>
                    <a:bodyPr/>
                    <a:lstStyle/>
                    <a:p>
                      <a:pPr algn="r"/>
                      <a:r>
                        <a:t>9%</a:t>
                      </a:r>
                    </a:p>
                  </a:txBody>
                  <a:tcPr anchor="ctr"/>
                </a:tc>
                <a:tc>
                  <a:txBody>
                    <a:bodyPr/>
                    <a:lstStyle/>
                    <a:p>
                      <a:pPr algn="r"/>
                      <a:r>
                        <a:t>15%</a:t>
                      </a:r>
                    </a:p>
                  </a:txBody>
                  <a:tcPr anchor="ctr"/>
                </a:tc>
                <a:tc>
                  <a:txBody>
                    <a:bodyPr/>
                    <a:lstStyle/>
                    <a:p>
                      <a:pPr algn="r"/>
                      <a:r>
                        <a:t>36%</a:t>
                      </a:r>
                    </a:p>
                  </a:txBody>
                  <a:tcPr anchor="ctr"/>
                </a:tc>
                <a:tc>
                  <a:txBody>
                    <a:bodyPr/>
                    <a:lstStyle/>
                    <a:p>
                      <a:pPr algn="r"/>
                      <a:r>
                        <a:t>24%</a:t>
                      </a:r>
                    </a:p>
                  </a:txBody>
                  <a:tcPr anchor="ctr"/>
                </a:tc>
                <a:tc>
                  <a:txBody>
                    <a:bodyPr/>
                    <a:lstStyle/>
                    <a:p>
                      <a:pPr algn="r"/>
                      <a:r>
                        <a:t>16%</a:t>
                      </a:r>
                    </a:p>
                  </a:txBody>
                  <a:tcPr anchor="ctr"/>
                </a:tc>
                <a:tc>
                  <a:txBody>
                    <a:bodyPr/>
                    <a:lstStyle/>
                    <a:p>
                      <a:pPr algn="r"/>
                      <a:r>
                        <a:t>2157</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Respondent Ideology</a:t>
            </a:r>
          </a:p>
        </p:txBody>
      </p:sp>
      <p:sp>
        <p:nvSpPr>
          <p:cNvPr id="3" name="Text Placeholder 2"/>
          <p:cNvSpPr>
            <a:spLocks noGrp="1"/>
          </p:cNvSpPr>
          <p:nvPr>
            <p:ph type="body" idx="10" sz="quarter"/>
          </p:nvPr>
        </p:nvSpPr>
        <p:spPr/>
        <p:txBody>
          <a:bodyPr/>
          <a:lstStyle/>
          <a:p>
            <a:r>
              <a:t>Where would you place YOURSELF on the following scale?</a:t>
            </a:r>
          </a:p>
        </p:txBody>
      </p:sp>
      <p:graphicFrame>
        <p:nvGraphicFramePr>
          <p:cNvPr id="4" name="Table Placeholder 3"/>
          <p:cNvGraphicFramePr>
            <a:graphicFrameLocks noGrp="1"/>
          </p:cNvGraphicFramePr>
          <p:nvPr>
            <p:ph type="tbl" idx="11" sz="quarter"/>
          </p:nvPr>
        </p:nvGraphicFramePr>
        <p:xfrm>
          <a:off x="365760" y="1828800"/>
          <a:ext cx="11430000" cy="48209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Respondent Ideology</a:t>
                      </a:r>
                    </a:p>
                  </a:txBody>
                  <a:tcPr anchor="b"/>
                </a:tc>
                <a:tc>
                  <a:txBody>
                    <a:bodyPr/>
                    <a:lstStyle/>
                    <a:p>
                      <a:pPr algn="r"/>
                      <a:r>
                        <a:t>All</a:t>
                      </a:r>
                    </a:p>
                  </a:txBody>
                  <a:tcPr anchor="b"/>
                </a:tc>
              </a:tr>
              <a:tr h="370840">
                <a:tc>
                  <a:txBody>
                    <a:bodyPr/>
                    <a:lstStyle/>
                    <a:p>
                      <a:pPr algn="l"/>
                      <a:r>
                        <a:t>0-10</a:t>
                      </a:r>
                    </a:p>
                  </a:txBody>
                  <a:tcPr anchor="ctr"/>
                </a:tc>
                <a:tc>
                  <a:txBody>
                    <a:bodyPr/>
                    <a:lstStyle/>
                    <a:p>
                      <a:pPr algn="r"/>
                      <a:r>
                        <a:t>6%</a:t>
                      </a:r>
                    </a:p>
                  </a:txBody>
                  <a:tcPr anchor="ctr"/>
                </a:tc>
              </a:tr>
              <a:tr h="370840">
                <a:tc>
                  <a:txBody>
                    <a:bodyPr/>
                    <a:lstStyle/>
                    <a:p>
                      <a:pPr algn="l"/>
                      <a:r>
                        <a:t>10-20</a:t>
                      </a:r>
                    </a:p>
                  </a:txBody>
                  <a:tcPr anchor="ctr"/>
                </a:tc>
                <a:tc>
                  <a:txBody>
                    <a:bodyPr/>
                    <a:lstStyle/>
                    <a:p>
                      <a:pPr algn="r"/>
                      <a:r>
                        <a:t>6%</a:t>
                      </a:r>
                    </a:p>
                  </a:txBody>
                  <a:tcPr anchor="ctr"/>
                </a:tc>
              </a:tr>
              <a:tr h="370840">
                <a:tc>
                  <a:txBody>
                    <a:bodyPr/>
                    <a:lstStyle/>
                    <a:p>
                      <a:pPr algn="l"/>
                      <a:r>
                        <a:t>20-30</a:t>
                      </a:r>
                    </a:p>
                  </a:txBody>
                  <a:tcPr anchor="ctr"/>
                </a:tc>
                <a:tc>
                  <a:txBody>
                    <a:bodyPr/>
                    <a:lstStyle/>
                    <a:p>
                      <a:pPr algn="r"/>
                      <a:r>
                        <a:t>7%</a:t>
                      </a:r>
                    </a:p>
                  </a:txBody>
                  <a:tcPr anchor="ctr"/>
                </a:tc>
              </a:tr>
              <a:tr h="370840">
                <a:tc>
                  <a:txBody>
                    <a:bodyPr/>
                    <a:lstStyle/>
                    <a:p>
                      <a:pPr algn="l"/>
                      <a:r>
                        <a:t>30-40</a:t>
                      </a:r>
                    </a:p>
                  </a:txBody>
                  <a:tcPr anchor="ctr"/>
                </a:tc>
                <a:tc>
                  <a:txBody>
                    <a:bodyPr/>
                    <a:lstStyle/>
                    <a:p>
                      <a:pPr algn="r"/>
                      <a:r>
                        <a:t>6%</a:t>
                      </a:r>
                    </a:p>
                  </a:txBody>
                  <a:tcPr anchor="ctr"/>
                </a:tc>
              </a:tr>
              <a:tr h="370840">
                <a:tc>
                  <a:txBody>
                    <a:bodyPr/>
                    <a:lstStyle/>
                    <a:p>
                      <a:pPr algn="l"/>
                      <a:r>
                        <a:t>40-50</a:t>
                      </a:r>
                    </a:p>
                  </a:txBody>
                  <a:tcPr anchor="ctr"/>
                </a:tc>
                <a:tc>
                  <a:txBody>
                    <a:bodyPr/>
                    <a:lstStyle/>
                    <a:p>
                      <a:pPr algn="r"/>
                      <a:r>
                        <a:t>9%</a:t>
                      </a:r>
                    </a:p>
                  </a:txBody>
                  <a:tcPr anchor="ctr"/>
                </a:tc>
              </a:tr>
              <a:tr h="370840">
                <a:tc>
                  <a:txBody>
                    <a:bodyPr/>
                    <a:lstStyle/>
                    <a:p>
                      <a:pPr algn="l"/>
                      <a:r>
                        <a:t>50-60</a:t>
                      </a:r>
                    </a:p>
                  </a:txBody>
                  <a:tcPr anchor="ctr"/>
                </a:tc>
                <a:tc>
                  <a:txBody>
                    <a:bodyPr/>
                    <a:lstStyle/>
                    <a:p>
                      <a:pPr algn="r"/>
                      <a:r>
                        <a:t>26%</a:t>
                      </a:r>
                    </a:p>
                  </a:txBody>
                  <a:tcPr anchor="ctr"/>
                </a:tc>
              </a:tr>
              <a:tr h="370840">
                <a:tc>
                  <a:txBody>
                    <a:bodyPr/>
                    <a:lstStyle/>
                    <a:p>
                      <a:pPr algn="l"/>
                      <a:r>
                        <a:t>60-70</a:t>
                      </a:r>
                    </a:p>
                  </a:txBody>
                  <a:tcPr anchor="ctr"/>
                </a:tc>
                <a:tc>
                  <a:txBody>
                    <a:bodyPr/>
                    <a:lstStyle/>
                    <a:p>
                      <a:pPr algn="r"/>
                      <a:r>
                        <a:t>9%</a:t>
                      </a:r>
                    </a:p>
                  </a:txBody>
                  <a:tcPr anchor="ctr"/>
                </a:tc>
              </a:tr>
              <a:tr h="370840">
                <a:tc>
                  <a:txBody>
                    <a:bodyPr/>
                    <a:lstStyle/>
                    <a:p>
                      <a:pPr algn="l"/>
                      <a:r>
                        <a:t>70-80</a:t>
                      </a:r>
                    </a:p>
                  </a:txBody>
                  <a:tcPr anchor="ctr"/>
                </a:tc>
                <a:tc>
                  <a:txBody>
                    <a:bodyPr/>
                    <a:lstStyle/>
                    <a:p>
                      <a:pPr algn="r"/>
                      <a:r>
                        <a:t>12%</a:t>
                      </a:r>
                    </a:p>
                  </a:txBody>
                  <a:tcPr anchor="ctr"/>
                </a:tc>
              </a:tr>
              <a:tr h="370840">
                <a:tc>
                  <a:txBody>
                    <a:bodyPr/>
                    <a:lstStyle/>
                    <a:p>
                      <a:pPr algn="l"/>
                      <a:r>
                        <a:t>80-90</a:t>
                      </a:r>
                    </a:p>
                  </a:txBody>
                  <a:tcPr anchor="ctr"/>
                </a:tc>
                <a:tc>
                  <a:txBody>
                    <a:bodyPr/>
                    <a:lstStyle/>
                    <a:p>
                      <a:pPr algn="r"/>
                      <a:r>
                        <a:t>8%</a:t>
                      </a:r>
                    </a:p>
                  </a:txBody>
                  <a:tcPr anchor="ctr"/>
                </a:tc>
              </a:tr>
              <a:tr h="370840">
                <a:tc>
                  <a:txBody>
                    <a:bodyPr/>
                    <a:lstStyle/>
                    <a:p>
                      <a:pPr algn="l"/>
                      <a:r>
                        <a:t>90-100</a:t>
                      </a:r>
                    </a:p>
                  </a:txBody>
                  <a:tcPr anchor="ctr"/>
                </a:tc>
                <a:tc>
                  <a:txBody>
                    <a:bodyPr/>
                    <a:lstStyle/>
                    <a:p>
                      <a:pPr algn="r"/>
                      <a:r>
                        <a:t>12%</a:t>
                      </a:r>
                    </a:p>
                  </a:txBody>
                  <a:tcPr anchor="ctr"/>
                </a:tc>
              </a:tr>
              <a:tr h="370840">
                <a:tc>
                  <a:txBody>
                    <a:bodyPr/>
                    <a:lstStyle/>
                    <a:p>
                      <a:pPr algn="l"/>
                      <a:r>
                        <a:t>Unweighted N</a:t>
                      </a:r>
                    </a:p>
                  </a:txBody>
                  <a:tcPr anchor="ctr"/>
                </a:tc>
                <a:tc>
                  <a:txBody>
                    <a:bodyPr/>
                    <a:lstStyle/>
                    <a:p>
                      <a:pPr algn="r"/>
                      <a:r>
                        <a:t>2072</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Ideology</a:t>
            </a:r>
          </a:p>
        </p:txBody>
      </p:sp>
      <p:sp>
        <p:nvSpPr>
          <p:cNvPr id="3" name="Text Placeholder 2"/>
          <p:cNvSpPr>
            <a:spLocks noGrp="1"/>
          </p:cNvSpPr>
          <p:nvPr>
            <p:ph type="body" idx="10" sz="quarter"/>
          </p:nvPr>
        </p:nvSpPr>
        <p:spPr/>
        <p:txBody>
          <a:bodyPr/>
          <a:lstStyle/>
          <a:p>
            <a:r>
              <a:t>Where would you place THE CURRENT SUPREME COURT on the following scale?</a:t>
            </a:r>
          </a:p>
        </p:txBody>
      </p:sp>
      <p:graphicFrame>
        <p:nvGraphicFramePr>
          <p:cNvPr id="4" name="Table Placeholder 3"/>
          <p:cNvGraphicFramePr>
            <a:graphicFrameLocks noGrp="1"/>
          </p:cNvGraphicFramePr>
          <p:nvPr>
            <p:ph type="tbl" idx="11" sz="quarter"/>
          </p:nvPr>
        </p:nvGraphicFramePr>
        <p:xfrm>
          <a:off x="365760" y="1828800"/>
          <a:ext cx="11430000" cy="48209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Ideology</a:t>
                      </a:r>
                    </a:p>
                  </a:txBody>
                  <a:tcPr anchor="b"/>
                </a:tc>
                <a:tc>
                  <a:txBody>
                    <a:bodyPr/>
                    <a:lstStyle/>
                    <a:p>
                      <a:pPr algn="r"/>
                      <a:r>
                        <a:t>All</a:t>
                      </a:r>
                    </a:p>
                  </a:txBody>
                  <a:tcPr anchor="b"/>
                </a:tc>
              </a:tr>
              <a:tr h="370840">
                <a:tc>
                  <a:txBody>
                    <a:bodyPr/>
                    <a:lstStyle/>
                    <a:p>
                      <a:pPr algn="l"/>
                      <a:r>
                        <a:t>0-10</a:t>
                      </a:r>
                    </a:p>
                  </a:txBody>
                  <a:tcPr anchor="ctr"/>
                </a:tc>
                <a:tc>
                  <a:txBody>
                    <a:bodyPr/>
                    <a:lstStyle/>
                    <a:p>
                      <a:pPr algn="r"/>
                      <a:r>
                        <a:t>1%</a:t>
                      </a:r>
                    </a:p>
                  </a:txBody>
                  <a:tcPr anchor="ctr"/>
                </a:tc>
              </a:tr>
              <a:tr h="370840">
                <a:tc>
                  <a:txBody>
                    <a:bodyPr/>
                    <a:lstStyle/>
                    <a:p>
                      <a:pPr algn="l"/>
                      <a:r>
                        <a:t>10-20</a:t>
                      </a:r>
                    </a:p>
                  </a:txBody>
                  <a:tcPr anchor="ctr"/>
                </a:tc>
                <a:tc>
                  <a:txBody>
                    <a:bodyPr/>
                    <a:lstStyle/>
                    <a:p>
                      <a:pPr algn="r"/>
                      <a:r>
                        <a:t>2%</a:t>
                      </a:r>
                    </a:p>
                  </a:txBody>
                  <a:tcPr anchor="ctr"/>
                </a:tc>
              </a:tr>
              <a:tr h="370840">
                <a:tc>
                  <a:txBody>
                    <a:bodyPr/>
                    <a:lstStyle/>
                    <a:p>
                      <a:pPr algn="l"/>
                      <a:r>
                        <a:t>20-30</a:t>
                      </a:r>
                    </a:p>
                  </a:txBody>
                  <a:tcPr anchor="ctr"/>
                </a:tc>
                <a:tc>
                  <a:txBody>
                    <a:bodyPr/>
                    <a:lstStyle/>
                    <a:p>
                      <a:pPr algn="r"/>
                      <a:r>
                        <a:t>3%</a:t>
                      </a:r>
                    </a:p>
                  </a:txBody>
                  <a:tcPr anchor="ctr"/>
                </a:tc>
              </a:tr>
              <a:tr h="370840">
                <a:tc>
                  <a:txBody>
                    <a:bodyPr/>
                    <a:lstStyle/>
                    <a:p>
                      <a:pPr algn="l"/>
                      <a:r>
                        <a:t>30-40</a:t>
                      </a:r>
                    </a:p>
                  </a:txBody>
                  <a:tcPr anchor="ctr"/>
                </a:tc>
                <a:tc>
                  <a:txBody>
                    <a:bodyPr/>
                    <a:lstStyle/>
                    <a:p>
                      <a:pPr algn="r"/>
                      <a:r>
                        <a:t>5%</a:t>
                      </a:r>
                    </a:p>
                  </a:txBody>
                  <a:tcPr anchor="ctr"/>
                </a:tc>
              </a:tr>
              <a:tr h="370840">
                <a:tc>
                  <a:txBody>
                    <a:bodyPr/>
                    <a:lstStyle/>
                    <a:p>
                      <a:pPr algn="l"/>
                      <a:r>
                        <a:t>40-50</a:t>
                      </a:r>
                    </a:p>
                  </a:txBody>
                  <a:tcPr anchor="ctr"/>
                </a:tc>
                <a:tc>
                  <a:txBody>
                    <a:bodyPr/>
                    <a:lstStyle/>
                    <a:p>
                      <a:pPr algn="r"/>
                      <a:r>
                        <a:t>9%</a:t>
                      </a:r>
                    </a:p>
                  </a:txBody>
                  <a:tcPr anchor="ctr"/>
                </a:tc>
              </a:tr>
              <a:tr h="370840">
                <a:tc>
                  <a:txBody>
                    <a:bodyPr/>
                    <a:lstStyle/>
                    <a:p>
                      <a:pPr algn="l"/>
                      <a:r>
                        <a:t>50-60</a:t>
                      </a:r>
                    </a:p>
                  </a:txBody>
                  <a:tcPr anchor="ctr"/>
                </a:tc>
                <a:tc>
                  <a:txBody>
                    <a:bodyPr/>
                    <a:lstStyle/>
                    <a:p>
                      <a:pPr algn="r"/>
                      <a:r>
                        <a:t>28%</a:t>
                      </a:r>
                    </a:p>
                  </a:txBody>
                  <a:tcPr anchor="ctr"/>
                </a:tc>
              </a:tr>
              <a:tr h="370840">
                <a:tc>
                  <a:txBody>
                    <a:bodyPr/>
                    <a:lstStyle/>
                    <a:p>
                      <a:pPr algn="l"/>
                      <a:r>
                        <a:t>60-70</a:t>
                      </a:r>
                    </a:p>
                  </a:txBody>
                  <a:tcPr anchor="ctr"/>
                </a:tc>
                <a:tc>
                  <a:txBody>
                    <a:bodyPr/>
                    <a:lstStyle/>
                    <a:p>
                      <a:pPr algn="r"/>
                      <a:r>
                        <a:t>16%</a:t>
                      </a:r>
                    </a:p>
                  </a:txBody>
                  <a:tcPr anchor="ctr"/>
                </a:tc>
              </a:tr>
              <a:tr h="370840">
                <a:tc>
                  <a:txBody>
                    <a:bodyPr/>
                    <a:lstStyle/>
                    <a:p>
                      <a:pPr algn="l"/>
                      <a:r>
                        <a:t>70-80</a:t>
                      </a:r>
                    </a:p>
                  </a:txBody>
                  <a:tcPr anchor="ctr"/>
                </a:tc>
                <a:tc>
                  <a:txBody>
                    <a:bodyPr/>
                    <a:lstStyle/>
                    <a:p>
                      <a:pPr algn="r"/>
                      <a:r>
                        <a:t>18%</a:t>
                      </a:r>
                    </a:p>
                  </a:txBody>
                  <a:tcPr anchor="ctr"/>
                </a:tc>
              </a:tr>
              <a:tr h="370840">
                <a:tc>
                  <a:txBody>
                    <a:bodyPr/>
                    <a:lstStyle/>
                    <a:p>
                      <a:pPr algn="l"/>
                      <a:r>
                        <a:t>80-90</a:t>
                      </a:r>
                    </a:p>
                  </a:txBody>
                  <a:tcPr anchor="ctr"/>
                </a:tc>
                <a:tc>
                  <a:txBody>
                    <a:bodyPr/>
                    <a:lstStyle/>
                    <a:p>
                      <a:pPr algn="r"/>
                      <a:r>
                        <a:t>11%</a:t>
                      </a:r>
                    </a:p>
                  </a:txBody>
                  <a:tcPr anchor="ctr"/>
                </a:tc>
              </a:tr>
              <a:tr h="370840">
                <a:tc>
                  <a:txBody>
                    <a:bodyPr/>
                    <a:lstStyle/>
                    <a:p>
                      <a:pPr algn="l"/>
                      <a:r>
                        <a:t>90-100</a:t>
                      </a:r>
                    </a:p>
                  </a:txBody>
                  <a:tcPr anchor="ctr"/>
                </a:tc>
                <a:tc>
                  <a:txBody>
                    <a:bodyPr/>
                    <a:lstStyle/>
                    <a:p>
                      <a:pPr algn="r"/>
                      <a:r>
                        <a:t>7%</a:t>
                      </a:r>
                    </a:p>
                  </a:txBody>
                  <a:tcPr anchor="ctr"/>
                </a:tc>
              </a:tr>
              <a:tr h="370840">
                <a:tc>
                  <a:txBody>
                    <a:bodyPr/>
                    <a:lstStyle/>
                    <a:p>
                      <a:pPr algn="l"/>
                      <a:r>
                        <a:t>Unweighted N</a:t>
                      </a:r>
                    </a:p>
                  </a:txBody>
                  <a:tcPr anchor="ctr"/>
                </a:tc>
                <a:tc>
                  <a:txBody>
                    <a:bodyPr/>
                    <a:lstStyle/>
                    <a:p>
                      <a:pPr algn="r"/>
                      <a:r>
                        <a:t>2072</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Increase Court Size</a:t>
            </a:r>
          </a:p>
        </p:txBody>
      </p:sp>
      <p:sp>
        <p:nvSpPr>
          <p:cNvPr id="3" name="Text Placeholder 2"/>
          <p:cNvSpPr>
            <a:spLocks noGrp="1"/>
          </p:cNvSpPr>
          <p:nvPr>
            <p:ph type="body" idx="10" sz="quarter"/>
          </p:nvPr>
        </p:nvSpPr>
        <p:spPr/>
        <p:txBody>
          <a:bodyPr/>
          <a:lstStyle/>
          <a:p>
            <a:r>
              <a:t>The U.S. Supreme Court has nine members. Some people believe that Congress should expand the size of the Supreme Court, allowing the current president to appoint one or more new Justices. Do you agree or disagree that the size of the Supreme Court should be increased?</a:t>
            </a:r>
          </a:p>
        </p:txBody>
      </p:sp>
      <p:graphicFrame>
        <p:nvGraphicFramePr>
          <p:cNvPr id="4" name="Table Placeholder 3"/>
          <p:cNvGraphicFramePr>
            <a:graphicFrameLocks noGrp="1"/>
          </p:cNvGraphicFramePr>
          <p:nvPr>
            <p:ph type="tbl" idx="11" sz="quarter"/>
          </p:nvPr>
        </p:nvGraphicFramePr>
        <p:xfrm>
          <a:off x="365760" y="1828800"/>
          <a:ext cx="11430000" cy="29667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Increase Court Size</a:t>
                      </a:r>
                    </a:p>
                  </a:txBody>
                  <a:tcPr anchor="b"/>
                </a:tc>
                <a:tc>
                  <a:txBody>
                    <a:bodyPr/>
                    <a:lstStyle/>
                    <a:p>
                      <a:pPr algn="r"/>
                      <a:r>
                        <a:t>All</a:t>
                      </a:r>
                    </a:p>
                  </a:txBody>
                  <a:tcPr anchor="b"/>
                </a:tc>
              </a:tr>
              <a:tr h="370840">
                <a:tc>
                  <a:txBody>
                    <a:bodyPr/>
                    <a:lstStyle/>
                    <a:p>
                      <a:pPr algn="l"/>
                      <a:r>
                        <a:t>Strongly Agree</a:t>
                      </a:r>
                    </a:p>
                  </a:txBody>
                  <a:tcPr anchor="ctr"/>
                </a:tc>
                <a:tc>
                  <a:txBody>
                    <a:bodyPr/>
                    <a:lstStyle/>
                    <a:p>
                      <a:pPr algn="r"/>
                      <a:r>
                        <a:t>12%</a:t>
                      </a:r>
                    </a:p>
                  </a:txBody>
                  <a:tcPr anchor="ctr"/>
                </a:tc>
              </a:tr>
              <a:tr h="370840">
                <a:tc>
                  <a:txBody>
                    <a:bodyPr/>
                    <a:lstStyle/>
                    <a:p>
                      <a:pPr algn="l"/>
                      <a:r>
                        <a:t>Agree</a:t>
                      </a:r>
                    </a:p>
                  </a:txBody>
                  <a:tcPr anchor="ctr"/>
                </a:tc>
                <a:tc>
                  <a:txBody>
                    <a:bodyPr/>
                    <a:lstStyle/>
                    <a:p>
                      <a:pPr algn="r"/>
                      <a:r>
                        <a:t>20%</a:t>
                      </a:r>
                    </a:p>
                  </a:txBody>
                  <a:tcPr anchor="ctr"/>
                </a:tc>
              </a:tr>
              <a:tr h="370840">
                <a:tc>
                  <a:txBody>
                    <a:bodyPr/>
                    <a:lstStyle/>
                    <a:p>
                      <a:pPr algn="l"/>
                      <a:r>
                        <a:t>Neither Agree nor Disagree</a:t>
                      </a:r>
                    </a:p>
                  </a:txBody>
                  <a:tcPr anchor="ctr"/>
                </a:tc>
                <a:tc>
                  <a:txBody>
                    <a:bodyPr/>
                    <a:lstStyle/>
                    <a:p>
                      <a:pPr algn="r"/>
                      <a:r>
                        <a:t>27%</a:t>
                      </a:r>
                    </a:p>
                  </a:txBody>
                  <a:tcPr anchor="ctr"/>
                </a:tc>
              </a:tr>
              <a:tr h="370840">
                <a:tc>
                  <a:txBody>
                    <a:bodyPr/>
                    <a:lstStyle/>
                    <a:p>
                      <a:pPr algn="l"/>
                      <a:r>
                        <a:t>Disagree</a:t>
                      </a:r>
                    </a:p>
                  </a:txBody>
                  <a:tcPr anchor="ctr"/>
                </a:tc>
                <a:tc>
                  <a:txBody>
                    <a:bodyPr/>
                    <a:lstStyle/>
                    <a:p>
                      <a:pPr algn="r"/>
                      <a:r>
                        <a:t>16%</a:t>
                      </a:r>
                    </a:p>
                  </a:txBody>
                  <a:tcPr anchor="ctr"/>
                </a:tc>
              </a:tr>
              <a:tr h="370840">
                <a:tc>
                  <a:txBody>
                    <a:bodyPr/>
                    <a:lstStyle/>
                    <a:p>
                      <a:pPr algn="l"/>
                      <a:r>
                        <a:t>Strongly Disagree</a:t>
                      </a:r>
                    </a:p>
                  </a:txBody>
                  <a:tcPr anchor="ctr"/>
                </a:tc>
                <a:tc>
                  <a:txBody>
                    <a:bodyPr/>
                    <a:lstStyle/>
                    <a:p>
                      <a:pPr algn="r"/>
                      <a:r>
                        <a:t>26%</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Limit Court Terms</a:t>
            </a:r>
          </a:p>
        </p:txBody>
      </p:sp>
      <p:sp>
        <p:nvSpPr>
          <p:cNvPr id="3" name="Text Placeholder 2"/>
          <p:cNvSpPr>
            <a:spLocks noGrp="1"/>
          </p:cNvSpPr>
          <p:nvPr>
            <p:ph type="body" idx="10" sz="quarter"/>
          </p:nvPr>
        </p:nvSpPr>
        <p:spPr/>
        <p:txBody>
          <a:bodyPr/>
          <a:lstStyle/>
          <a:p>
            <a:r>
              <a:t>U.S. Supreme Court Justices currently serve life terms. Some people think that, instead, Supreme Court Justices should be limited to 18-year terms. Do you agree or disagree that there should be such term limits for Supreme Court Justices?</a:t>
            </a:r>
          </a:p>
        </p:txBody>
      </p:sp>
      <p:graphicFrame>
        <p:nvGraphicFramePr>
          <p:cNvPr id="4" name="Table Placeholder 3"/>
          <p:cNvGraphicFramePr>
            <a:graphicFrameLocks noGrp="1"/>
          </p:cNvGraphicFramePr>
          <p:nvPr>
            <p:ph type="tbl" idx="11" sz="quarter"/>
          </p:nvPr>
        </p:nvGraphicFramePr>
        <p:xfrm>
          <a:off x="365760" y="1828800"/>
          <a:ext cx="11430000" cy="29667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Limit Court Terms</a:t>
                      </a:r>
                    </a:p>
                  </a:txBody>
                  <a:tcPr anchor="b"/>
                </a:tc>
                <a:tc>
                  <a:txBody>
                    <a:bodyPr/>
                    <a:lstStyle/>
                    <a:p>
                      <a:pPr algn="r"/>
                      <a:r>
                        <a:t>All</a:t>
                      </a:r>
                    </a:p>
                  </a:txBody>
                  <a:tcPr anchor="b"/>
                </a:tc>
              </a:tr>
              <a:tr h="370840">
                <a:tc>
                  <a:txBody>
                    <a:bodyPr/>
                    <a:lstStyle/>
                    <a:p>
                      <a:pPr algn="l"/>
                      <a:r>
                        <a:t>Strongly Agree</a:t>
                      </a:r>
                    </a:p>
                  </a:txBody>
                  <a:tcPr anchor="ctr"/>
                </a:tc>
                <a:tc>
                  <a:txBody>
                    <a:bodyPr/>
                    <a:lstStyle/>
                    <a:p>
                      <a:pPr algn="r"/>
                      <a:r>
                        <a:t>23%</a:t>
                      </a:r>
                    </a:p>
                  </a:txBody>
                  <a:tcPr anchor="ctr"/>
                </a:tc>
              </a:tr>
              <a:tr h="370840">
                <a:tc>
                  <a:txBody>
                    <a:bodyPr/>
                    <a:lstStyle/>
                    <a:p>
                      <a:pPr algn="l"/>
                      <a:r>
                        <a:t>Agree</a:t>
                      </a:r>
                    </a:p>
                  </a:txBody>
                  <a:tcPr anchor="ctr"/>
                </a:tc>
                <a:tc>
                  <a:txBody>
                    <a:bodyPr/>
                    <a:lstStyle/>
                    <a:p>
                      <a:pPr algn="r"/>
                      <a:r>
                        <a:t>28%</a:t>
                      </a:r>
                    </a:p>
                  </a:txBody>
                  <a:tcPr anchor="ctr"/>
                </a:tc>
              </a:tr>
              <a:tr h="370840">
                <a:tc>
                  <a:txBody>
                    <a:bodyPr/>
                    <a:lstStyle/>
                    <a:p>
                      <a:pPr algn="l"/>
                      <a:r>
                        <a:t>Neither Agree nor Disagree</a:t>
                      </a:r>
                    </a:p>
                  </a:txBody>
                  <a:tcPr anchor="ctr"/>
                </a:tc>
                <a:tc>
                  <a:txBody>
                    <a:bodyPr/>
                    <a:lstStyle/>
                    <a:p>
                      <a:pPr algn="r"/>
                      <a:r>
                        <a:t>29%</a:t>
                      </a:r>
                    </a:p>
                  </a:txBody>
                  <a:tcPr anchor="ctr"/>
                </a:tc>
              </a:tr>
              <a:tr h="370840">
                <a:tc>
                  <a:txBody>
                    <a:bodyPr/>
                    <a:lstStyle/>
                    <a:p>
                      <a:pPr algn="l"/>
                      <a:r>
                        <a:t>Disagree</a:t>
                      </a:r>
                    </a:p>
                  </a:txBody>
                  <a:tcPr anchor="ctr"/>
                </a:tc>
                <a:tc>
                  <a:txBody>
                    <a:bodyPr/>
                    <a:lstStyle/>
                    <a:p>
                      <a:pPr algn="r"/>
                      <a:r>
                        <a:t>11%</a:t>
                      </a:r>
                    </a:p>
                  </a:txBody>
                  <a:tcPr anchor="ctr"/>
                </a:tc>
              </a:tr>
              <a:tr h="370840">
                <a:tc>
                  <a:txBody>
                    <a:bodyPr/>
                    <a:lstStyle/>
                    <a:p>
                      <a:pPr algn="l"/>
                      <a:r>
                        <a:t>Strongly Disagree</a:t>
                      </a:r>
                    </a:p>
                  </a:txBody>
                  <a:tcPr anchor="ctr"/>
                </a:tc>
                <a:tc>
                  <a:txBody>
                    <a:bodyPr/>
                    <a:lstStyle/>
                    <a:p>
                      <a:pPr algn="r"/>
                      <a:r>
                        <a:t>9%</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Political Interest</a:t>
            </a:r>
          </a:p>
        </p:txBody>
      </p:sp>
      <p:sp>
        <p:nvSpPr>
          <p:cNvPr id="3" name="Text Placeholder 2"/>
          <p:cNvSpPr>
            <a:spLocks noGrp="1"/>
          </p:cNvSpPr>
          <p:nvPr>
            <p:ph type="body" idx="10" sz="quarter"/>
          </p:nvPr>
        </p:nvSpPr>
        <p:spPr/>
        <p:txBody>
          <a:bodyPr/>
          <a:lstStyle/>
          <a:p>
            <a:r>
              <a:t>Some people seem to follow what's going on in government and public affairs most of the time, whether there's an election going on or not. Others aren't that interested. Would you say you follow what's going on in government and public affairs ...</a:t>
            </a:r>
          </a:p>
        </p:txBody>
      </p:sp>
      <p:graphicFrame>
        <p:nvGraphicFramePr>
          <p:cNvPr id="4" name="Table Placeholder 3"/>
          <p:cNvGraphicFramePr>
            <a:graphicFrameLocks noGrp="1"/>
          </p:cNvGraphicFramePr>
          <p:nvPr>
            <p:ph type="tbl" idx="11" sz="quarter"/>
          </p:nvPr>
        </p:nvGraphicFramePr>
        <p:xfrm>
          <a:off x="365760" y="1828800"/>
          <a:ext cx="11430000" cy="29667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Political Interest</a:t>
                      </a:r>
                    </a:p>
                  </a:txBody>
                  <a:tcPr anchor="b"/>
                </a:tc>
                <a:tc>
                  <a:txBody>
                    <a:bodyPr/>
                    <a:lstStyle/>
                    <a:p>
                      <a:pPr algn="r"/>
                      <a:r>
                        <a:t>All</a:t>
                      </a:r>
                    </a:p>
                  </a:txBody>
                  <a:tcPr anchor="b"/>
                </a:tc>
              </a:tr>
              <a:tr h="370840">
                <a:tc>
                  <a:txBody>
                    <a:bodyPr/>
                    <a:lstStyle/>
                    <a:p>
                      <a:pPr algn="l"/>
                      <a:r>
                        <a:t>Most of the time</a:t>
                      </a:r>
                    </a:p>
                  </a:txBody>
                  <a:tcPr anchor="ctr"/>
                </a:tc>
                <a:tc>
                  <a:txBody>
                    <a:bodyPr/>
                    <a:lstStyle/>
                    <a:p>
                      <a:pPr algn="r"/>
                      <a:r>
                        <a:t>44%</a:t>
                      </a:r>
                    </a:p>
                  </a:txBody>
                  <a:tcPr anchor="ctr"/>
                </a:tc>
              </a:tr>
              <a:tr h="370840">
                <a:tc>
                  <a:txBody>
                    <a:bodyPr/>
                    <a:lstStyle/>
                    <a:p>
                      <a:pPr algn="l"/>
                      <a:r>
                        <a:t>Some of the time</a:t>
                      </a:r>
                    </a:p>
                  </a:txBody>
                  <a:tcPr anchor="ctr"/>
                </a:tc>
                <a:tc>
                  <a:txBody>
                    <a:bodyPr/>
                    <a:lstStyle/>
                    <a:p>
                      <a:pPr algn="r"/>
                      <a:r>
                        <a:t>27%</a:t>
                      </a:r>
                    </a:p>
                  </a:txBody>
                  <a:tcPr anchor="ctr"/>
                </a:tc>
              </a:tr>
              <a:tr h="370840">
                <a:tc>
                  <a:txBody>
                    <a:bodyPr/>
                    <a:lstStyle/>
                    <a:p>
                      <a:pPr algn="l"/>
                      <a:r>
                        <a:t>Only now and then</a:t>
                      </a:r>
                    </a:p>
                  </a:txBody>
                  <a:tcPr anchor="ctr"/>
                </a:tc>
                <a:tc>
                  <a:txBody>
                    <a:bodyPr/>
                    <a:lstStyle/>
                    <a:p>
                      <a:pPr algn="r"/>
                      <a:r>
                        <a:t>15%</a:t>
                      </a:r>
                    </a:p>
                  </a:txBody>
                  <a:tcPr anchor="ctr"/>
                </a:tc>
              </a:tr>
              <a:tr h="370840">
                <a:tc>
                  <a:txBody>
                    <a:bodyPr/>
                    <a:lstStyle/>
                    <a:p>
                      <a:pPr algn="l"/>
                      <a:r>
                        <a:t>Hardly at all</a:t>
                      </a:r>
                    </a:p>
                  </a:txBody>
                  <a:tcPr anchor="ctr"/>
                </a:tc>
                <a:tc>
                  <a:txBody>
                    <a:bodyPr/>
                    <a:lstStyle/>
                    <a:p>
                      <a:pPr algn="r"/>
                      <a:r>
                        <a:t>8%</a:t>
                      </a:r>
                    </a:p>
                  </a:txBody>
                  <a:tcPr anchor="ctr"/>
                </a:tc>
              </a:tr>
              <a:tr h="370840">
                <a:tc>
                  <a:txBody>
                    <a:bodyPr/>
                    <a:lstStyle/>
                    <a:p>
                      <a:pPr algn="l"/>
                      <a:r>
                        <a:t>Don't know</a:t>
                      </a:r>
                    </a:p>
                  </a:txBody>
                  <a:tcPr anchor="ctr"/>
                </a:tc>
                <a:tc>
                  <a:txBody>
                    <a:bodyPr/>
                    <a:lstStyle/>
                    <a:p>
                      <a:pPr algn="r"/>
                      <a:r>
                        <a:t>6%</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California v. Texas I (Group B)</a:t>
            </a:r>
          </a:p>
        </p:txBody>
      </p:sp>
      <p:sp>
        <p:nvSpPr>
          <p:cNvPr id="3" name="Text Placeholder 2"/>
          <p:cNvSpPr>
            <a:spLocks noGrp="1"/>
          </p:cNvSpPr>
          <p:nvPr>
            <p:ph type="body" idx="10" sz="quarter"/>
          </p:nvPr>
        </p:nvSpPr>
        <p:spPr/>
        <p:txBody>
          <a:bodyPr/>
          <a:lstStyle/>
          <a:p>
            <a:r>
              <a:t>Under the Affordable Care Act (ACA), there is a tax penalty for not buying health insurance. This is called the individual mandate.     Recent legislation has set the tax penalty for not buying health insurance to $0. Some people believe that the penalty does not exceed the federal government's power to tax and is constitutional. Other people believe that, because the tax penalty is $0, this means that the penalty is actually not a tax and it exceeds the federal government's power to tax and is unconstitutional.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California v. Texas I (Group B)</a:t>
                      </a:r>
                    </a:p>
                  </a:txBody>
                  <a:tcPr anchor="b"/>
                </a:tc>
                <a:tc>
                  <a:txBody>
                    <a:bodyPr/>
                    <a:lstStyle/>
                    <a:p>
                      <a:pPr algn="r"/>
                      <a:r>
                        <a:t>All</a:t>
                      </a:r>
                    </a:p>
                  </a:txBody>
                  <a:tcPr anchor="b"/>
                </a:tc>
              </a:tr>
              <a:tr h="370840">
                <a:tc>
                  <a:txBody>
                    <a:bodyPr/>
                    <a:lstStyle/>
                    <a:p>
                      <a:pPr algn="l"/>
                      <a:r>
                        <a:t>The individual mandate provision is a tax and is CONSTITUTIONAL because it does not exceed the federal government's power</a:t>
                      </a:r>
                    </a:p>
                  </a:txBody>
                  <a:tcPr anchor="ctr"/>
                </a:tc>
                <a:tc>
                  <a:txBody>
                    <a:bodyPr/>
                    <a:lstStyle/>
                    <a:p>
                      <a:pPr algn="r"/>
                      <a:r>
                        <a:t>48%</a:t>
                      </a:r>
                    </a:p>
                  </a:txBody>
                  <a:tcPr anchor="ctr"/>
                </a:tc>
              </a:tr>
              <a:tr h="370840">
                <a:tc>
                  <a:txBody>
                    <a:bodyPr/>
                    <a:lstStyle/>
                    <a:p>
                      <a:pPr algn="l"/>
                      <a:r>
                        <a:t>The individual mandate provision is not a tax and is UNCONSTITUTIONAL because it  exceeds the federal government's power</a:t>
                      </a:r>
                    </a:p>
                  </a:txBody>
                  <a:tcPr anchor="ctr"/>
                </a:tc>
                <a:tc>
                  <a:txBody>
                    <a:bodyPr/>
                    <a:lstStyle/>
                    <a:p>
                      <a:pPr algn="r"/>
                      <a:r>
                        <a:t>52%</a:t>
                      </a:r>
                    </a:p>
                  </a:txBody>
                  <a:tcPr anchor="ctr"/>
                </a:tc>
              </a:tr>
              <a:tr h="370840">
                <a:tc>
                  <a:txBody>
                    <a:bodyPr/>
                    <a:lstStyle/>
                    <a:p>
                      <a:pPr algn="l"/>
                      <a:r>
                        <a:t>Unweighted N</a:t>
                      </a:r>
                    </a:p>
                  </a:txBody>
                  <a:tcPr anchor="ctr"/>
                </a:tc>
                <a:tc>
                  <a:txBody>
                    <a:bodyPr/>
                    <a:lstStyle/>
                    <a:p>
                      <a:pPr algn="r"/>
                      <a:r>
                        <a:t>1085</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Most watched cable news network</a:t>
            </a:r>
          </a:p>
        </p:txBody>
      </p:sp>
      <p:sp>
        <p:nvSpPr>
          <p:cNvPr id="3" name="Text Placeholder 2"/>
          <p:cNvSpPr>
            <a:spLocks noGrp="1"/>
          </p:cNvSpPr>
          <p:nvPr>
            <p:ph type="body" idx="10" sz="quarter"/>
          </p:nvPr>
        </p:nvSpPr>
        <p:spPr/>
        <p:txBody>
          <a:bodyPr/>
          <a:lstStyle/>
          <a:p>
            <a:r>
              <a:t>Which cable news network do you watch the most?</a:t>
            </a:r>
          </a:p>
        </p:txBody>
      </p:sp>
      <p:graphicFrame>
        <p:nvGraphicFramePr>
          <p:cNvPr id="4" name="Table Placeholder 3"/>
          <p:cNvGraphicFramePr>
            <a:graphicFrameLocks noGrp="1"/>
          </p:cNvGraphicFramePr>
          <p:nvPr>
            <p:ph type="tbl" idx="11" sz="quarter"/>
          </p:nvPr>
        </p:nvGraphicFramePr>
        <p:xfrm>
          <a:off x="365760" y="1828800"/>
          <a:ext cx="11430000" cy="29667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Most watched cable news network</a:t>
                      </a:r>
                    </a:p>
                  </a:txBody>
                  <a:tcPr anchor="b"/>
                </a:tc>
                <a:tc>
                  <a:txBody>
                    <a:bodyPr/>
                    <a:lstStyle/>
                    <a:p>
                      <a:pPr algn="r"/>
                      <a:r>
                        <a:t>All</a:t>
                      </a:r>
                    </a:p>
                  </a:txBody>
                  <a:tcPr anchor="b"/>
                </a:tc>
              </a:tr>
              <a:tr h="370840">
                <a:tc>
                  <a:txBody>
                    <a:bodyPr/>
                    <a:lstStyle/>
                    <a:p>
                      <a:pPr algn="l"/>
                      <a:r>
                        <a:t>CNN</a:t>
                      </a:r>
                    </a:p>
                  </a:txBody>
                  <a:tcPr anchor="ctr"/>
                </a:tc>
                <a:tc>
                  <a:txBody>
                    <a:bodyPr/>
                    <a:lstStyle/>
                    <a:p>
                      <a:pPr algn="r"/>
                      <a:r>
                        <a:t>19%</a:t>
                      </a:r>
                    </a:p>
                  </a:txBody>
                  <a:tcPr anchor="ctr"/>
                </a:tc>
              </a:tr>
              <a:tr h="370840">
                <a:tc>
                  <a:txBody>
                    <a:bodyPr/>
                    <a:lstStyle/>
                    <a:p>
                      <a:pPr algn="l"/>
                      <a:r>
                        <a:t>Fox News</a:t>
                      </a:r>
                    </a:p>
                  </a:txBody>
                  <a:tcPr anchor="ctr"/>
                </a:tc>
                <a:tc>
                  <a:txBody>
                    <a:bodyPr/>
                    <a:lstStyle/>
                    <a:p>
                      <a:pPr algn="r"/>
                      <a:r>
                        <a:t>20%</a:t>
                      </a:r>
                    </a:p>
                  </a:txBody>
                  <a:tcPr anchor="ctr"/>
                </a:tc>
              </a:tr>
              <a:tr h="370840">
                <a:tc>
                  <a:txBody>
                    <a:bodyPr/>
                    <a:lstStyle/>
                    <a:p>
                      <a:pPr algn="l"/>
                      <a:r>
                        <a:t>MSNBC</a:t>
                      </a:r>
                    </a:p>
                  </a:txBody>
                  <a:tcPr anchor="ctr"/>
                </a:tc>
                <a:tc>
                  <a:txBody>
                    <a:bodyPr/>
                    <a:lstStyle/>
                    <a:p>
                      <a:pPr algn="r"/>
                      <a:r>
                        <a:t>13%</a:t>
                      </a:r>
                    </a:p>
                  </a:txBody>
                  <a:tcPr anchor="ctr"/>
                </a:tc>
              </a:tr>
              <a:tr h="370840">
                <a:tc>
                  <a:txBody>
                    <a:bodyPr/>
                    <a:lstStyle/>
                    <a:p>
                      <a:pPr algn="l"/>
                      <a:r>
                        <a:t>Other cable news network</a:t>
                      </a:r>
                    </a:p>
                  </a:txBody>
                  <a:tcPr anchor="ctr"/>
                </a:tc>
                <a:tc>
                  <a:txBody>
                    <a:bodyPr/>
                    <a:lstStyle/>
                    <a:p>
                      <a:pPr algn="r"/>
                      <a:r>
                        <a:t>6%</a:t>
                      </a:r>
                    </a:p>
                  </a:txBody>
                  <a:tcPr anchor="ctr"/>
                </a:tc>
              </a:tr>
              <a:tr h="370840">
                <a:tc>
                  <a:txBody>
                    <a:bodyPr/>
                    <a:lstStyle/>
                    <a:p>
                      <a:pPr algn="l"/>
                      <a:r>
                        <a:t>I don't watch any cable news</a:t>
                      </a:r>
                    </a:p>
                  </a:txBody>
                  <a:tcPr anchor="ctr"/>
                </a:tc>
                <a:tc>
                  <a:txBody>
                    <a:bodyPr/>
                    <a:lstStyle/>
                    <a:p>
                      <a:pPr algn="r"/>
                      <a:r>
                        <a:t>41%</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Ideology - 3 categories</a:t>
            </a:r>
          </a:p>
        </p:txBody>
      </p:sp>
      <p:sp>
        <p:nvSpPr>
          <p:cNvPr id="3" name="Text Placeholder 2"/>
          <p:cNvSpPr>
            <a:spLocks noGrp="1"/>
          </p:cNvSpPr>
          <p:nvPr>
            <p:ph type="body" idx="10" sz="quarter"/>
          </p:nvPr>
        </p:nvSpPr>
        <p:spPr/>
        <p:txBody>
          <a:bodyPr/>
          <a:lstStyle/>
          <a:p>
            <a:r>
              <a:t>In general, how would you describe your own political viewpoint?</a:t>
            </a:r>
          </a:p>
        </p:txBody>
      </p:sp>
      <p:graphicFrame>
        <p:nvGraphicFramePr>
          <p:cNvPr id="4" name="Table Placeholder 3"/>
          <p:cNvGraphicFramePr>
            <a:graphicFrameLocks noGrp="1"/>
          </p:cNvGraphicFramePr>
          <p:nvPr>
            <p:ph type="tbl" idx="11" sz="quarter"/>
          </p:nvPr>
        </p:nvGraphicFramePr>
        <p:xfrm>
          <a:off x="365760" y="1828800"/>
          <a:ext cx="11430000" cy="259588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Ideology - 3 categories</a:t>
                      </a:r>
                    </a:p>
                  </a:txBody>
                  <a:tcPr anchor="b"/>
                </a:tc>
                <a:tc>
                  <a:txBody>
                    <a:bodyPr/>
                    <a:lstStyle/>
                    <a:p>
                      <a:pPr algn="r"/>
                      <a:r>
                        <a:t>All</a:t>
                      </a:r>
                    </a:p>
                  </a:txBody>
                  <a:tcPr anchor="b"/>
                </a:tc>
              </a:tr>
              <a:tr h="370840">
                <a:tc>
                  <a:txBody>
                    <a:bodyPr/>
                    <a:lstStyle/>
                    <a:p>
                      <a:pPr algn="l"/>
                      <a:r>
                        <a:t>Liberal</a:t>
                      </a:r>
                    </a:p>
                  </a:txBody>
                  <a:tcPr anchor="ctr"/>
                </a:tc>
                <a:tc>
                  <a:txBody>
                    <a:bodyPr/>
                    <a:lstStyle/>
                    <a:p>
                      <a:pPr algn="r"/>
                      <a:r>
                        <a:t>28%</a:t>
                      </a:r>
                    </a:p>
                  </a:txBody>
                  <a:tcPr anchor="ctr"/>
                </a:tc>
              </a:tr>
              <a:tr h="370840">
                <a:tc>
                  <a:txBody>
                    <a:bodyPr/>
                    <a:lstStyle/>
                    <a:p>
                      <a:pPr algn="l"/>
                      <a:r>
                        <a:t>Moderate</a:t>
                      </a:r>
                    </a:p>
                  </a:txBody>
                  <a:tcPr anchor="ctr"/>
                </a:tc>
                <a:tc>
                  <a:txBody>
                    <a:bodyPr/>
                    <a:lstStyle/>
                    <a:p>
                      <a:pPr algn="r"/>
                      <a:r>
                        <a:t>30%</a:t>
                      </a:r>
                    </a:p>
                  </a:txBody>
                  <a:tcPr anchor="ctr"/>
                </a:tc>
              </a:tr>
              <a:tr h="370840">
                <a:tc>
                  <a:txBody>
                    <a:bodyPr/>
                    <a:lstStyle/>
                    <a:p>
                      <a:pPr algn="l"/>
                      <a:r>
                        <a:t>Conservative</a:t>
                      </a:r>
                    </a:p>
                  </a:txBody>
                  <a:tcPr anchor="ctr"/>
                </a:tc>
                <a:tc>
                  <a:txBody>
                    <a:bodyPr/>
                    <a:lstStyle/>
                    <a:p>
                      <a:pPr algn="r"/>
                      <a:r>
                        <a:t>31%</a:t>
                      </a:r>
                    </a:p>
                  </a:txBody>
                  <a:tcPr anchor="ctr"/>
                </a:tc>
              </a:tr>
              <a:tr h="370840">
                <a:tc>
                  <a:txBody>
                    <a:bodyPr/>
                    <a:lstStyle/>
                    <a:p>
                      <a:pPr algn="l"/>
                      <a:r>
                        <a:t>Not sure</a:t>
                      </a:r>
                    </a:p>
                  </a:txBody>
                  <a:tcPr anchor="ctr"/>
                </a:tc>
                <a:tc>
                  <a:txBody>
                    <a:bodyPr/>
                    <a:lstStyle/>
                    <a:p>
                      <a:pPr algn="r"/>
                      <a:r>
                        <a:t>11%</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Ideology - 5 categories</a:t>
            </a:r>
          </a:p>
        </p:txBody>
      </p:sp>
      <p:sp>
        <p:nvSpPr>
          <p:cNvPr id="3" name="Text Placeholder 2"/>
          <p:cNvSpPr>
            <a:spLocks noGrp="1"/>
          </p:cNvSpPr>
          <p:nvPr>
            <p:ph type="body" idx="10" sz="quarter"/>
          </p:nvPr>
        </p:nvSpPr>
        <p:spPr/>
        <p:txBody>
          <a:bodyPr/>
          <a:lstStyle/>
          <a:p>
            <a:r>
              <a:t>In general, how would you describe your own political viewpoint?</a:t>
            </a:r>
          </a:p>
        </p:txBody>
      </p:sp>
      <p:graphicFrame>
        <p:nvGraphicFramePr>
          <p:cNvPr id="4" name="Table Placeholder 3"/>
          <p:cNvGraphicFramePr>
            <a:graphicFrameLocks noGrp="1"/>
          </p:cNvGraphicFramePr>
          <p:nvPr>
            <p:ph type="tbl" idx="11" sz="quarter"/>
          </p:nvPr>
        </p:nvGraphicFramePr>
        <p:xfrm>
          <a:off x="365760" y="1828800"/>
          <a:ext cx="11430000" cy="333756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Ideology - 5 categories</a:t>
                      </a:r>
                    </a:p>
                  </a:txBody>
                  <a:tcPr anchor="b"/>
                </a:tc>
                <a:tc>
                  <a:txBody>
                    <a:bodyPr/>
                    <a:lstStyle/>
                    <a:p>
                      <a:pPr algn="r"/>
                      <a:r>
                        <a:t>All</a:t>
                      </a:r>
                    </a:p>
                  </a:txBody>
                  <a:tcPr anchor="b"/>
                </a:tc>
              </a:tr>
              <a:tr h="370840">
                <a:tc>
                  <a:txBody>
                    <a:bodyPr/>
                    <a:lstStyle/>
                    <a:p>
                      <a:pPr algn="l"/>
                      <a:r>
                        <a:t>Very liberal</a:t>
                      </a:r>
                    </a:p>
                  </a:txBody>
                  <a:tcPr anchor="ctr"/>
                </a:tc>
                <a:tc>
                  <a:txBody>
                    <a:bodyPr/>
                    <a:lstStyle/>
                    <a:p>
                      <a:pPr algn="r"/>
                      <a:r>
                        <a:t>12%</a:t>
                      </a:r>
                    </a:p>
                  </a:txBody>
                  <a:tcPr anchor="ctr"/>
                </a:tc>
              </a:tr>
              <a:tr h="370840">
                <a:tc>
                  <a:txBody>
                    <a:bodyPr/>
                    <a:lstStyle/>
                    <a:p>
                      <a:pPr algn="l"/>
                      <a:r>
                        <a:t>Liberal</a:t>
                      </a:r>
                    </a:p>
                  </a:txBody>
                  <a:tcPr anchor="ctr"/>
                </a:tc>
                <a:tc>
                  <a:txBody>
                    <a:bodyPr/>
                    <a:lstStyle/>
                    <a:p>
                      <a:pPr algn="r"/>
                      <a:r>
                        <a:t>15%</a:t>
                      </a:r>
                    </a:p>
                  </a:txBody>
                  <a:tcPr anchor="ctr"/>
                </a:tc>
              </a:tr>
              <a:tr h="370840">
                <a:tc>
                  <a:txBody>
                    <a:bodyPr/>
                    <a:lstStyle/>
                    <a:p>
                      <a:pPr algn="l"/>
                      <a:r>
                        <a:t>Moderate</a:t>
                      </a:r>
                    </a:p>
                  </a:txBody>
                  <a:tcPr anchor="ctr"/>
                </a:tc>
                <a:tc>
                  <a:txBody>
                    <a:bodyPr/>
                    <a:lstStyle/>
                    <a:p>
                      <a:pPr algn="r"/>
                      <a:r>
                        <a:t>30%</a:t>
                      </a:r>
                    </a:p>
                  </a:txBody>
                  <a:tcPr anchor="ctr"/>
                </a:tc>
              </a:tr>
              <a:tr h="370840">
                <a:tc>
                  <a:txBody>
                    <a:bodyPr/>
                    <a:lstStyle/>
                    <a:p>
                      <a:pPr algn="l"/>
                      <a:r>
                        <a:t>Conservative</a:t>
                      </a:r>
                    </a:p>
                  </a:txBody>
                  <a:tcPr anchor="ctr"/>
                </a:tc>
                <a:tc>
                  <a:txBody>
                    <a:bodyPr/>
                    <a:lstStyle/>
                    <a:p>
                      <a:pPr algn="r"/>
                      <a:r>
                        <a:t>19%</a:t>
                      </a:r>
                    </a:p>
                  </a:txBody>
                  <a:tcPr anchor="ctr"/>
                </a:tc>
              </a:tr>
              <a:tr h="370840">
                <a:tc>
                  <a:txBody>
                    <a:bodyPr/>
                    <a:lstStyle/>
                    <a:p>
                      <a:pPr algn="l"/>
                      <a:r>
                        <a:t>Very conservative</a:t>
                      </a:r>
                    </a:p>
                  </a:txBody>
                  <a:tcPr anchor="ctr"/>
                </a:tc>
                <a:tc>
                  <a:txBody>
                    <a:bodyPr/>
                    <a:lstStyle/>
                    <a:p>
                      <a:pPr algn="r"/>
                      <a:r>
                        <a:t>12%</a:t>
                      </a:r>
                    </a:p>
                  </a:txBody>
                  <a:tcPr anchor="ctr"/>
                </a:tc>
              </a:tr>
              <a:tr h="370840">
                <a:tc>
                  <a:txBody>
                    <a:bodyPr/>
                    <a:lstStyle/>
                    <a:p>
                      <a:pPr algn="l"/>
                      <a:r>
                        <a:t>Not sure</a:t>
                      </a:r>
                    </a:p>
                  </a:txBody>
                  <a:tcPr anchor="ctr"/>
                </a:tc>
                <a:tc>
                  <a:txBody>
                    <a:bodyPr/>
                    <a:lstStyle/>
                    <a:p>
                      <a:pPr algn="r"/>
                      <a:r>
                        <a:t>11%</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Voter Registration Status</a:t>
            </a:r>
          </a:p>
        </p:txBody>
      </p:sp>
      <p:sp>
        <p:nvSpPr>
          <p:cNvPr id="3" name="Text Placeholder 2"/>
          <p:cNvSpPr>
            <a:spLocks noGrp="1"/>
          </p:cNvSpPr>
          <p:nvPr>
            <p:ph type="body" idx="10" sz="quarter"/>
          </p:nvPr>
        </p:nvSpPr>
        <p:spPr/>
        <p:txBody>
          <a:bodyPr/>
          <a:lstStyle/>
          <a:p>
            <a:r>
              <a:t>Are you registered to vote?</a:t>
            </a:r>
          </a:p>
        </p:txBody>
      </p:sp>
      <p:graphicFrame>
        <p:nvGraphicFramePr>
          <p:cNvPr id="4" name="Table Placeholder 3"/>
          <p:cNvGraphicFramePr>
            <a:graphicFrameLocks noGrp="1"/>
          </p:cNvGraphicFramePr>
          <p:nvPr>
            <p:ph type="tbl" idx="11" sz="quarter"/>
          </p:nvPr>
        </p:nvGraphicFramePr>
        <p:xfrm>
          <a:off x="365760" y="1828800"/>
          <a:ext cx="11430000" cy="22250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Voter Registration Status</a:t>
                      </a:r>
                    </a:p>
                  </a:txBody>
                  <a:tcPr anchor="b"/>
                </a:tc>
                <a:tc>
                  <a:txBody>
                    <a:bodyPr/>
                    <a:lstStyle/>
                    <a:p>
                      <a:pPr algn="r"/>
                      <a:r>
                        <a:t>All</a:t>
                      </a:r>
                    </a:p>
                  </a:txBody>
                  <a:tcPr anchor="b"/>
                </a:tc>
              </a:tr>
              <a:tr h="370840">
                <a:tc>
                  <a:txBody>
                    <a:bodyPr/>
                    <a:lstStyle/>
                    <a:p>
                      <a:pPr algn="l"/>
                      <a:r>
                        <a:t>Yes</a:t>
                      </a:r>
                    </a:p>
                  </a:txBody>
                  <a:tcPr anchor="ctr"/>
                </a:tc>
                <a:tc>
                  <a:txBody>
                    <a:bodyPr/>
                    <a:lstStyle/>
                    <a:p>
                      <a:pPr algn="r"/>
                      <a:r>
                        <a:t>71%</a:t>
                      </a:r>
                    </a:p>
                  </a:txBody>
                  <a:tcPr anchor="ctr"/>
                </a:tc>
              </a:tr>
              <a:tr h="370840">
                <a:tc>
                  <a:txBody>
                    <a:bodyPr/>
                    <a:lstStyle/>
                    <a:p>
                      <a:pPr algn="l"/>
                      <a:r>
                        <a:t>No</a:t>
                      </a:r>
                    </a:p>
                  </a:txBody>
                  <a:tcPr anchor="ctr"/>
                </a:tc>
                <a:tc>
                  <a:txBody>
                    <a:bodyPr/>
                    <a:lstStyle/>
                    <a:p>
                      <a:pPr algn="r"/>
                      <a:r>
                        <a:t>25%</a:t>
                      </a:r>
                    </a:p>
                  </a:txBody>
                  <a:tcPr anchor="ctr"/>
                </a:tc>
              </a:tr>
              <a:tr h="370840">
                <a:tc>
                  <a:txBody>
                    <a:bodyPr/>
                    <a:lstStyle/>
                    <a:p>
                      <a:pPr algn="l"/>
                      <a:r>
                        <a:t>Don't know</a:t>
                      </a:r>
                    </a:p>
                  </a:txBody>
                  <a:tcPr anchor="ctr"/>
                </a:tc>
                <a:tc>
                  <a:txBody>
                    <a:bodyPr/>
                    <a:lstStyle/>
                    <a:p>
                      <a:pPr algn="r"/>
                      <a:r>
                        <a:t>3%</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Voter Registration - 2 categories</a:t>
            </a:r>
          </a:p>
        </p:txBody>
      </p:sp>
      <p:sp>
        <p:nvSpPr>
          <p:cNvPr id="3" name="Text Placeholder 2"/>
          <p:cNvSpPr>
            <a:spLocks noGrp="1"/>
          </p:cNvSpPr>
          <p:nvPr>
            <p:ph type="body" idx="10" sz="quarter"/>
          </p:nvPr>
        </p:nvSpPr>
        <p:spPr/>
        <p:txBody>
          <a:bodyPr/>
          <a:lstStyle/>
          <a:p>
            <a:r>
              <a:t>Are you registered to vote?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Voter Registration - 2 categories</a:t>
                      </a:r>
                    </a:p>
                  </a:txBody>
                  <a:tcPr anchor="b"/>
                </a:tc>
                <a:tc>
                  <a:txBody>
                    <a:bodyPr/>
                    <a:lstStyle/>
                    <a:p>
                      <a:pPr algn="r"/>
                      <a:r>
                        <a:t>All</a:t>
                      </a:r>
                    </a:p>
                  </a:txBody>
                  <a:tcPr anchor="b"/>
                </a:tc>
              </a:tr>
              <a:tr h="370840">
                <a:tc>
                  <a:txBody>
                    <a:bodyPr/>
                    <a:lstStyle/>
                    <a:p>
                      <a:pPr algn="l"/>
                      <a:r>
                        <a:t>Registered</a:t>
                      </a:r>
                    </a:p>
                  </a:txBody>
                  <a:tcPr anchor="ctr"/>
                </a:tc>
                <a:tc>
                  <a:txBody>
                    <a:bodyPr/>
                    <a:lstStyle/>
                    <a:p>
                      <a:pPr algn="r"/>
                      <a:r>
                        <a:t>71%</a:t>
                      </a:r>
                    </a:p>
                  </a:txBody>
                  <a:tcPr anchor="ctr"/>
                </a:tc>
              </a:tr>
              <a:tr h="370840">
                <a:tc>
                  <a:txBody>
                    <a:bodyPr/>
                    <a:lstStyle/>
                    <a:p>
                      <a:pPr algn="l"/>
                      <a:r>
                        <a:t>Not registered</a:t>
                      </a:r>
                    </a:p>
                  </a:txBody>
                  <a:tcPr anchor="ctr"/>
                </a:tc>
                <a:tc>
                  <a:txBody>
                    <a:bodyPr/>
                    <a:lstStyle/>
                    <a:p>
                      <a:pPr algn="r"/>
                      <a:r>
                        <a:t>29%</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Party ID - 3 categories</a:t>
            </a:r>
          </a:p>
        </p:txBody>
      </p:sp>
      <p:sp>
        <p:nvSpPr>
          <p:cNvPr id="3" name="Text Placeholder 2"/>
          <p:cNvSpPr>
            <a:spLocks noGrp="1"/>
          </p:cNvSpPr>
          <p:nvPr>
            <p:ph type="body" idx="10" sz="quarter"/>
          </p:nvPr>
        </p:nvSpPr>
        <p:spPr/>
        <p:txBody>
          <a:bodyPr/>
          <a:lstStyle/>
          <a:p>
            <a:r>
              <a:t>Generally speaking, do you think of yourself as a ...?</a:t>
            </a:r>
          </a:p>
        </p:txBody>
      </p:sp>
      <p:graphicFrame>
        <p:nvGraphicFramePr>
          <p:cNvPr id="4" name="Table Placeholder 3"/>
          <p:cNvGraphicFramePr>
            <a:graphicFrameLocks noGrp="1"/>
          </p:cNvGraphicFramePr>
          <p:nvPr>
            <p:ph type="tbl" idx="11" sz="quarter"/>
          </p:nvPr>
        </p:nvGraphicFramePr>
        <p:xfrm>
          <a:off x="365760" y="1828800"/>
          <a:ext cx="11430000" cy="29667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Party ID - 3 categories</a:t>
                      </a:r>
                    </a:p>
                  </a:txBody>
                  <a:tcPr anchor="b"/>
                </a:tc>
                <a:tc>
                  <a:txBody>
                    <a:bodyPr/>
                    <a:lstStyle/>
                    <a:p>
                      <a:pPr algn="r"/>
                      <a:r>
                        <a:t>All</a:t>
                      </a:r>
                    </a:p>
                  </a:txBody>
                  <a:tcPr anchor="b"/>
                </a:tc>
              </a:tr>
              <a:tr h="370840">
                <a:tc>
                  <a:txBody>
                    <a:bodyPr/>
                    <a:lstStyle/>
                    <a:p>
                      <a:pPr algn="l"/>
                      <a:r>
                        <a:t>Democrat</a:t>
                      </a:r>
                    </a:p>
                  </a:txBody>
                  <a:tcPr anchor="ctr"/>
                </a:tc>
                <a:tc>
                  <a:txBody>
                    <a:bodyPr/>
                    <a:lstStyle/>
                    <a:p>
                      <a:pPr algn="r"/>
                      <a:r>
                        <a:t>34%</a:t>
                      </a:r>
                    </a:p>
                  </a:txBody>
                  <a:tcPr anchor="ctr"/>
                </a:tc>
              </a:tr>
              <a:tr h="370840">
                <a:tc>
                  <a:txBody>
                    <a:bodyPr/>
                    <a:lstStyle/>
                    <a:p>
                      <a:pPr algn="l"/>
                      <a:r>
                        <a:t>Republican</a:t>
                      </a:r>
                    </a:p>
                  </a:txBody>
                  <a:tcPr anchor="ctr"/>
                </a:tc>
                <a:tc>
                  <a:txBody>
                    <a:bodyPr/>
                    <a:lstStyle/>
                    <a:p>
                      <a:pPr algn="r"/>
                      <a:r>
                        <a:t>26%</a:t>
                      </a:r>
                    </a:p>
                  </a:txBody>
                  <a:tcPr anchor="ctr"/>
                </a:tc>
              </a:tr>
              <a:tr h="370840">
                <a:tc>
                  <a:txBody>
                    <a:bodyPr/>
                    <a:lstStyle/>
                    <a:p>
                      <a:pPr algn="l"/>
                      <a:r>
                        <a:t>Independent</a:t>
                      </a:r>
                    </a:p>
                  </a:txBody>
                  <a:tcPr anchor="ctr"/>
                </a:tc>
                <a:tc>
                  <a:txBody>
                    <a:bodyPr/>
                    <a:lstStyle/>
                    <a:p>
                      <a:pPr algn="r"/>
                      <a:r>
                        <a:t>29%</a:t>
                      </a:r>
                    </a:p>
                  </a:txBody>
                  <a:tcPr anchor="ctr"/>
                </a:tc>
              </a:tr>
              <a:tr h="370840">
                <a:tc>
                  <a:txBody>
                    <a:bodyPr/>
                    <a:lstStyle/>
                    <a:p>
                      <a:pPr algn="l"/>
                      <a:r>
                        <a:t>Other</a:t>
                      </a:r>
                    </a:p>
                  </a:txBody>
                  <a:tcPr anchor="ctr"/>
                </a:tc>
                <a:tc>
                  <a:txBody>
                    <a:bodyPr/>
                    <a:lstStyle/>
                    <a:p>
                      <a:pPr algn="r"/>
                      <a:r>
                        <a:t>3%</a:t>
                      </a:r>
                    </a:p>
                  </a:txBody>
                  <a:tcPr anchor="ctr"/>
                </a:tc>
              </a:tr>
              <a:tr h="370840">
                <a:tc>
                  <a:txBody>
                    <a:bodyPr/>
                    <a:lstStyle/>
                    <a:p>
                      <a:pPr algn="l"/>
                      <a:r>
                        <a:t>Not sure</a:t>
                      </a:r>
                    </a:p>
                  </a:txBody>
                  <a:tcPr anchor="ctr"/>
                </a:tc>
                <a:tc>
                  <a:txBody>
                    <a:bodyPr/>
                    <a:lstStyle/>
                    <a:p>
                      <a:pPr algn="r"/>
                      <a:r>
                        <a:t>9%</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Party ID - 7 categories</a:t>
            </a:r>
          </a:p>
        </p:txBody>
      </p:sp>
      <p:sp>
        <p:nvSpPr>
          <p:cNvPr id="3" name="Text Placeholder 2"/>
          <p:cNvSpPr>
            <a:spLocks noGrp="1"/>
          </p:cNvSpPr>
          <p:nvPr>
            <p:ph type="body" idx="10" sz="quarter"/>
          </p:nvPr>
        </p:nvSpPr>
        <p:spPr/>
        <p:txBody>
          <a:bodyPr/>
          <a:lstStyle/>
          <a:p>
            <a:r>
              <a:t>Generally speaking, do you think of yourself as a ...?</a:t>
            </a:r>
          </a:p>
        </p:txBody>
      </p:sp>
      <p:graphicFrame>
        <p:nvGraphicFramePr>
          <p:cNvPr id="4" name="Table Placeholder 3"/>
          <p:cNvGraphicFramePr>
            <a:graphicFrameLocks noGrp="1"/>
          </p:cNvGraphicFramePr>
          <p:nvPr>
            <p:ph type="tbl" idx="11" sz="quarter"/>
          </p:nvPr>
        </p:nvGraphicFramePr>
        <p:xfrm>
          <a:off x="365760" y="1828800"/>
          <a:ext cx="11430000" cy="40792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Party ID - 7 categories</a:t>
                      </a:r>
                    </a:p>
                  </a:txBody>
                  <a:tcPr anchor="b"/>
                </a:tc>
                <a:tc>
                  <a:txBody>
                    <a:bodyPr/>
                    <a:lstStyle/>
                    <a:p>
                      <a:pPr algn="r"/>
                      <a:r>
                        <a:t>All</a:t>
                      </a:r>
                    </a:p>
                  </a:txBody>
                  <a:tcPr anchor="b"/>
                </a:tc>
              </a:tr>
              <a:tr h="370840">
                <a:tc>
                  <a:txBody>
                    <a:bodyPr/>
                    <a:lstStyle/>
                    <a:p>
                      <a:pPr algn="l"/>
                      <a:r>
                        <a:t>Strong Democrat</a:t>
                      </a:r>
                    </a:p>
                  </a:txBody>
                  <a:tcPr anchor="ctr"/>
                </a:tc>
                <a:tc>
                  <a:txBody>
                    <a:bodyPr/>
                    <a:lstStyle/>
                    <a:p>
                      <a:pPr algn="r"/>
                      <a:r>
                        <a:t>22%</a:t>
                      </a:r>
                    </a:p>
                  </a:txBody>
                  <a:tcPr anchor="ctr"/>
                </a:tc>
              </a:tr>
              <a:tr h="370840">
                <a:tc>
                  <a:txBody>
                    <a:bodyPr/>
                    <a:lstStyle/>
                    <a:p>
                      <a:pPr algn="l"/>
                      <a:r>
                        <a:t>Not very strong Democrat</a:t>
                      </a:r>
                    </a:p>
                  </a:txBody>
                  <a:tcPr anchor="ctr"/>
                </a:tc>
                <a:tc>
                  <a:txBody>
                    <a:bodyPr/>
                    <a:lstStyle/>
                    <a:p>
                      <a:pPr algn="r"/>
                      <a:r>
                        <a:t>11%</a:t>
                      </a:r>
                    </a:p>
                  </a:txBody>
                  <a:tcPr anchor="ctr"/>
                </a:tc>
              </a:tr>
              <a:tr h="370840">
                <a:tc>
                  <a:txBody>
                    <a:bodyPr/>
                    <a:lstStyle/>
                    <a:p>
                      <a:pPr algn="l"/>
                      <a:r>
                        <a:t>Lean Democrat</a:t>
                      </a:r>
                    </a:p>
                  </a:txBody>
                  <a:tcPr anchor="ctr"/>
                </a:tc>
                <a:tc>
                  <a:txBody>
                    <a:bodyPr/>
                    <a:lstStyle/>
                    <a:p>
                      <a:pPr algn="r"/>
                      <a:r>
                        <a:t>7%</a:t>
                      </a:r>
                    </a:p>
                  </a:txBody>
                  <a:tcPr anchor="ctr"/>
                </a:tc>
              </a:tr>
              <a:tr h="370840">
                <a:tc>
                  <a:txBody>
                    <a:bodyPr/>
                    <a:lstStyle/>
                    <a:p>
                      <a:pPr algn="l"/>
                      <a:r>
                        <a:t>Independent</a:t>
                      </a:r>
                    </a:p>
                  </a:txBody>
                  <a:tcPr anchor="ctr"/>
                </a:tc>
                <a:tc>
                  <a:txBody>
                    <a:bodyPr/>
                    <a:lstStyle/>
                    <a:p>
                      <a:pPr algn="r"/>
                      <a:r>
                        <a:t>19%</a:t>
                      </a:r>
                    </a:p>
                  </a:txBody>
                  <a:tcPr anchor="ctr"/>
                </a:tc>
              </a:tr>
              <a:tr h="370840">
                <a:tc>
                  <a:txBody>
                    <a:bodyPr/>
                    <a:lstStyle/>
                    <a:p>
                      <a:pPr algn="l"/>
                      <a:r>
                        <a:t>Lean Republican</a:t>
                      </a:r>
                    </a:p>
                  </a:txBody>
                  <a:tcPr anchor="ctr"/>
                </a:tc>
                <a:tc>
                  <a:txBody>
                    <a:bodyPr/>
                    <a:lstStyle/>
                    <a:p>
                      <a:pPr algn="r"/>
                      <a:r>
                        <a:t>9%</a:t>
                      </a:r>
                    </a:p>
                  </a:txBody>
                  <a:tcPr anchor="ctr"/>
                </a:tc>
              </a:tr>
              <a:tr h="370840">
                <a:tc>
                  <a:txBody>
                    <a:bodyPr/>
                    <a:lstStyle/>
                    <a:p>
                      <a:pPr algn="l"/>
                      <a:r>
                        <a:t>Not very strong Republican</a:t>
                      </a:r>
                    </a:p>
                  </a:txBody>
                  <a:tcPr anchor="ctr"/>
                </a:tc>
                <a:tc>
                  <a:txBody>
                    <a:bodyPr/>
                    <a:lstStyle/>
                    <a:p>
                      <a:pPr algn="r"/>
                      <a:r>
                        <a:t>9%</a:t>
                      </a:r>
                    </a:p>
                  </a:txBody>
                  <a:tcPr anchor="ctr"/>
                </a:tc>
              </a:tr>
              <a:tr h="370840">
                <a:tc>
                  <a:txBody>
                    <a:bodyPr/>
                    <a:lstStyle/>
                    <a:p>
                      <a:pPr algn="l"/>
                      <a:r>
                        <a:t>Strong Republican</a:t>
                      </a:r>
                    </a:p>
                  </a:txBody>
                  <a:tcPr anchor="ctr"/>
                </a:tc>
                <a:tc>
                  <a:txBody>
                    <a:bodyPr/>
                    <a:lstStyle/>
                    <a:p>
                      <a:pPr algn="r"/>
                      <a:r>
                        <a:t>17%</a:t>
                      </a:r>
                    </a:p>
                  </a:txBody>
                  <a:tcPr anchor="ctr"/>
                </a:tc>
              </a:tr>
              <a:tr h="370840">
                <a:tc>
                  <a:txBody>
                    <a:bodyPr/>
                    <a:lstStyle/>
                    <a:p>
                      <a:pPr algn="l"/>
                      <a:r>
                        <a:t>Not sure</a:t>
                      </a:r>
                    </a:p>
                  </a:txBody>
                  <a:tcPr anchor="ctr"/>
                </a:tc>
                <a:tc>
                  <a:txBody>
                    <a:bodyPr/>
                    <a:lstStyle/>
                    <a:p>
                      <a:pPr algn="r"/>
                      <a:r>
                        <a:t>6%</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2020 Turnout</a:t>
            </a:r>
          </a:p>
        </p:txBody>
      </p:sp>
      <p:sp>
        <p:nvSpPr>
          <p:cNvPr id="3" name="Text Placeholder 2"/>
          <p:cNvSpPr>
            <a:spLocks noGrp="1"/>
          </p:cNvSpPr>
          <p:nvPr>
            <p:ph type="body" idx="10" sz="quarter"/>
          </p:nvPr>
        </p:nvSpPr>
        <p:spPr/>
        <p:txBody>
          <a:bodyPr/>
          <a:lstStyle/>
          <a:p>
            <a:r>
              <a:t>Did you vote in the November 2020 general election?</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2020 Turnout</a:t>
                      </a:r>
                    </a:p>
                  </a:txBody>
                  <a:tcPr anchor="b"/>
                </a:tc>
                <a:tc>
                  <a:txBody>
                    <a:bodyPr/>
                    <a:lstStyle/>
                    <a:p>
                      <a:pPr algn="r"/>
                      <a:r>
                        <a:t>All</a:t>
                      </a:r>
                    </a:p>
                  </a:txBody>
                  <a:tcPr anchor="b"/>
                </a:tc>
              </a:tr>
              <a:tr h="370840">
                <a:tc>
                  <a:txBody>
                    <a:bodyPr/>
                    <a:lstStyle/>
                    <a:p>
                      <a:pPr algn="l"/>
                      <a:r>
                        <a:t>Yes</a:t>
                      </a:r>
                    </a:p>
                  </a:txBody>
                  <a:tcPr anchor="ctr"/>
                </a:tc>
                <a:tc>
                  <a:txBody>
                    <a:bodyPr/>
                    <a:lstStyle/>
                    <a:p>
                      <a:pPr algn="r"/>
                      <a:r>
                        <a:t>63%</a:t>
                      </a:r>
                    </a:p>
                  </a:txBody>
                  <a:tcPr anchor="ctr"/>
                </a:tc>
              </a:tr>
              <a:tr h="370840">
                <a:tc>
                  <a:txBody>
                    <a:bodyPr/>
                    <a:lstStyle/>
                    <a:p>
                      <a:pPr algn="l"/>
                      <a:r>
                        <a:t>No</a:t>
                      </a:r>
                    </a:p>
                  </a:txBody>
                  <a:tcPr anchor="ctr"/>
                </a:tc>
                <a:tc>
                  <a:txBody>
                    <a:bodyPr/>
                    <a:lstStyle/>
                    <a:p>
                      <a:pPr algn="r"/>
                      <a:r>
                        <a:t>37%</a:t>
                      </a:r>
                    </a:p>
                  </a:txBody>
                  <a:tcPr anchor="ctr"/>
                </a:tc>
              </a:tr>
              <a:tr h="370840">
                <a:tc>
                  <a:txBody>
                    <a:bodyPr/>
                    <a:lstStyle/>
                    <a:p>
                      <a:pPr algn="l"/>
                      <a:r>
                        <a:t>Unweighted N</a:t>
                      </a:r>
                    </a:p>
                  </a:txBody>
                  <a:tcPr anchor="ctr"/>
                </a:tc>
                <a:tc>
                  <a:txBody>
                    <a:bodyPr/>
                    <a:lstStyle/>
                    <a:p>
                      <a:pPr algn="r"/>
                      <a:r>
                        <a:t>2156</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2020 President Vote Post Election</a:t>
            </a:r>
          </a:p>
        </p:txBody>
      </p:sp>
      <p:sp>
        <p:nvSpPr>
          <p:cNvPr id="3" name="Text Placeholder 2"/>
          <p:cNvSpPr>
            <a:spLocks noGrp="1"/>
          </p:cNvSpPr>
          <p:nvPr>
            <p:ph type="body" idx="10" sz="quarter"/>
          </p:nvPr>
        </p:nvSpPr>
        <p:spPr/>
        <p:txBody>
          <a:bodyPr/>
          <a:lstStyle/>
          <a:p>
            <a:r>
              <a:t>Who did you vote for in the election for President in 2020?</a:t>
            </a:r>
          </a:p>
        </p:txBody>
      </p:sp>
      <p:graphicFrame>
        <p:nvGraphicFramePr>
          <p:cNvPr id="4" name="Table Placeholder 3"/>
          <p:cNvGraphicFramePr>
            <a:graphicFrameLocks noGrp="1"/>
          </p:cNvGraphicFramePr>
          <p:nvPr>
            <p:ph type="tbl" idx="11" sz="quarter"/>
          </p:nvPr>
        </p:nvGraphicFramePr>
        <p:xfrm>
          <a:off x="365760" y="1828800"/>
          <a:ext cx="11430000" cy="333756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2020 President Vote Post Election</a:t>
                      </a:r>
                    </a:p>
                  </a:txBody>
                  <a:tcPr anchor="b"/>
                </a:tc>
                <a:tc>
                  <a:txBody>
                    <a:bodyPr/>
                    <a:lstStyle/>
                    <a:p>
                      <a:pPr algn="r"/>
                      <a:r>
                        <a:t>All</a:t>
                      </a:r>
                    </a:p>
                  </a:txBody>
                  <a:tcPr anchor="b"/>
                </a:tc>
              </a:tr>
              <a:tr h="370840">
                <a:tc>
                  <a:txBody>
                    <a:bodyPr/>
                    <a:lstStyle/>
                    <a:p>
                      <a:pPr algn="l"/>
                      <a:r>
                        <a:t>Joe Biden</a:t>
                      </a:r>
                    </a:p>
                  </a:txBody>
                  <a:tcPr anchor="ctr"/>
                </a:tc>
                <a:tc>
                  <a:txBody>
                    <a:bodyPr/>
                    <a:lstStyle/>
                    <a:p>
                      <a:pPr algn="r"/>
                      <a:r>
                        <a:t>31%</a:t>
                      </a:r>
                    </a:p>
                  </a:txBody>
                  <a:tcPr anchor="ctr"/>
                </a:tc>
              </a:tr>
              <a:tr h="370840">
                <a:tc>
                  <a:txBody>
                    <a:bodyPr/>
                    <a:lstStyle/>
                    <a:p>
                      <a:pPr algn="l"/>
                      <a:r>
                        <a:t>Donald Trump</a:t>
                      </a:r>
                    </a:p>
                  </a:txBody>
                  <a:tcPr anchor="ctr"/>
                </a:tc>
                <a:tc>
                  <a:txBody>
                    <a:bodyPr/>
                    <a:lstStyle/>
                    <a:p>
                      <a:pPr algn="r"/>
                      <a:r>
                        <a:t>28%</a:t>
                      </a:r>
                    </a:p>
                  </a:txBody>
                  <a:tcPr anchor="ctr"/>
                </a:tc>
              </a:tr>
              <a:tr h="370840">
                <a:tc>
                  <a:txBody>
                    <a:bodyPr/>
                    <a:lstStyle/>
                    <a:p>
                      <a:pPr algn="l"/>
                      <a:r>
                        <a:t>Jo Jorgensen</a:t>
                      </a:r>
                    </a:p>
                  </a:txBody>
                  <a:tcPr anchor="ctr"/>
                </a:tc>
                <a:tc>
                  <a:txBody>
                    <a:bodyPr/>
                    <a:lstStyle/>
                    <a:p>
                      <a:pPr algn="r"/>
                      <a:r>
                        <a:t>1%</a:t>
                      </a:r>
                    </a:p>
                  </a:txBody>
                  <a:tcPr anchor="ctr"/>
                </a:tc>
              </a:tr>
              <a:tr h="370840">
                <a:tc>
                  <a:txBody>
                    <a:bodyPr/>
                    <a:lstStyle/>
                    <a:p>
                      <a:pPr algn="l"/>
                      <a:r>
                        <a:t>Howie Hawkins</a:t>
                      </a:r>
                    </a:p>
                  </a:txBody>
                  <a:tcPr anchor="ctr"/>
                </a:tc>
                <a:tc>
                  <a:txBody>
                    <a:bodyPr/>
                    <a:lstStyle/>
                    <a:p>
                      <a:pPr algn="r"/>
                      <a:r>
                        <a:t>0%</a:t>
                      </a:r>
                    </a:p>
                  </a:txBody>
                  <a:tcPr anchor="ctr"/>
                </a:tc>
              </a:tr>
              <a:tr h="370840">
                <a:tc>
                  <a:txBody>
                    <a:bodyPr/>
                    <a:lstStyle/>
                    <a:p>
                      <a:pPr algn="l"/>
                      <a:r>
                        <a:t>Other</a:t>
                      </a:r>
                    </a:p>
                  </a:txBody>
                  <a:tcPr anchor="ctr"/>
                </a:tc>
                <a:tc>
                  <a:txBody>
                    <a:bodyPr/>
                    <a:lstStyle/>
                    <a:p>
                      <a:pPr algn="r"/>
                      <a:r>
                        <a:t>0%</a:t>
                      </a:r>
                    </a:p>
                  </a:txBody>
                  <a:tcPr anchor="ctr"/>
                </a:tc>
              </a:tr>
              <a:tr h="370840">
                <a:tc>
                  <a:txBody>
                    <a:bodyPr/>
                    <a:lstStyle/>
                    <a:p>
                      <a:pPr algn="l"/>
                      <a:r>
                        <a:t>Did not vote for President</a:t>
                      </a:r>
                    </a:p>
                  </a:txBody>
                  <a:tcPr anchor="ctr"/>
                </a:tc>
                <a:tc>
                  <a:txBody>
                    <a:bodyPr/>
                    <a:lstStyle/>
                    <a:p>
                      <a:pPr algn="r"/>
                      <a:r>
                        <a:t>40%</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Gender</a:t>
            </a:r>
          </a:p>
        </p:txBody>
      </p:sp>
      <p:sp>
        <p:nvSpPr>
          <p:cNvPr id="3" name="Text Placeholder 2"/>
          <p:cNvSpPr>
            <a:spLocks noGrp="1"/>
          </p:cNvSpPr>
          <p:nvPr>
            <p:ph type="body" idx="10" sz="quarter"/>
          </p:nvPr>
        </p:nvSpPr>
        <p:spPr/>
        <p:txBody>
          <a:bodyPr/>
          <a:lstStyle/>
          <a:p>
            <a:r>
              <a:t>Are you…?</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Gender</a:t>
                      </a:r>
                    </a:p>
                  </a:txBody>
                  <a:tcPr anchor="b"/>
                </a:tc>
                <a:tc>
                  <a:txBody>
                    <a:bodyPr/>
                    <a:lstStyle/>
                    <a:p>
                      <a:pPr algn="r"/>
                      <a:r>
                        <a:t>All</a:t>
                      </a:r>
                    </a:p>
                  </a:txBody>
                  <a:tcPr anchor="b"/>
                </a:tc>
              </a:tr>
              <a:tr h="370840">
                <a:tc>
                  <a:txBody>
                    <a:bodyPr/>
                    <a:lstStyle/>
                    <a:p>
                      <a:pPr algn="l"/>
                      <a:r>
                        <a:t>Male</a:t>
                      </a:r>
                    </a:p>
                  </a:txBody>
                  <a:tcPr anchor="ctr"/>
                </a:tc>
                <a:tc>
                  <a:txBody>
                    <a:bodyPr/>
                    <a:lstStyle/>
                    <a:p>
                      <a:pPr algn="r"/>
                      <a:r>
                        <a:t>48%</a:t>
                      </a:r>
                    </a:p>
                  </a:txBody>
                  <a:tcPr anchor="ctr"/>
                </a:tc>
              </a:tr>
              <a:tr h="370840">
                <a:tc>
                  <a:txBody>
                    <a:bodyPr/>
                    <a:lstStyle/>
                    <a:p>
                      <a:pPr algn="l"/>
                      <a:r>
                        <a:t>Female</a:t>
                      </a:r>
                    </a:p>
                  </a:txBody>
                  <a:tcPr anchor="ctr"/>
                </a:tc>
                <a:tc>
                  <a:txBody>
                    <a:bodyPr/>
                    <a:lstStyle/>
                    <a:p>
                      <a:pPr algn="r"/>
                      <a:r>
                        <a:t>52%</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Court Ruling: California v. Texas I (Group B)</a:t>
            </a:r>
          </a:p>
        </p:txBody>
      </p:sp>
      <p:sp>
        <p:nvSpPr>
          <p:cNvPr id="3" name="Text Placeholder 2"/>
          <p:cNvSpPr>
            <a:spLocks noGrp="1"/>
          </p:cNvSpPr>
          <p:nvPr>
            <p:ph type="body" idx="10" sz="quarter"/>
          </p:nvPr>
        </p:nvSpPr>
        <p:spPr/>
        <p:txBody>
          <a:bodyPr/>
          <a:lstStyle/>
          <a:p>
            <a:r>
              <a:t>The Supreme Court will be deciding this issue soon. Regardless of your personal views, how do you think the Supreme Court will decide?</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Court Ruling: California v. Texas I (Group B)</a:t>
                      </a:r>
                    </a:p>
                  </a:txBody>
                  <a:tcPr anchor="b"/>
                </a:tc>
                <a:tc>
                  <a:txBody>
                    <a:bodyPr/>
                    <a:lstStyle/>
                    <a:p>
                      <a:pPr algn="r"/>
                      <a:r>
                        <a:t>All</a:t>
                      </a:r>
                    </a:p>
                  </a:txBody>
                  <a:tcPr anchor="b"/>
                </a:tc>
              </a:tr>
              <a:tr h="370840">
                <a:tc>
                  <a:txBody>
                    <a:bodyPr/>
                    <a:lstStyle/>
                    <a:p>
                      <a:pPr algn="l"/>
                      <a:r>
                        <a:t>The individual mandate provision is a tax and is CONSTITUTIONAL because it does not exceed the federal government's power</a:t>
                      </a:r>
                    </a:p>
                  </a:txBody>
                  <a:tcPr anchor="ctr"/>
                </a:tc>
                <a:tc>
                  <a:txBody>
                    <a:bodyPr/>
                    <a:lstStyle/>
                    <a:p>
                      <a:pPr algn="r"/>
                      <a:r>
                        <a:t>53%</a:t>
                      </a:r>
                    </a:p>
                  </a:txBody>
                  <a:tcPr anchor="ctr"/>
                </a:tc>
              </a:tr>
              <a:tr h="370840">
                <a:tc>
                  <a:txBody>
                    <a:bodyPr/>
                    <a:lstStyle/>
                    <a:p>
                      <a:pPr algn="l"/>
                      <a:r>
                        <a:t>The individual mandate provision is not a tax and is UNCONSTITUTIONAL because it  exceeds the federal government's power</a:t>
                      </a:r>
                    </a:p>
                  </a:txBody>
                  <a:tcPr anchor="ctr"/>
                </a:tc>
                <a:tc>
                  <a:txBody>
                    <a:bodyPr/>
                    <a:lstStyle/>
                    <a:p>
                      <a:pPr algn="r"/>
                      <a:r>
                        <a:t>47%</a:t>
                      </a:r>
                    </a:p>
                  </a:txBody>
                  <a:tcPr anchor="ctr"/>
                </a:tc>
              </a:tr>
              <a:tr h="370840">
                <a:tc>
                  <a:txBody>
                    <a:bodyPr/>
                    <a:lstStyle/>
                    <a:p>
                      <a:pPr algn="l"/>
                      <a:r>
                        <a:t>Unweighted N</a:t>
                      </a:r>
                    </a:p>
                  </a:txBody>
                  <a:tcPr anchor="ctr"/>
                </a:tc>
                <a:tc>
                  <a:txBody>
                    <a:bodyPr/>
                    <a:lstStyle/>
                    <a:p>
                      <a:pPr algn="r"/>
                      <a:r>
                        <a:t>1085</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Birth Year</a:t>
            </a:r>
          </a:p>
        </p:txBody>
      </p:sp>
      <p:sp>
        <p:nvSpPr>
          <p:cNvPr id="3" name="Text Placeholder 2"/>
          <p:cNvSpPr>
            <a:spLocks noGrp="1"/>
          </p:cNvSpPr>
          <p:nvPr>
            <p:ph type="body" idx="10" sz="quarter"/>
          </p:nvPr>
        </p:nvSpPr>
        <p:spPr/>
        <p:txBody>
          <a:bodyPr/>
          <a:lstStyle/>
          <a:p>
            <a:r>
              <a:t>In what year were you born?</a:t>
            </a:r>
          </a:p>
        </p:txBody>
      </p:sp>
      <p:graphicFrame>
        <p:nvGraphicFramePr>
          <p:cNvPr id="4" name="Table Placeholder 3"/>
          <p:cNvGraphicFramePr>
            <a:graphicFrameLocks noGrp="1"/>
          </p:cNvGraphicFramePr>
          <p:nvPr>
            <p:ph type="tbl" idx="11" sz="quarter"/>
          </p:nvPr>
        </p:nvGraphicFramePr>
        <p:xfrm>
          <a:off x="365760" y="1828800"/>
          <a:ext cx="11430000" cy="704596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Birth Year</a:t>
                      </a:r>
                    </a:p>
                  </a:txBody>
                  <a:tcPr anchor="b"/>
                </a:tc>
                <a:tc>
                  <a:txBody>
                    <a:bodyPr/>
                    <a:lstStyle/>
                    <a:p>
                      <a:pPr algn="r"/>
                      <a:r>
                        <a:t>All</a:t>
                      </a:r>
                    </a:p>
                  </a:txBody>
                  <a:tcPr anchor="b"/>
                </a:tc>
              </a:tr>
              <a:tr h="370840">
                <a:tc>
                  <a:txBody>
                    <a:bodyPr/>
                    <a:lstStyle/>
                    <a:p>
                      <a:pPr algn="l"/>
                      <a:r>
                        <a:t>1925-1930</a:t>
                      </a:r>
                    </a:p>
                  </a:txBody>
                  <a:tcPr anchor="ctr"/>
                </a:tc>
                <a:tc>
                  <a:txBody>
                    <a:bodyPr/>
                    <a:lstStyle/>
                    <a:p>
                      <a:pPr algn="r"/>
                      <a:r>
                        <a:t>0%</a:t>
                      </a:r>
                    </a:p>
                  </a:txBody>
                  <a:tcPr anchor="ctr"/>
                </a:tc>
              </a:tr>
              <a:tr h="370840">
                <a:tc>
                  <a:txBody>
                    <a:bodyPr/>
                    <a:lstStyle/>
                    <a:p>
                      <a:pPr algn="l"/>
                      <a:r>
                        <a:t>1930-1935</a:t>
                      </a:r>
                    </a:p>
                  </a:txBody>
                  <a:tcPr anchor="ctr"/>
                </a:tc>
                <a:tc>
                  <a:txBody>
                    <a:bodyPr/>
                    <a:lstStyle/>
                    <a:p>
                      <a:pPr algn="r"/>
                      <a:r>
                        <a:t>1%</a:t>
                      </a:r>
                    </a:p>
                  </a:txBody>
                  <a:tcPr anchor="ctr"/>
                </a:tc>
              </a:tr>
              <a:tr h="370840">
                <a:tc>
                  <a:txBody>
                    <a:bodyPr/>
                    <a:lstStyle/>
                    <a:p>
                      <a:pPr algn="l"/>
                      <a:r>
                        <a:t>1935-1940</a:t>
                      </a:r>
                    </a:p>
                  </a:txBody>
                  <a:tcPr anchor="ctr"/>
                </a:tc>
                <a:tc>
                  <a:txBody>
                    <a:bodyPr/>
                    <a:lstStyle/>
                    <a:p>
                      <a:pPr algn="r"/>
                      <a:r>
                        <a:t>2%</a:t>
                      </a:r>
                    </a:p>
                  </a:txBody>
                  <a:tcPr anchor="ctr"/>
                </a:tc>
              </a:tr>
              <a:tr h="370840">
                <a:tc>
                  <a:txBody>
                    <a:bodyPr/>
                    <a:lstStyle/>
                    <a:p>
                      <a:pPr algn="l"/>
                      <a:r>
                        <a:t>1940-1945</a:t>
                      </a:r>
                    </a:p>
                  </a:txBody>
                  <a:tcPr anchor="ctr"/>
                </a:tc>
                <a:tc>
                  <a:txBody>
                    <a:bodyPr/>
                    <a:lstStyle/>
                    <a:p>
                      <a:pPr algn="r"/>
                      <a:r>
                        <a:t>3%</a:t>
                      </a:r>
                    </a:p>
                  </a:txBody>
                  <a:tcPr anchor="ctr"/>
                </a:tc>
              </a:tr>
              <a:tr h="370840">
                <a:tc>
                  <a:txBody>
                    <a:bodyPr/>
                    <a:lstStyle/>
                    <a:p>
                      <a:pPr algn="l"/>
                      <a:r>
                        <a:t>1945-1950</a:t>
                      </a:r>
                    </a:p>
                  </a:txBody>
                  <a:tcPr anchor="ctr"/>
                </a:tc>
                <a:tc>
                  <a:txBody>
                    <a:bodyPr/>
                    <a:lstStyle/>
                    <a:p>
                      <a:pPr algn="r"/>
                      <a:r>
                        <a:t>5%</a:t>
                      </a:r>
                    </a:p>
                  </a:txBody>
                  <a:tcPr anchor="ctr"/>
                </a:tc>
              </a:tr>
              <a:tr h="370840">
                <a:tc>
                  <a:txBody>
                    <a:bodyPr/>
                    <a:lstStyle/>
                    <a:p>
                      <a:pPr algn="l"/>
                      <a:r>
                        <a:t>1950-1955</a:t>
                      </a:r>
                    </a:p>
                  </a:txBody>
                  <a:tcPr anchor="ctr"/>
                </a:tc>
                <a:tc>
                  <a:txBody>
                    <a:bodyPr/>
                    <a:lstStyle/>
                    <a:p>
                      <a:pPr algn="r"/>
                      <a:r>
                        <a:t>8%</a:t>
                      </a:r>
                    </a:p>
                  </a:txBody>
                  <a:tcPr anchor="ctr"/>
                </a:tc>
              </a:tr>
              <a:tr h="370840">
                <a:tc>
                  <a:txBody>
                    <a:bodyPr/>
                    <a:lstStyle/>
                    <a:p>
                      <a:pPr algn="l"/>
                      <a:r>
                        <a:t>1955-1960</a:t>
                      </a:r>
                    </a:p>
                  </a:txBody>
                  <a:tcPr anchor="ctr"/>
                </a:tc>
                <a:tc>
                  <a:txBody>
                    <a:bodyPr/>
                    <a:lstStyle/>
                    <a:p>
                      <a:pPr algn="r"/>
                      <a:r>
                        <a:t>14%</a:t>
                      </a:r>
                    </a:p>
                  </a:txBody>
                  <a:tcPr anchor="ctr"/>
                </a:tc>
              </a:tr>
              <a:tr h="370840">
                <a:tc>
                  <a:txBody>
                    <a:bodyPr/>
                    <a:lstStyle/>
                    <a:p>
                      <a:pPr algn="l"/>
                      <a:r>
                        <a:t>1960-1965</a:t>
                      </a:r>
                    </a:p>
                  </a:txBody>
                  <a:tcPr anchor="ctr"/>
                </a:tc>
                <a:tc>
                  <a:txBody>
                    <a:bodyPr/>
                    <a:lstStyle/>
                    <a:p>
                      <a:pPr algn="r"/>
                      <a:r>
                        <a:t>10%</a:t>
                      </a:r>
                    </a:p>
                  </a:txBody>
                  <a:tcPr anchor="ctr"/>
                </a:tc>
              </a:tr>
              <a:tr h="370840">
                <a:tc>
                  <a:txBody>
                    <a:bodyPr/>
                    <a:lstStyle/>
                    <a:p>
                      <a:pPr algn="l"/>
                      <a:r>
                        <a:t>1965-1970</a:t>
                      </a:r>
                    </a:p>
                  </a:txBody>
                  <a:tcPr anchor="ctr"/>
                </a:tc>
                <a:tc>
                  <a:txBody>
                    <a:bodyPr/>
                    <a:lstStyle/>
                    <a:p>
                      <a:pPr algn="r"/>
                      <a:r>
                        <a:t>6%</a:t>
                      </a:r>
                    </a:p>
                  </a:txBody>
                  <a:tcPr anchor="ctr"/>
                </a:tc>
              </a:tr>
              <a:tr h="370840">
                <a:tc>
                  <a:txBody>
                    <a:bodyPr/>
                    <a:lstStyle/>
                    <a:p>
                      <a:pPr algn="l"/>
                      <a:r>
                        <a:t>1970-1975</a:t>
                      </a:r>
                    </a:p>
                  </a:txBody>
                  <a:tcPr anchor="ctr"/>
                </a:tc>
                <a:tc>
                  <a:txBody>
                    <a:bodyPr/>
                    <a:lstStyle/>
                    <a:p>
                      <a:pPr algn="r"/>
                      <a:r>
                        <a:t>5%</a:t>
                      </a:r>
                    </a:p>
                  </a:txBody>
                  <a:tcPr anchor="ctr"/>
                </a:tc>
              </a:tr>
              <a:tr h="370840">
                <a:tc>
                  <a:txBody>
                    <a:bodyPr/>
                    <a:lstStyle/>
                    <a:p>
                      <a:pPr algn="l"/>
                      <a:r>
                        <a:t>1975-1980</a:t>
                      </a:r>
                    </a:p>
                  </a:txBody>
                  <a:tcPr anchor="ctr"/>
                </a:tc>
                <a:tc>
                  <a:txBody>
                    <a:bodyPr/>
                    <a:lstStyle/>
                    <a:p>
                      <a:pPr algn="r"/>
                      <a:r>
                        <a:t>4%</a:t>
                      </a:r>
                    </a:p>
                  </a:txBody>
                  <a:tcPr anchor="ctr"/>
                </a:tc>
              </a:tr>
              <a:tr h="370840">
                <a:tc>
                  <a:txBody>
                    <a:bodyPr/>
                    <a:lstStyle/>
                    <a:p>
                      <a:pPr algn="l"/>
                      <a:r>
                        <a:t>1980-1985</a:t>
                      </a:r>
                    </a:p>
                  </a:txBody>
                  <a:tcPr anchor="ctr"/>
                </a:tc>
                <a:tc>
                  <a:txBody>
                    <a:bodyPr/>
                    <a:lstStyle/>
                    <a:p>
                      <a:pPr algn="r"/>
                      <a:r>
                        <a:t>7%</a:t>
                      </a:r>
                    </a:p>
                  </a:txBody>
                  <a:tcPr anchor="ctr"/>
                </a:tc>
              </a:tr>
              <a:tr h="370840">
                <a:tc>
                  <a:txBody>
                    <a:bodyPr/>
                    <a:lstStyle/>
                    <a:p>
                      <a:pPr algn="l"/>
                      <a:r>
                        <a:t>1985-1990</a:t>
                      </a:r>
                    </a:p>
                  </a:txBody>
                  <a:tcPr anchor="ctr"/>
                </a:tc>
                <a:tc>
                  <a:txBody>
                    <a:bodyPr/>
                    <a:lstStyle/>
                    <a:p>
                      <a:pPr algn="r"/>
                      <a:r>
                        <a:t>11%</a:t>
                      </a:r>
                    </a:p>
                  </a:txBody>
                  <a:tcPr anchor="ctr"/>
                </a:tc>
              </a:tr>
              <a:tr h="370840">
                <a:tc>
                  <a:txBody>
                    <a:bodyPr/>
                    <a:lstStyle/>
                    <a:p>
                      <a:pPr algn="l"/>
                      <a:r>
                        <a:t>1990-1995</a:t>
                      </a:r>
                    </a:p>
                  </a:txBody>
                  <a:tcPr anchor="ctr"/>
                </a:tc>
                <a:tc>
                  <a:txBody>
                    <a:bodyPr/>
                    <a:lstStyle/>
                    <a:p>
                      <a:pPr algn="r"/>
                      <a:r>
                        <a:t>9%</a:t>
                      </a:r>
                    </a:p>
                  </a:txBody>
                  <a:tcPr anchor="ctr"/>
                </a:tc>
              </a:tr>
              <a:tr h="370840">
                <a:tc>
                  <a:txBody>
                    <a:bodyPr/>
                    <a:lstStyle/>
                    <a:p>
                      <a:pPr algn="l"/>
                      <a:r>
                        <a:t>1995-2000</a:t>
                      </a:r>
                    </a:p>
                  </a:txBody>
                  <a:tcPr anchor="ctr"/>
                </a:tc>
                <a:tc>
                  <a:txBody>
                    <a:bodyPr/>
                    <a:lstStyle/>
                    <a:p>
                      <a:pPr algn="r"/>
                      <a:r>
                        <a:t>8%</a:t>
                      </a:r>
                    </a:p>
                  </a:txBody>
                  <a:tcPr anchor="ctr"/>
                </a:tc>
              </a:tr>
              <a:tr h="370840">
                <a:tc>
                  <a:txBody>
                    <a:bodyPr/>
                    <a:lstStyle/>
                    <a:p>
                      <a:pPr algn="l"/>
                      <a:r>
                        <a:t>2000-2005</a:t>
                      </a:r>
                    </a:p>
                  </a:txBody>
                  <a:tcPr anchor="ctr"/>
                </a:tc>
                <a:tc>
                  <a:txBody>
                    <a:bodyPr/>
                    <a:lstStyle/>
                    <a:p>
                      <a:pPr algn="r"/>
                      <a:r>
                        <a:t>6%</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a:t>
            </a:r>
          </a:p>
        </p:txBody>
      </p:sp>
      <p:sp>
        <p:nvSpPr>
          <p:cNvPr id="3" name="Text Placeholder 2"/>
          <p:cNvSpPr>
            <a:spLocks noGrp="1"/>
          </p:cNvSpPr>
          <p:nvPr>
            <p:ph type="body" idx="10" sz="quarter"/>
          </p:nvPr>
        </p:nvSpPr>
        <p:spPr/>
        <p:txBody>
          <a:bodyPr/>
          <a:lstStyle/>
          <a:p>
            <a:r>
              <a:t>Age</a:t>
            </a:r>
          </a:p>
        </p:txBody>
      </p:sp>
      <p:graphicFrame>
        <p:nvGraphicFramePr>
          <p:cNvPr id="4" name="Table Placeholder 3"/>
          <p:cNvGraphicFramePr>
            <a:graphicFrameLocks noGrp="1"/>
          </p:cNvGraphicFramePr>
          <p:nvPr>
            <p:ph type="tbl" idx="11" sz="quarter"/>
          </p:nvPr>
        </p:nvGraphicFramePr>
        <p:xfrm>
          <a:off x="365760" y="1828800"/>
          <a:ext cx="11430000" cy="704596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Age</a:t>
                      </a:r>
                    </a:p>
                  </a:txBody>
                  <a:tcPr anchor="b"/>
                </a:tc>
                <a:tc>
                  <a:txBody>
                    <a:bodyPr/>
                    <a:lstStyle/>
                    <a:p>
                      <a:pPr algn="r"/>
                      <a:r>
                        <a:t>All</a:t>
                      </a:r>
                    </a:p>
                  </a:txBody>
                  <a:tcPr anchor="b"/>
                </a:tc>
              </a:tr>
              <a:tr h="370840">
                <a:tc>
                  <a:txBody>
                    <a:bodyPr/>
                    <a:lstStyle/>
                    <a:p>
                      <a:pPr algn="l"/>
                      <a:r>
                        <a:t>15-20</a:t>
                      </a:r>
                    </a:p>
                  </a:txBody>
                  <a:tcPr anchor="ctr"/>
                </a:tc>
                <a:tc>
                  <a:txBody>
                    <a:bodyPr/>
                    <a:lstStyle/>
                    <a:p>
                      <a:pPr algn="r"/>
                      <a:r>
                        <a:t>4%</a:t>
                      </a:r>
                    </a:p>
                  </a:txBody>
                  <a:tcPr anchor="ctr"/>
                </a:tc>
              </a:tr>
              <a:tr h="370840">
                <a:tc>
                  <a:txBody>
                    <a:bodyPr/>
                    <a:lstStyle/>
                    <a:p>
                      <a:pPr algn="l"/>
                      <a:r>
                        <a:t>20-25</a:t>
                      </a:r>
                    </a:p>
                  </a:txBody>
                  <a:tcPr anchor="ctr"/>
                </a:tc>
                <a:tc>
                  <a:txBody>
                    <a:bodyPr/>
                    <a:lstStyle/>
                    <a:p>
                      <a:pPr algn="r"/>
                      <a:r>
                        <a:t>8%</a:t>
                      </a:r>
                    </a:p>
                  </a:txBody>
                  <a:tcPr anchor="ctr"/>
                </a:tc>
              </a:tr>
              <a:tr h="370840">
                <a:tc>
                  <a:txBody>
                    <a:bodyPr/>
                    <a:lstStyle/>
                    <a:p>
                      <a:pPr algn="l"/>
                      <a:r>
                        <a:t>25-30</a:t>
                      </a:r>
                    </a:p>
                  </a:txBody>
                  <a:tcPr anchor="ctr"/>
                </a:tc>
                <a:tc>
                  <a:txBody>
                    <a:bodyPr/>
                    <a:lstStyle/>
                    <a:p>
                      <a:pPr algn="r"/>
                      <a:r>
                        <a:t>8%</a:t>
                      </a:r>
                    </a:p>
                  </a:txBody>
                  <a:tcPr anchor="ctr"/>
                </a:tc>
              </a:tr>
              <a:tr h="370840">
                <a:tc>
                  <a:txBody>
                    <a:bodyPr/>
                    <a:lstStyle/>
                    <a:p>
                      <a:pPr algn="l"/>
                      <a:r>
                        <a:t>30-35</a:t>
                      </a:r>
                    </a:p>
                  </a:txBody>
                  <a:tcPr anchor="ctr"/>
                </a:tc>
                <a:tc>
                  <a:txBody>
                    <a:bodyPr/>
                    <a:lstStyle/>
                    <a:p>
                      <a:pPr algn="r"/>
                      <a:r>
                        <a:t>11%</a:t>
                      </a:r>
                    </a:p>
                  </a:txBody>
                  <a:tcPr anchor="ctr"/>
                </a:tc>
              </a:tr>
              <a:tr h="370840">
                <a:tc>
                  <a:txBody>
                    <a:bodyPr/>
                    <a:lstStyle/>
                    <a:p>
                      <a:pPr algn="l"/>
                      <a:r>
                        <a:t>35-40</a:t>
                      </a:r>
                    </a:p>
                  </a:txBody>
                  <a:tcPr anchor="ctr"/>
                </a:tc>
                <a:tc>
                  <a:txBody>
                    <a:bodyPr/>
                    <a:lstStyle/>
                    <a:p>
                      <a:pPr algn="r"/>
                      <a:r>
                        <a:t>9%</a:t>
                      </a:r>
                    </a:p>
                  </a:txBody>
                  <a:tcPr anchor="ctr"/>
                </a:tc>
              </a:tr>
              <a:tr h="370840">
                <a:tc>
                  <a:txBody>
                    <a:bodyPr/>
                    <a:lstStyle/>
                    <a:p>
                      <a:pPr algn="l"/>
                      <a:r>
                        <a:t>40-45</a:t>
                      </a:r>
                    </a:p>
                  </a:txBody>
                  <a:tcPr anchor="ctr"/>
                </a:tc>
                <a:tc>
                  <a:txBody>
                    <a:bodyPr/>
                    <a:lstStyle/>
                    <a:p>
                      <a:pPr algn="r"/>
                      <a:r>
                        <a:t>5%</a:t>
                      </a:r>
                    </a:p>
                  </a:txBody>
                  <a:tcPr anchor="ctr"/>
                </a:tc>
              </a:tr>
              <a:tr h="370840">
                <a:tc>
                  <a:txBody>
                    <a:bodyPr/>
                    <a:lstStyle/>
                    <a:p>
                      <a:pPr algn="l"/>
                      <a:r>
                        <a:t>45-50</a:t>
                      </a:r>
                    </a:p>
                  </a:txBody>
                  <a:tcPr anchor="ctr"/>
                </a:tc>
                <a:tc>
                  <a:txBody>
                    <a:bodyPr/>
                    <a:lstStyle/>
                    <a:p>
                      <a:pPr algn="r"/>
                      <a:r>
                        <a:t>5%</a:t>
                      </a:r>
                    </a:p>
                  </a:txBody>
                  <a:tcPr anchor="ctr"/>
                </a:tc>
              </a:tr>
              <a:tr h="370840">
                <a:tc>
                  <a:txBody>
                    <a:bodyPr/>
                    <a:lstStyle/>
                    <a:p>
                      <a:pPr algn="l"/>
                      <a:r>
                        <a:t>50-55</a:t>
                      </a:r>
                    </a:p>
                  </a:txBody>
                  <a:tcPr anchor="ctr"/>
                </a:tc>
                <a:tc>
                  <a:txBody>
                    <a:bodyPr/>
                    <a:lstStyle/>
                    <a:p>
                      <a:pPr algn="r"/>
                      <a:r>
                        <a:t>6%</a:t>
                      </a:r>
                    </a:p>
                  </a:txBody>
                  <a:tcPr anchor="ctr"/>
                </a:tc>
              </a:tr>
              <a:tr h="370840">
                <a:tc>
                  <a:txBody>
                    <a:bodyPr/>
                    <a:lstStyle/>
                    <a:p>
                      <a:pPr algn="l"/>
                      <a:r>
                        <a:t>55-60</a:t>
                      </a:r>
                    </a:p>
                  </a:txBody>
                  <a:tcPr anchor="ctr"/>
                </a:tc>
                <a:tc>
                  <a:txBody>
                    <a:bodyPr/>
                    <a:lstStyle/>
                    <a:p>
                      <a:pPr algn="r"/>
                      <a:r>
                        <a:t>9%</a:t>
                      </a:r>
                    </a:p>
                  </a:txBody>
                  <a:tcPr anchor="ctr"/>
                </a:tc>
              </a:tr>
              <a:tr h="370840">
                <a:tc>
                  <a:txBody>
                    <a:bodyPr/>
                    <a:lstStyle/>
                    <a:p>
                      <a:pPr algn="l"/>
                      <a:r>
                        <a:t>60-65</a:t>
                      </a:r>
                    </a:p>
                  </a:txBody>
                  <a:tcPr anchor="ctr"/>
                </a:tc>
                <a:tc>
                  <a:txBody>
                    <a:bodyPr/>
                    <a:lstStyle/>
                    <a:p>
                      <a:pPr algn="r"/>
                      <a:r>
                        <a:t>14%</a:t>
                      </a:r>
                    </a:p>
                  </a:txBody>
                  <a:tcPr anchor="ctr"/>
                </a:tc>
              </a:tr>
              <a:tr h="370840">
                <a:tc>
                  <a:txBody>
                    <a:bodyPr/>
                    <a:lstStyle/>
                    <a:p>
                      <a:pPr algn="l"/>
                      <a:r>
                        <a:t>65-70</a:t>
                      </a:r>
                    </a:p>
                  </a:txBody>
                  <a:tcPr anchor="ctr"/>
                </a:tc>
                <a:tc>
                  <a:txBody>
                    <a:bodyPr/>
                    <a:lstStyle/>
                    <a:p>
                      <a:pPr algn="r"/>
                      <a:r>
                        <a:t>8%</a:t>
                      </a:r>
                    </a:p>
                  </a:txBody>
                  <a:tcPr anchor="ctr"/>
                </a:tc>
              </a:tr>
              <a:tr h="370840">
                <a:tc>
                  <a:txBody>
                    <a:bodyPr/>
                    <a:lstStyle/>
                    <a:p>
                      <a:pPr algn="l"/>
                      <a:r>
                        <a:t>70-75</a:t>
                      </a:r>
                    </a:p>
                  </a:txBody>
                  <a:tcPr anchor="ctr"/>
                </a:tc>
                <a:tc>
                  <a:txBody>
                    <a:bodyPr/>
                    <a:lstStyle/>
                    <a:p>
                      <a:pPr algn="r"/>
                      <a:r>
                        <a:t>6%</a:t>
                      </a:r>
                    </a:p>
                  </a:txBody>
                  <a:tcPr anchor="ctr"/>
                </a:tc>
              </a:tr>
              <a:tr h="370840">
                <a:tc>
                  <a:txBody>
                    <a:bodyPr/>
                    <a:lstStyle/>
                    <a:p>
                      <a:pPr algn="l"/>
                      <a:r>
                        <a:t>75-80</a:t>
                      </a:r>
                    </a:p>
                  </a:txBody>
                  <a:tcPr anchor="ctr"/>
                </a:tc>
                <a:tc>
                  <a:txBody>
                    <a:bodyPr/>
                    <a:lstStyle/>
                    <a:p>
                      <a:pPr algn="r"/>
                      <a:r>
                        <a:t>3%</a:t>
                      </a:r>
                    </a:p>
                  </a:txBody>
                  <a:tcPr anchor="ctr"/>
                </a:tc>
              </a:tr>
              <a:tr h="370840">
                <a:tc>
                  <a:txBody>
                    <a:bodyPr/>
                    <a:lstStyle/>
                    <a:p>
                      <a:pPr algn="l"/>
                      <a:r>
                        <a:t>80-85</a:t>
                      </a:r>
                    </a:p>
                  </a:txBody>
                  <a:tcPr anchor="ctr"/>
                </a:tc>
                <a:tc>
                  <a:txBody>
                    <a:bodyPr/>
                    <a:lstStyle/>
                    <a:p>
                      <a:pPr algn="r"/>
                      <a:r>
                        <a:t>2%</a:t>
                      </a:r>
                    </a:p>
                  </a:txBody>
                  <a:tcPr anchor="ctr"/>
                </a:tc>
              </a:tr>
              <a:tr h="370840">
                <a:tc>
                  <a:txBody>
                    <a:bodyPr/>
                    <a:lstStyle/>
                    <a:p>
                      <a:pPr algn="l"/>
                      <a:r>
                        <a:t>85-90</a:t>
                      </a:r>
                    </a:p>
                  </a:txBody>
                  <a:tcPr anchor="ctr"/>
                </a:tc>
                <a:tc>
                  <a:txBody>
                    <a:bodyPr/>
                    <a:lstStyle/>
                    <a:p>
                      <a:pPr algn="r"/>
                      <a:r>
                        <a:t>1%</a:t>
                      </a:r>
                    </a:p>
                  </a:txBody>
                  <a:tcPr anchor="ctr"/>
                </a:tc>
              </a:tr>
              <a:tr h="370840">
                <a:tc>
                  <a:txBody>
                    <a:bodyPr/>
                    <a:lstStyle/>
                    <a:p>
                      <a:pPr algn="l"/>
                      <a:r>
                        <a:t>90-95</a:t>
                      </a:r>
                    </a:p>
                  </a:txBody>
                  <a:tcPr anchor="ctr"/>
                </a:tc>
                <a:tc>
                  <a:txBody>
                    <a:bodyPr/>
                    <a:lstStyle/>
                    <a:p>
                      <a:pPr algn="r"/>
                      <a:r>
                        <a:t>0%</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 - 4 categories</a:t>
            </a:r>
          </a:p>
        </p:txBody>
      </p:sp>
      <p:sp>
        <p:nvSpPr>
          <p:cNvPr id="3" name="Text Placeholder 2"/>
          <p:cNvSpPr>
            <a:spLocks noGrp="1"/>
          </p:cNvSpPr>
          <p:nvPr>
            <p:ph type="body" idx="10" sz="quarter"/>
          </p:nvPr>
        </p:nvSpPr>
        <p:spPr/>
        <p:txBody>
          <a:bodyPr/>
          <a:lstStyle/>
          <a:p>
            <a:r>
              <a:t>Respondent age by category</a:t>
            </a:r>
          </a:p>
        </p:txBody>
      </p:sp>
      <p:graphicFrame>
        <p:nvGraphicFramePr>
          <p:cNvPr id="4" name="Table Placeholder 3"/>
          <p:cNvGraphicFramePr>
            <a:graphicFrameLocks noGrp="1"/>
          </p:cNvGraphicFramePr>
          <p:nvPr>
            <p:ph type="tbl" idx="11" sz="quarter"/>
          </p:nvPr>
        </p:nvGraphicFramePr>
        <p:xfrm>
          <a:off x="365760" y="1828800"/>
          <a:ext cx="11430000" cy="259588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Age - 4 categories</a:t>
                      </a:r>
                    </a:p>
                  </a:txBody>
                  <a:tcPr anchor="b"/>
                </a:tc>
                <a:tc>
                  <a:txBody>
                    <a:bodyPr/>
                    <a:lstStyle/>
                    <a:p>
                      <a:pPr algn="r"/>
                      <a:r>
                        <a:t>All</a:t>
                      </a:r>
                    </a:p>
                  </a:txBody>
                  <a:tcPr anchor="b"/>
                </a:tc>
              </a:tr>
              <a:tr h="370840">
                <a:tc>
                  <a:txBody>
                    <a:bodyPr/>
                    <a:lstStyle/>
                    <a:p>
                      <a:pPr algn="l"/>
                      <a:r>
                        <a:t>Under 30</a:t>
                      </a:r>
                    </a:p>
                  </a:txBody>
                  <a:tcPr anchor="ctr"/>
                </a:tc>
                <a:tc>
                  <a:txBody>
                    <a:bodyPr/>
                    <a:lstStyle/>
                    <a:p>
                      <a:pPr algn="r"/>
                      <a:r>
                        <a:t>20%</a:t>
                      </a:r>
                    </a:p>
                  </a:txBody>
                  <a:tcPr anchor="ctr"/>
                </a:tc>
              </a:tr>
              <a:tr h="370840">
                <a:tc>
                  <a:txBody>
                    <a:bodyPr/>
                    <a:lstStyle/>
                    <a:p>
                      <a:pPr algn="l"/>
                      <a:r>
                        <a:t>30-44</a:t>
                      </a:r>
                    </a:p>
                  </a:txBody>
                  <a:tcPr anchor="ctr"/>
                </a:tc>
                <a:tc>
                  <a:txBody>
                    <a:bodyPr/>
                    <a:lstStyle/>
                    <a:p>
                      <a:pPr algn="r"/>
                      <a:r>
                        <a:t>25%</a:t>
                      </a:r>
                    </a:p>
                  </a:txBody>
                  <a:tcPr anchor="ctr"/>
                </a:tc>
              </a:tr>
              <a:tr h="370840">
                <a:tc>
                  <a:txBody>
                    <a:bodyPr/>
                    <a:lstStyle/>
                    <a:p>
                      <a:pPr algn="l"/>
                      <a:r>
                        <a:t>45-64</a:t>
                      </a:r>
                    </a:p>
                  </a:txBody>
                  <a:tcPr anchor="ctr"/>
                </a:tc>
                <a:tc>
                  <a:txBody>
                    <a:bodyPr/>
                    <a:lstStyle/>
                    <a:p>
                      <a:pPr algn="r"/>
                      <a:r>
                        <a:t>34%</a:t>
                      </a:r>
                    </a:p>
                  </a:txBody>
                  <a:tcPr anchor="ctr"/>
                </a:tc>
              </a:tr>
              <a:tr h="370840">
                <a:tc>
                  <a:txBody>
                    <a:bodyPr/>
                    <a:lstStyle/>
                    <a:p>
                      <a:pPr algn="l"/>
                      <a:r>
                        <a:t>65+</a:t>
                      </a:r>
                    </a:p>
                  </a:txBody>
                  <a:tcPr anchor="ctr"/>
                </a:tc>
                <a:tc>
                  <a:txBody>
                    <a:bodyPr/>
                    <a:lstStyle/>
                    <a:p>
                      <a:pPr algn="r"/>
                      <a:r>
                        <a:t>21%</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Race</a:t>
            </a:r>
          </a:p>
        </p:txBody>
      </p:sp>
      <p:sp>
        <p:nvSpPr>
          <p:cNvPr id="3" name="Text Placeholder 2"/>
          <p:cNvSpPr>
            <a:spLocks noGrp="1"/>
          </p:cNvSpPr>
          <p:nvPr>
            <p:ph type="body" idx="10" sz="quarter"/>
          </p:nvPr>
        </p:nvSpPr>
        <p:spPr/>
        <p:txBody>
          <a:bodyPr/>
          <a:lstStyle/>
          <a:p>
            <a:r>
              <a:t>What racial or ethnic group best describes you?</a:t>
            </a:r>
          </a:p>
        </p:txBody>
      </p:sp>
      <p:graphicFrame>
        <p:nvGraphicFramePr>
          <p:cNvPr id="4" name="Table Placeholder 3"/>
          <p:cNvGraphicFramePr>
            <a:graphicFrameLocks noGrp="1"/>
          </p:cNvGraphicFramePr>
          <p:nvPr>
            <p:ph type="tbl" idx="11" sz="quarter"/>
          </p:nvPr>
        </p:nvGraphicFramePr>
        <p:xfrm>
          <a:off x="365760" y="1828800"/>
          <a:ext cx="11430000" cy="40792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Race</a:t>
                      </a:r>
                    </a:p>
                  </a:txBody>
                  <a:tcPr anchor="b"/>
                </a:tc>
                <a:tc>
                  <a:txBody>
                    <a:bodyPr/>
                    <a:lstStyle/>
                    <a:p>
                      <a:pPr algn="r"/>
                      <a:r>
                        <a:t>All</a:t>
                      </a:r>
                    </a:p>
                  </a:txBody>
                  <a:tcPr anchor="b"/>
                </a:tc>
              </a:tr>
              <a:tr h="370840">
                <a:tc>
                  <a:txBody>
                    <a:bodyPr/>
                    <a:lstStyle/>
                    <a:p>
                      <a:pPr algn="l"/>
                      <a:r>
                        <a:t>White</a:t>
                      </a:r>
                    </a:p>
                  </a:txBody>
                  <a:tcPr anchor="ctr"/>
                </a:tc>
                <a:tc>
                  <a:txBody>
                    <a:bodyPr/>
                    <a:lstStyle/>
                    <a:p>
                      <a:pPr algn="r"/>
                      <a:r>
                        <a:t>63%</a:t>
                      </a:r>
                    </a:p>
                  </a:txBody>
                  <a:tcPr anchor="ctr"/>
                </a:tc>
              </a:tr>
              <a:tr h="370840">
                <a:tc>
                  <a:txBody>
                    <a:bodyPr/>
                    <a:lstStyle/>
                    <a:p>
                      <a:pPr algn="l"/>
                      <a:r>
                        <a:t>Black</a:t>
                      </a:r>
                    </a:p>
                  </a:txBody>
                  <a:tcPr anchor="ctr"/>
                </a:tc>
                <a:tc>
                  <a:txBody>
                    <a:bodyPr/>
                    <a:lstStyle/>
                    <a:p>
                      <a:pPr algn="r"/>
                      <a:r>
                        <a:t>12%</a:t>
                      </a:r>
                    </a:p>
                  </a:txBody>
                  <a:tcPr anchor="ctr"/>
                </a:tc>
              </a:tr>
              <a:tr h="370840">
                <a:tc>
                  <a:txBody>
                    <a:bodyPr/>
                    <a:lstStyle/>
                    <a:p>
                      <a:pPr algn="l"/>
                      <a:r>
                        <a:t>Hispanic</a:t>
                      </a:r>
                    </a:p>
                  </a:txBody>
                  <a:tcPr anchor="ctr"/>
                </a:tc>
                <a:tc>
                  <a:txBody>
                    <a:bodyPr/>
                    <a:lstStyle/>
                    <a:p>
                      <a:pPr algn="r"/>
                      <a:r>
                        <a:t>16%</a:t>
                      </a:r>
                    </a:p>
                  </a:txBody>
                  <a:tcPr anchor="ctr"/>
                </a:tc>
              </a:tr>
              <a:tr h="370840">
                <a:tc>
                  <a:txBody>
                    <a:bodyPr/>
                    <a:lstStyle/>
                    <a:p>
                      <a:pPr algn="l"/>
                      <a:r>
                        <a:t>Asian</a:t>
                      </a:r>
                    </a:p>
                  </a:txBody>
                  <a:tcPr anchor="ctr"/>
                </a:tc>
                <a:tc>
                  <a:txBody>
                    <a:bodyPr/>
                    <a:lstStyle/>
                    <a:p>
                      <a:pPr algn="r"/>
                      <a:r>
                        <a:t>4%</a:t>
                      </a:r>
                    </a:p>
                  </a:txBody>
                  <a:tcPr anchor="ctr"/>
                </a:tc>
              </a:tr>
              <a:tr h="370840">
                <a:tc>
                  <a:txBody>
                    <a:bodyPr/>
                    <a:lstStyle/>
                    <a:p>
                      <a:pPr algn="l"/>
                      <a:r>
                        <a:t>Native American</a:t>
                      </a:r>
                    </a:p>
                  </a:txBody>
                  <a:tcPr anchor="ctr"/>
                </a:tc>
                <a:tc>
                  <a:txBody>
                    <a:bodyPr/>
                    <a:lstStyle/>
                    <a:p>
                      <a:pPr algn="r"/>
                      <a:r>
                        <a:t>0%</a:t>
                      </a:r>
                    </a:p>
                  </a:txBody>
                  <a:tcPr anchor="ctr"/>
                </a:tc>
              </a:tr>
              <a:tr h="370840">
                <a:tc>
                  <a:txBody>
                    <a:bodyPr/>
                    <a:lstStyle/>
                    <a:p>
                      <a:pPr algn="l"/>
                      <a:r>
                        <a:t>Middle Eastern</a:t>
                      </a:r>
                    </a:p>
                  </a:txBody>
                  <a:tcPr anchor="ctr"/>
                </a:tc>
                <a:tc>
                  <a:txBody>
                    <a:bodyPr/>
                    <a:lstStyle/>
                    <a:p>
                      <a:pPr algn="r"/>
                      <a:r>
                        <a:t>0%</a:t>
                      </a:r>
                    </a:p>
                  </a:txBody>
                  <a:tcPr anchor="ctr"/>
                </a:tc>
              </a:tr>
              <a:tr h="370840">
                <a:tc>
                  <a:txBody>
                    <a:bodyPr/>
                    <a:lstStyle/>
                    <a:p>
                      <a:pPr algn="l"/>
                      <a:r>
                        <a:t>Two or more races</a:t>
                      </a:r>
                    </a:p>
                  </a:txBody>
                  <a:tcPr anchor="ctr"/>
                </a:tc>
                <a:tc>
                  <a:txBody>
                    <a:bodyPr/>
                    <a:lstStyle/>
                    <a:p>
                      <a:pPr algn="r"/>
                      <a:r>
                        <a:t>2%</a:t>
                      </a:r>
                    </a:p>
                  </a:txBody>
                  <a:tcPr anchor="ctr"/>
                </a:tc>
              </a:tr>
              <a:tr h="370840">
                <a:tc>
                  <a:txBody>
                    <a:bodyPr/>
                    <a:lstStyle/>
                    <a:p>
                      <a:pPr algn="l"/>
                      <a:r>
                        <a:t>Other</a:t>
                      </a:r>
                    </a:p>
                  </a:txBody>
                  <a:tcPr anchor="ctr"/>
                </a:tc>
                <a:tc>
                  <a:txBody>
                    <a:bodyPr/>
                    <a:lstStyle/>
                    <a:p>
                      <a:pPr algn="r"/>
                      <a:r>
                        <a:t>2%</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Race - 4 categories</a:t>
            </a:r>
          </a:p>
        </p:txBody>
      </p:sp>
      <p:sp>
        <p:nvSpPr>
          <p:cNvPr id="3" name="Text Placeholder 2"/>
          <p:cNvSpPr>
            <a:spLocks noGrp="1"/>
          </p:cNvSpPr>
          <p:nvPr>
            <p:ph type="body" idx="10" sz="quarter"/>
          </p:nvPr>
        </p:nvSpPr>
        <p:spPr/>
        <p:txBody>
          <a:bodyPr/>
          <a:lstStyle/>
          <a:p>
            <a:r>
              <a:t>What racial or ethnic group best describes you?</a:t>
            </a:r>
          </a:p>
        </p:txBody>
      </p:sp>
      <p:graphicFrame>
        <p:nvGraphicFramePr>
          <p:cNvPr id="4" name="Table Placeholder 3"/>
          <p:cNvGraphicFramePr>
            <a:graphicFrameLocks noGrp="1"/>
          </p:cNvGraphicFramePr>
          <p:nvPr>
            <p:ph type="tbl" idx="11" sz="quarter"/>
          </p:nvPr>
        </p:nvGraphicFramePr>
        <p:xfrm>
          <a:off x="365760" y="1828800"/>
          <a:ext cx="11430000" cy="259588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Race - 4 categories</a:t>
                      </a:r>
                    </a:p>
                  </a:txBody>
                  <a:tcPr anchor="b"/>
                </a:tc>
                <a:tc>
                  <a:txBody>
                    <a:bodyPr/>
                    <a:lstStyle/>
                    <a:p>
                      <a:pPr algn="r"/>
                      <a:r>
                        <a:t>All</a:t>
                      </a:r>
                    </a:p>
                  </a:txBody>
                  <a:tcPr anchor="b"/>
                </a:tc>
              </a:tr>
              <a:tr h="370840">
                <a:tc>
                  <a:txBody>
                    <a:bodyPr/>
                    <a:lstStyle/>
                    <a:p>
                      <a:pPr algn="l"/>
                      <a:r>
                        <a:t>White</a:t>
                      </a:r>
                    </a:p>
                  </a:txBody>
                  <a:tcPr anchor="ctr"/>
                </a:tc>
                <a:tc>
                  <a:txBody>
                    <a:bodyPr/>
                    <a:lstStyle/>
                    <a:p>
                      <a:pPr algn="r"/>
                      <a:r>
                        <a:t>63%</a:t>
                      </a:r>
                    </a:p>
                  </a:txBody>
                  <a:tcPr anchor="ctr"/>
                </a:tc>
              </a:tr>
              <a:tr h="370840">
                <a:tc>
                  <a:txBody>
                    <a:bodyPr/>
                    <a:lstStyle/>
                    <a:p>
                      <a:pPr algn="l"/>
                      <a:r>
                        <a:t>Black</a:t>
                      </a:r>
                    </a:p>
                  </a:txBody>
                  <a:tcPr anchor="ctr"/>
                </a:tc>
                <a:tc>
                  <a:txBody>
                    <a:bodyPr/>
                    <a:lstStyle/>
                    <a:p>
                      <a:pPr algn="r"/>
                      <a:r>
                        <a:t>12%</a:t>
                      </a:r>
                    </a:p>
                  </a:txBody>
                  <a:tcPr anchor="ctr"/>
                </a:tc>
              </a:tr>
              <a:tr h="370840">
                <a:tc>
                  <a:txBody>
                    <a:bodyPr/>
                    <a:lstStyle/>
                    <a:p>
                      <a:pPr algn="l"/>
                      <a:r>
                        <a:t>Hispanic</a:t>
                      </a:r>
                    </a:p>
                  </a:txBody>
                  <a:tcPr anchor="ctr"/>
                </a:tc>
                <a:tc>
                  <a:txBody>
                    <a:bodyPr/>
                    <a:lstStyle/>
                    <a:p>
                      <a:pPr algn="r"/>
                      <a:r>
                        <a:t>16%</a:t>
                      </a:r>
                    </a:p>
                  </a:txBody>
                  <a:tcPr anchor="ctr"/>
                </a:tc>
              </a:tr>
              <a:tr h="370840">
                <a:tc>
                  <a:txBody>
                    <a:bodyPr/>
                    <a:lstStyle/>
                    <a:p>
                      <a:pPr algn="l"/>
                      <a:r>
                        <a:t>Other</a:t>
                      </a:r>
                    </a:p>
                  </a:txBody>
                  <a:tcPr anchor="ctr"/>
                </a:tc>
                <a:tc>
                  <a:txBody>
                    <a:bodyPr/>
                    <a:lstStyle/>
                    <a:p>
                      <a:pPr algn="r"/>
                      <a:r>
                        <a:t>9%</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Educational Attainment</a:t>
            </a:r>
          </a:p>
        </p:txBody>
      </p:sp>
      <p:sp>
        <p:nvSpPr>
          <p:cNvPr id="3" name="Text Placeholder 2"/>
          <p:cNvSpPr>
            <a:spLocks noGrp="1"/>
          </p:cNvSpPr>
          <p:nvPr>
            <p:ph type="body" idx="10" sz="quarter"/>
          </p:nvPr>
        </p:nvSpPr>
        <p:spPr/>
        <p:txBody>
          <a:bodyPr/>
          <a:lstStyle/>
          <a:p>
            <a:r>
              <a:t>What is the highest level of education you have completed?</a:t>
            </a:r>
          </a:p>
        </p:txBody>
      </p:sp>
      <p:graphicFrame>
        <p:nvGraphicFramePr>
          <p:cNvPr id="4" name="Table Placeholder 3"/>
          <p:cNvGraphicFramePr>
            <a:graphicFrameLocks noGrp="1"/>
          </p:cNvGraphicFramePr>
          <p:nvPr>
            <p:ph type="tbl" idx="11" sz="quarter"/>
          </p:nvPr>
        </p:nvGraphicFramePr>
        <p:xfrm>
          <a:off x="365760" y="1828800"/>
          <a:ext cx="11430000" cy="333756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Educational Attainment</a:t>
                      </a:r>
                    </a:p>
                  </a:txBody>
                  <a:tcPr anchor="b"/>
                </a:tc>
                <a:tc>
                  <a:txBody>
                    <a:bodyPr/>
                    <a:lstStyle/>
                    <a:p>
                      <a:pPr algn="r"/>
                      <a:r>
                        <a:t>All</a:t>
                      </a:r>
                    </a:p>
                  </a:txBody>
                  <a:tcPr anchor="b"/>
                </a:tc>
              </a:tr>
              <a:tr h="370840">
                <a:tc>
                  <a:txBody>
                    <a:bodyPr/>
                    <a:lstStyle/>
                    <a:p>
                      <a:pPr algn="l"/>
                      <a:r>
                        <a:t>No HS</a:t>
                      </a:r>
                    </a:p>
                  </a:txBody>
                  <a:tcPr anchor="ctr"/>
                </a:tc>
                <a:tc>
                  <a:txBody>
                    <a:bodyPr/>
                    <a:lstStyle/>
                    <a:p>
                      <a:pPr algn="r"/>
                      <a:r>
                        <a:t>6%</a:t>
                      </a:r>
                    </a:p>
                  </a:txBody>
                  <a:tcPr anchor="ctr"/>
                </a:tc>
              </a:tr>
              <a:tr h="370840">
                <a:tc>
                  <a:txBody>
                    <a:bodyPr/>
                    <a:lstStyle/>
                    <a:p>
                      <a:pPr algn="l"/>
                      <a:r>
                        <a:t>High school graduate</a:t>
                      </a:r>
                    </a:p>
                  </a:txBody>
                  <a:tcPr anchor="ctr"/>
                </a:tc>
                <a:tc>
                  <a:txBody>
                    <a:bodyPr/>
                    <a:lstStyle/>
                    <a:p>
                      <a:pPr algn="r"/>
                      <a:r>
                        <a:t>32%</a:t>
                      </a:r>
                    </a:p>
                  </a:txBody>
                  <a:tcPr anchor="ctr"/>
                </a:tc>
              </a:tr>
              <a:tr h="370840">
                <a:tc>
                  <a:txBody>
                    <a:bodyPr/>
                    <a:lstStyle/>
                    <a:p>
                      <a:pPr algn="l"/>
                      <a:r>
                        <a:t>Some college</a:t>
                      </a:r>
                    </a:p>
                  </a:txBody>
                  <a:tcPr anchor="ctr"/>
                </a:tc>
                <a:tc>
                  <a:txBody>
                    <a:bodyPr/>
                    <a:lstStyle/>
                    <a:p>
                      <a:pPr algn="r"/>
                      <a:r>
                        <a:t>18%</a:t>
                      </a:r>
                    </a:p>
                  </a:txBody>
                  <a:tcPr anchor="ctr"/>
                </a:tc>
              </a:tr>
              <a:tr h="370840">
                <a:tc>
                  <a:txBody>
                    <a:bodyPr/>
                    <a:lstStyle/>
                    <a:p>
                      <a:pPr algn="l"/>
                      <a:r>
                        <a:t>2-year</a:t>
                      </a:r>
                    </a:p>
                  </a:txBody>
                  <a:tcPr anchor="ctr"/>
                </a:tc>
                <a:tc>
                  <a:txBody>
                    <a:bodyPr/>
                    <a:lstStyle/>
                    <a:p>
                      <a:pPr algn="r"/>
                      <a:r>
                        <a:t>10%</a:t>
                      </a:r>
                    </a:p>
                  </a:txBody>
                  <a:tcPr anchor="ctr"/>
                </a:tc>
              </a:tr>
              <a:tr h="370840">
                <a:tc>
                  <a:txBody>
                    <a:bodyPr/>
                    <a:lstStyle/>
                    <a:p>
                      <a:pPr algn="l"/>
                      <a:r>
                        <a:t>4-year</a:t>
                      </a:r>
                    </a:p>
                  </a:txBody>
                  <a:tcPr anchor="ctr"/>
                </a:tc>
                <a:tc>
                  <a:txBody>
                    <a:bodyPr/>
                    <a:lstStyle/>
                    <a:p>
                      <a:pPr algn="r"/>
                      <a:r>
                        <a:t>21%</a:t>
                      </a:r>
                    </a:p>
                  </a:txBody>
                  <a:tcPr anchor="ctr"/>
                </a:tc>
              </a:tr>
              <a:tr h="370840">
                <a:tc>
                  <a:txBody>
                    <a:bodyPr/>
                    <a:lstStyle/>
                    <a:p>
                      <a:pPr algn="l"/>
                      <a:r>
                        <a:t>Post-grad</a:t>
                      </a:r>
                    </a:p>
                  </a:txBody>
                  <a:tcPr anchor="ctr"/>
                </a:tc>
                <a:tc>
                  <a:txBody>
                    <a:bodyPr/>
                    <a:lstStyle/>
                    <a:p>
                      <a:pPr algn="r"/>
                      <a:r>
                        <a:t>12%</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Education - 4 categories</a:t>
            </a:r>
          </a:p>
        </p:txBody>
      </p:sp>
      <p:sp>
        <p:nvSpPr>
          <p:cNvPr id="3" name="Text Placeholder 2"/>
          <p:cNvSpPr>
            <a:spLocks noGrp="1"/>
          </p:cNvSpPr>
          <p:nvPr>
            <p:ph type="body" idx="10" sz="quarter"/>
          </p:nvPr>
        </p:nvSpPr>
        <p:spPr/>
        <p:txBody>
          <a:bodyPr/>
          <a:lstStyle/>
          <a:p>
            <a:r>
              <a:t>What is the highest level of education you have completed?</a:t>
            </a:r>
          </a:p>
        </p:txBody>
      </p:sp>
      <p:graphicFrame>
        <p:nvGraphicFramePr>
          <p:cNvPr id="4" name="Table Placeholder 3"/>
          <p:cNvGraphicFramePr>
            <a:graphicFrameLocks noGrp="1"/>
          </p:cNvGraphicFramePr>
          <p:nvPr>
            <p:ph type="tbl" idx="11" sz="quarter"/>
          </p:nvPr>
        </p:nvGraphicFramePr>
        <p:xfrm>
          <a:off x="365760" y="1828800"/>
          <a:ext cx="11430000" cy="259588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Education - 4 categories</a:t>
                      </a:r>
                    </a:p>
                  </a:txBody>
                  <a:tcPr anchor="b"/>
                </a:tc>
                <a:tc>
                  <a:txBody>
                    <a:bodyPr/>
                    <a:lstStyle/>
                    <a:p>
                      <a:pPr algn="r"/>
                      <a:r>
                        <a:t>All</a:t>
                      </a:r>
                    </a:p>
                  </a:txBody>
                  <a:tcPr anchor="b"/>
                </a:tc>
              </a:tr>
              <a:tr h="370840">
                <a:tc>
                  <a:txBody>
                    <a:bodyPr/>
                    <a:lstStyle/>
                    <a:p>
                      <a:pPr algn="l"/>
                      <a:r>
                        <a:t>HS or less</a:t>
                      </a:r>
                    </a:p>
                  </a:txBody>
                  <a:tcPr anchor="ctr"/>
                </a:tc>
                <a:tc>
                  <a:txBody>
                    <a:bodyPr/>
                    <a:lstStyle/>
                    <a:p>
                      <a:pPr algn="r"/>
                      <a:r>
                        <a:t>39%</a:t>
                      </a:r>
                    </a:p>
                  </a:txBody>
                  <a:tcPr anchor="ctr"/>
                </a:tc>
              </a:tr>
              <a:tr h="370840">
                <a:tc>
                  <a:txBody>
                    <a:bodyPr/>
                    <a:lstStyle/>
                    <a:p>
                      <a:pPr algn="l"/>
                      <a:r>
                        <a:t>Some college</a:t>
                      </a:r>
                    </a:p>
                  </a:txBody>
                  <a:tcPr anchor="ctr"/>
                </a:tc>
                <a:tc>
                  <a:txBody>
                    <a:bodyPr/>
                    <a:lstStyle/>
                    <a:p>
                      <a:pPr algn="r"/>
                      <a:r>
                        <a:t>28%</a:t>
                      </a:r>
                    </a:p>
                  </a:txBody>
                  <a:tcPr anchor="ctr"/>
                </a:tc>
              </a:tr>
              <a:tr h="370840">
                <a:tc>
                  <a:txBody>
                    <a:bodyPr/>
                    <a:lstStyle/>
                    <a:p>
                      <a:pPr algn="l"/>
                      <a:r>
                        <a:t>College grad</a:t>
                      </a:r>
                    </a:p>
                  </a:txBody>
                  <a:tcPr anchor="ctr"/>
                </a:tc>
                <a:tc>
                  <a:txBody>
                    <a:bodyPr/>
                    <a:lstStyle/>
                    <a:p>
                      <a:pPr algn="r"/>
                      <a:r>
                        <a:t>21%</a:t>
                      </a:r>
                    </a:p>
                  </a:txBody>
                  <a:tcPr anchor="ctr"/>
                </a:tc>
              </a:tr>
              <a:tr h="370840">
                <a:tc>
                  <a:txBody>
                    <a:bodyPr/>
                    <a:lstStyle/>
                    <a:p>
                      <a:pPr algn="l"/>
                      <a:r>
                        <a:t>Postgrad</a:t>
                      </a:r>
                    </a:p>
                  </a:txBody>
                  <a:tcPr anchor="ctr"/>
                </a:tc>
                <a:tc>
                  <a:txBody>
                    <a:bodyPr/>
                    <a:lstStyle/>
                    <a:p>
                      <a:pPr algn="r"/>
                      <a:r>
                        <a:t>12%</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Marital Status</a:t>
            </a:r>
          </a:p>
        </p:txBody>
      </p:sp>
      <p:sp>
        <p:nvSpPr>
          <p:cNvPr id="3" name="Text Placeholder 2"/>
          <p:cNvSpPr>
            <a:spLocks noGrp="1"/>
          </p:cNvSpPr>
          <p:nvPr>
            <p:ph type="body" idx="10" sz="quarter"/>
          </p:nvPr>
        </p:nvSpPr>
        <p:spPr/>
        <p:txBody>
          <a:bodyPr/>
          <a:lstStyle/>
          <a:p>
            <a:r>
              <a:t>What is your marital status?</a:t>
            </a:r>
          </a:p>
        </p:txBody>
      </p:sp>
      <p:graphicFrame>
        <p:nvGraphicFramePr>
          <p:cNvPr id="4" name="Table Placeholder 3"/>
          <p:cNvGraphicFramePr>
            <a:graphicFrameLocks noGrp="1"/>
          </p:cNvGraphicFramePr>
          <p:nvPr>
            <p:ph type="tbl" idx="11" sz="quarter"/>
          </p:nvPr>
        </p:nvGraphicFramePr>
        <p:xfrm>
          <a:off x="365760" y="1828800"/>
          <a:ext cx="11430000" cy="333756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Marital Status</a:t>
                      </a:r>
                    </a:p>
                  </a:txBody>
                  <a:tcPr anchor="b"/>
                </a:tc>
                <a:tc>
                  <a:txBody>
                    <a:bodyPr/>
                    <a:lstStyle/>
                    <a:p>
                      <a:pPr algn="r"/>
                      <a:r>
                        <a:t>All</a:t>
                      </a:r>
                    </a:p>
                  </a:txBody>
                  <a:tcPr anchor="b"/>
                </a:tc>
              </a:tr>
              <a:tr h="370840">
                <a:tc>
                  <a:txBody>
                    <a:bodyPr/>
                    <a:lstStyle/>
                    <a:p>
                      <a:pPr algn="l"/>
                      <a:r>
                        <a:t>Married</a:t>
                      </a:r>
                    </a:p>
                  </a:txBody>
                  <a:tcPr anchor="ctr"/>
                </a:tc>
                <a:tc>
                  <a:txBody>
                    <a:bodyPr/>
                    <a:lstStyle/>
                    <a:p>
                      <a:pPr algn="r"/>
                      <a:r>
                        <a:t>46%</a:t>
                      </a:r>
                    </a:p>
                  </a:txBody>
                  <a:tcPr anchor="ctr"/>
                </a:tc>
              </a:tr>
              <a:tr h="370840">
                <a:tc>
                  <a:txBody>
                    <a:bodyPr/>
                    <a:lstStyle/>
                    <a:p>
                      <a:pPr algn="l"/>
                      <a:r>
                        <a:t>Separated</a:t>
                      </a:r>
                    </a:p>
                  </a:txBody>
                  <a:tcPr anchor="ctr"/>
                </a:tc>
                <a:tc>
                  <a:txBody>
                    <a:bodyPr/>
                    <a:lstStyle/>
                    <a:p>
                      <a:pPr algn="r"/>
                      <a:r>
                        <a:t>3%</a:t>
                      </a:r>
                    </a:p>
                  </a:txBody>
                  <a:tcPr anchor="ctr"/>
                </a:tc>
              </a:tr>
              <a:tr h="370840">
                <a:tc>
                  <a:txBody>
                    <a:bodyPr/>
                    <a:lstStyle/>
                    <a:p>
                      <a:pPr algn="l"/>
                      <a:r>
                        <a:t>Divorced</a:t>
                      </a:r>
                    </a:p>
                  </a:txBody>
                  <a:tcPr anchor="ctr"/>
                </a:tc>
                <a:tc>
                  <a:txBody>
                    <a:bodyPr/>
                    <a:lstStyle/>
                    <a:p>
                      <a:pPr algn="r"/>
                      <a:r>
                        <a:t>11%</a:t>
                      </a:r>
                    </a:p>
                  </a:txBody>
                  <a:tcPr anchor="ctr"/>
                </a:tc>
              </a:tr>
              <a:tr h="370840">
                <a:tc>
                  <a:txBody>
                    <a:bodyPr/>
                    <a:lstStyle/>
                    <a:p>
                      <a:pPr algn="l"/>
                      <a:r>
                        <a:t>Widowed</a:t>
                      </a:r>
                    </a:p>
                  </a:txBody>
                  <a:tcPr anchor="ctr"/>
                </a:tc>
                <a:tc>
                  <a:txBody>
                    <a:bodyPr/>
                    <a:lstStyle/>
                    <a:p>
                      <a:pPr algn="r"/>
                      <a:r>
                        <a:t>6%</a:t>
                      </a:r>
                    </a:p>
                  </a:txBody>
                  <a:tcPr anchor="ctr"/>
                </a:tc>
              </a:tr>
              <a:tr h="370840">
                <a:tc>
                  <a:txBody>
                    <a:bodyPr/>
                    <a:lstStyle/>
                    <a:p>
                      <a:pPr algn="l"/>
                      <a:r>
                        <a:t>Never married</a:t>
                      </a:r>
                    </a:p>
                  </a:txBody>
                  <a:tcPr anchor="ctr"/>
                </a:tc>
                <a:tc>
                  <a:txBody>
                    <a:bodyPr/>
                    <a:lstStyle/>
                    <a:p>
                      <a:pPr algn="r"/>
                      <a:r>
                        <a:t>29%</a:t>
                      </a:r>
                    </a:p>
                  </a:txBody>
                  <a:tcPr anchor="ctr"/>
                </a:tc>
              </a:tr>
              <a:tr h="370840">
                <a:tc>
                  <a:txBody>
                    <a:bodyPr/>
                    <a:lstStyle/>
                    <a:p>
                      <a:pPr algn="l"/>
                      <a:r>
                        <a:t>Domestic / civil partnership</a:t>
                      </a:r>
                    </a:p>
                  </a:txBody>
                  <a:tcPr anchor="ctr"/>
                </a:tc>
                <a:tc>
                  <a:txBody>
                    <a:bodyPr/>
                    <a:lstStyle/>
                    <a:p>
                      <a:pPr algn="r"/>
                      <a:r>
                        <a:t>5%</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Children Under 18</a:t>
            </a:r>
          </a:p>
        </p:txBody>
      </p:sp>
      <p:sp>
        <p:nvSpPr>
          <p:cNvPr id="3" name="Text Placeholder 2"/>
          <p:cNvSpPr>
            <a:spLocks noGrp="1"/>
          </p:cNvSpPr>
          <p:nvPr>
            <p:ph type="body" idx="10" sz="quarter"/>
          </p:nvPr>
        </p:nvSpPr>
        <p:spPr/>
        <p:txBody>
          <a:bodyPr/>
          <a:lstStyle/>
          <a:p>
            <a:r>
              <a:t>Are you the parent or guardian of any children under the age of 18?</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Children Under 18</a:t>
                      </a:r>
                    </a:p>
                  </a:txBody>
                  <a:tcPr anchor="b"/>
                </a:tc>
                <a:tc>
                  <a:txBody>
                    <a:bodyPr/>
                    <a:lstStyle/>
                    <a:p>
                      <a:pPr algn="r"/>
                      <a:r>
                        <a:t>All</a:t>
                      </a:r>
                    </a:p>
                  </a:txBody>
                  <a:tcPr anchor="b"/>
                </a:tc>
              </a:tr>
              <a:tr h="370840">
                <a:tc>
                  <a:txBody>
                    <a:bodyPr/>
                    <a:lstStyle/>
                    <a:p>
                      <a:pPr algn="l"/>
                      <a:r>
                        <a:t>Yes</a:t>
                      </a:r>
                    </a:p>
                  </a:txBody>
                  <a:tcPr anchor="ctr"/>
                </a:tc>
                <a:tc>
                  <a:txBody>
                    <a:bodyPr/>
                    <a:lstStyle/>
                    <a:p>
                      <a:pPr algn="r"/>
                      <a:r>
                        <a:t>22%</a:t>
                      </a:r>
                    </a:p>
                  </a:txBody>
                  <a:tcPr anchor="ctr"/>
                </a:tc>
              </a:tr>
              <a:tr h="370840">
                <a:tc>
                  <a:txBody>
                    <a:bodyPr/>
                    <a:lstStyle/>
                    <a:p>
                      <a:pPr algn="l"/>
                      <a:r>
                        <a:t>No</a:t>
                      </a:r>
                    </a:p>
                  </a:txBody>
                  <a:tcPr anchor="ctr"/>
                </a:tc>
                <a:tc>
                  <a:txBody>
                    <a:bodyPr/>
                    <a:lstStyle/>
                    <a:p>
                      <a:pPr algn="r"/>
                      <a:r>
                        <a:t>78%</a:t>
                      </a:r>
                    </a:p>
                  </a:txBody>
                  <a:tcPr anchor="ctr"/>
                </a:tc>
              </a:tr>
              <a:tr h="370840">
                <a:tc>
                  <a:txBody>
                    <a:bodyPr/>
                    <a:lstStyle/>
                    <a:p>
                      <a:pPr algn="l"/>
                      <a:r>
                        <a:t>Unweighted N</a:t>
                      </a:r>
                    </a:p>
                  </a:txBody>
                  <a:tcPr anchor="ctr"/>
                </a:tc>
                <a:tc>
                  <a:txBody>
                    <a:bodyPr/>
                    <a:lstStyle/>
                    <a:p>
                      <a:pPr algn="r"/>
                      <a:r>
                        <a:t>2148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State of Residence</a:t>
            </a:r>
          </a:p>
        </p:txBody>
      </p:sp>
      <p:sp>
        <p:nvSpPr>
          <p:cNvPr id="3" name="Text Placeholder 2"/>
          <p:cNvSpPr>
            <a:spLocks noGrp="1"/>
          </p:cNvSpPr>
          <p:nvPr>
            <p:ph type="body" idx="10" sz="quarter"/>
          </p:nvPr>
        </p:nvSpPr>
        <p:spPr/>
        <p:txBody>
          <a:bodyPr/>
          <a:lstStyle/>
          <a:p>
            <a:r>
              <a:t>What is your State of Residence?</a:t>
            </a:r>
          </a:p>
        </p:txBody>
      </p:sp>
      <p:graphicFrame>
        <p:nvGraphicFramePr>
          <p:cNvPr id="4" name="Table Placeholder 3"/>
          <p:cNvGraphicFramePr>
            <a:graphicFrameLocks noGrp="1"/>
          </p:cNvGraphicFramePr>
          <p:nvPr>
            <p:ph type="tbl" idx="11" sz="quarter"/>
          </p:nvPr>
        </p:nvGraphicFramePr>
        <p:xfrm>
          <a:off x="365760" y="1828800"/>
          <a:ext cx="11430000" cy="2002536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State of Residence</a:t>
                      </a:r>
                    </a:p>
                  </a:txBody>
                  <a:tcPr anchor="b"/>
                </a:tc>
                <a:tc>
                  <a:txBody>
                    <a:bodyPr/>
                    <a:lstStyle/>
                    <a:p>
                      <a:pPr algn="r"/>
                      <a:r>
                        <a:t>All</a:t>
                      </a:r>
                    </a:p>
                  </a:txBody>
                  <a:tcPr anchor="b"/>
                </a:tc>
              </a:tr>
              <a:tr h="370840">
                <a:tc>
                  <a:txBody>
                    <a:bodyPr/>
                    <a:lstStyle/>
                    <a:p>
                      <a:pPr algn="l"/>
                      <a:r>
                        <a:t>Alabama</a:t>
                      </a:r>
                    </a:p>
                  </a:txBody>
                  <a:tcPr anchor="ctr"/>
                </a:tc>
                <a:tc>
                  <a:txBody>
                    <a:bodyPr/>
                    <a:lstStyle/>
                    <a:p>
                      <a:pPr algn="r"/>
                      <a:r>
                        <a:t>2%</a:t>
                      </a:r>
                    </a:p>
                  </a:txBody>
                  <a:tcPr anchor="ctr"/>
                </a:tc>
              </a:tr>
              <a:tr h="370840">
                <a:tc>
                  <a:txBody>
                    <a:bodyPr/>
                    <a:lstStyle/>
                    <a:p>
                      <a:pPr algn="l"/>
                      <a:r>
                        <a:t>Alaska</a:t>
                      </a:r>
                    </a:p>
                  </a:txBody>
                  <a:tcPr anchor="ctr"/>
                </a:tc>
                <a:tc>
                  <a:txBody>
                    <a:bodyPr/>
                    <a:lstStyle/>
                    <a:p>
                      <a:pPr algn="r"/>
                      <a:r>
                        <a:t>0%</a:t>
                      </a:r>
                    </a:p>
                  </a:txBody>
                  <a:tcPr anchor="ctr"/>
                </a:tc>
              </a:tr>
              <a:tr h="370840">
                <a:tc>
                  <a:txBody>
                    <a:bodyPr/>
                    <a:lstStyle/>
                    <a:p>
                      <a:pPr algn="l"/>
                      <a:r>
                        <a:t>Arizona</a:t>
                      </a:r>
                    </a:p>
                  </a:txBody>
                  <a:tcPr anchor="ctr"/>
                </a:tc>
                <a:tc>
                  <a:txBody>
                    <a:bodyPr/>
                    <a:lstStyle/>
                    <a:p>
                      <a:pPr algn="r"/>
                      <a:r>
                        <a:t>3%</a:t>
                      </a:r>
                    </a:p>
                  </a:txBody>
                  <a:tcPr anchor="ctr"/>
                </a:tc>
              </a:tr>
              <a:tr h="370840">
                <a:tc>
                  <a:txBody>
                    <a:bodyPr/>
                    <a:lstStyle/>
                    <a:p>
                      <a:pPr algn="l"/>
                      <a:r>
                        <a:t>Arkansas</a:t>
                      </a:r>
                    </a:p>
                  </a:txBody>
                  <a:tcPr anchor="ctr"/>
                </a:tc>
                <a:tc>
                  <a:txBody>
                    <a:bodyPr/>
                    <a:lstStyle/>
                    <a:p>
                      <a:pPr algn="r"/>
                      <a:r>
                        <a:t>1%</a:t>
                      </a:r>
                    </a:p>
                  </a:txBody>
                  <a:tcPr anchor="ctr"/>
                </a:tc>
              </a:tr>
              <a:tr h="370840">
                <a:tc>
                  <a:txBody>
                    <a:bodyPr/>
                    <a:lstStyle/>
                    <a:p>
                      <a:pPr algn="l"/>
                      <a:r>
                        <a:t>California</a:t>
                      </a:r>
                    </a:p>
                  </a:txBody>
                  <a:tcPr anchor="ctr"/>
                </a:tc>
                <a:tc>
                  <a:txBody>
                    <a:bodyPr/>
                    <a:lstStyle/>
                    <a:p>
                      <a:pPr algn="r"/>
                      <a:r>
                        <a:t>10%</a:t>
                      </a:r>
                    </a:p>
                  </a:txBody>
                  <a:tcPr anchor="ctr"/>
                </a:tc>
              </a:tr>
              <a:tr h="370840">
                <a:tc>
                  <a:txBody>
                    <a:bodyPr/>
                    <a:lstStyle/>
                    <a:p>
                      <a:pPr algn="l"/>
                      <a:r>
                        <a:t>Colorado</a:t>
                      </a:r>
                    </a:p>
                  </a:txBody>
                  <a:tcPr anchor="ctr"/>
                </a:tc>
                <a:tc>
                  <a:txBody>
                    <a:bodyPr/>
                    <a:lstStyle/>
                    <a:p>
                      <a:pPr algn="r"/>
                      <a:r>
                        <a:t>2%</a:t>
                      </a:r>
                    </a:p>
                  </a:txBody>
                  <a:tcPr anchor="ctr"/>
                </a:tc>
              </a:tr>
              <a:tr h="370840">
                <a:tc>
                  <a:txBody>
                    <a:bodyPr/>
                    <a:lstStyle/>
                    <a:p>
                      <a:pPr algn="l"/>
                      <a:r>
                        <a:t>Connecticut</a:t>
                      </a:r>
                    </a:p>
                  </a:txBody>
                  <a:tcPr anchor="ctr"/>
                </a:tc>
                <a:tc>
                  <a:txBody>
                    <a:bodyPr/>
                    <a:lstStyle/>
                    <a:p>
                      <a:pPr algn="r"/>
                      <a:r>
                        <a:t>1%</a:t>
                      </a:r>
                    </a:p>
                  </a:txBody>
                  <a:tcPr anchor="ctr"/>
                </a:tc>
              </a:tr>
              <a:tr h="370840">
                <a:tc>
                  <a:txBody>
                    <a:bodyPr/>
                    <a:lstStyle/>
                    <a:p>
                      <a:pPr algn="l"/>
                      <a:r>
                        <a:t>Delaware</a:t>
                      </a:r>
                    </a:p>
                  </a:txBody>
                  <a:tcPr anchor="ctr"/>
                </a:tc>
                <a:tc>
                  <a:txBody>
                    <a:bodyPr/>
                    <a:lstStyle/>
                    <a:p>
                      <a:pPr algn="r"/>
                      <a:r>
                        <a:t>0%</a:t>
                      </a:r>
                    </a:p>
                  </a:txBody>
                  <a:tcPr anchor="ctr"/>
                </a:tc>
              </a:tr>
              <a:tr h="370840">
                <a:tc>
                  <a:txBody>
                    <a:bodyPr/>
                    <a:lstStyle/>
                    <a:p>
                      <a:pPr algn="l"/>
                      <a:r>
                        <a:t>District of Columbia</a:t>
                      </a:r>
                    </a:p>
                  </a:txBody>
                  <a:tcPr anchor="ctr"/>
                </a:tc>
                <a:tc>
                  <a:txBody>
                    <a:bodyPr/>
                    <a:lstStyle/>
                    <a:p>
                      <a:pPr algn="r"/>
                      <a:r>
                        <a:t>0%</a:t>
                      </a:r>
                    </a:p>
                  </a:txBody>
                  <a:tcPr anchor="ctr"/>
                </a:tc>
              </a:tr>
              <a:tr h="370840">
                <a:tc>
                  <a:txBody>
                    <a:bodyPr/>
                    <a:lstStyle/>
                    <a:p>
                      <a:pPr algn="l"/>
                      <a:r>
                        <a:t>Florida</a:t>
                      </a:r>
                    </a:p>
                  </a:txBody>
                  <a:tcPr anchor="ctr"/>
                </a:tc>
                <a:tc>
                  <a:txBody>
                    <a:bodyPr/>
                    <a:lstStyle/>
                    <a:p>
                      <a:pPr algn="r"/>
                      <a:r>
                        <a:t>6%</a:t>
                      </a:r>
                    </a:p>
                  </a:txBody>
                  <a:tcPr anchor="ctr"/>
                </a:tc>
              </a:tr>
              <a:tr h="370840">
                <a:tc>
                  <a:txBody>
                    <a:bodyPr/>
                    <a:lstStyle/>
                    <a:p>
                      <a:pPr algn="l"/>
                      <a:r>
                        <a:t>Georgia</a:t>
                      </a:r>
                    </a:p>
                  </a:txBody>
                  <a:tcPr anchor="ctr"/>
                </a:tc>
                <a:tc>
                  <a:txBody>
                    <a:bodyPr/>
                    <a:lstStyle/>
                    <a:p>
                      <a:pPr algn="r"/>
                      <a:r>
                        <a:t>4%</a:t>
                      </a:r>
                    </a:p>
                  </a:txBody>
                  <a:tcPr anchor="ctr"/>
                </a:tc>
              </a:tr>
              <a:tr h="370840">
                <a:tc>
                  <a:txBody>
                    <a:bodyPr/>
                    <a:lstStyle/>
                    <a:p>
                      <a:pPr algn="l"/>
                      <a:r>
                        <a:t>Hawaii</a:t>
                      </a:r>
                    </a:p>
                  </a:txBody>
                  <a:tcPr anchor="ctr"/>
                </a:tc>
                <a:tc>
                  <a:txBody>
                    <a:bodyPr/>
                    <a:lstStyle/>
                    <a:p>
                      <a:pPr algn="r"/>
                      <a:r>
                        <a:t>0%</a:t>
                      </a:r>
                    </a:p>
                  </a:txBody>
                  <a:tcPr anchor="ctr"/>
                </a:tc>
              </a:tr>
              <a:tr h="370840">
                <a:tc>
                  <a:txBody>
                    <a:bodyPr/>
                    <a:lstStyle/>
                    <a:p>
                      <a:pPr algn="l"/>
                      <a:r>
                        <a:t>Idaho</a:t>
                      </a:r>
                    </a:p>
                  </a:txBody>
                  <a:tcPr anchor="ctr"/>
                </a:tc>
                <a:tc>
                  <a:txBody>
                    <a:bodyPr/>
                    <a:lstStyle/>
                    <a:p>
                      <a:pPr algn="r"/>
                      <a:r>
                        <a:t>1%</a:t>
                      </a:r>
                    </a:p>
                  </a:txBody>
                  <a:tcPr anchor="ctr"/>
                </a:tc>
              </a:tr>
              <a:tr h="370840">
                <a:tc>
                  <a:txBody>
                    <a:bodyPr/>
                    <a:lstStyle/>
                    <a:p>
                      <a:pPr algn="l"/>
                      <a:r>
                        <a:t>Illinois</a:t>
                      </a:r>
                    </a:p>
                  </a:txBody>
                  <a:tcPr anchor="ctr"/>
                </a:tc>
                <a:tc>
                  <a:txBody>
                    <a:bodyPr/>
                    <a:lstStyle/>
                    <a:p>
                      <a:pPr algn="r"/>
                      <a:r>
                        <a:t>4%</a:t>
                      </a:r>
                    </a:p>
                  </a:txBody>
                  <a:tcPr anchor="ctr"/>
                </a:tc>
              </a:tr>
              <a:tr h="370840">
                <a:tc>
                  <a:txBody>
                    <a:bodyPr/>
                    <a:lstStyle/>
                    <a:p>
                      <a:pPr algn="l"/>
                      <a:r>
                        <a:t>Indiana</a:t>
                      </a:r>
                    </a:p>
                  </a:txBody>
                  <a:tcPr anchor="ctr"/>
                </a:tc>
                <a:tc>
                  <a:txBody>
                    <a:bodyPr/>
                    <a:lstStyle/>
                    <a:p>
                      <a:pPr algn="r"/>
                      <a:r>
                        <a:t>2%</a:t>
                      </a:r>
                    </a:p>
                  </a:txBody>
                  <a:tcPr anchor="ctr"/>
                </a:tc>
              </a:tr>
              <a:tr h="370840">
                <a:tc>
                  <a:txBody>
                    <a:bodyPr/>
                    <a:lstStyle/>
                    <a:p>
                      <a:pPr algn="l"/>
                      <a:r>
                        <a:t>Iowa</a:t>
                      </a:r>
                    </a:p>
                  </a:txBody>
                  <a:tcPr anchor="ctr"/>
                </a:tc>
                <a:tc>
                  <a:txBody>
                    <a:bodyPr/>
                    <a:lstStyle/>
                    <a:p>
                      <a:pPr algn="r"/>
                      <a:r>
                        <a:t>1%</a:t>
                      </a:r>
                    </a:p>
                  </a:txBody>
                  <a:tcPr anchor="ctr"/>
                </a:tc>
              </a:tr>
              <a:tr h="370840">
                <a:tc>
                  <a:txBody>
                    <a:bodyPr/>
                    <a:lstStyle/>
                    <a:p>
                      <a:pPr algn="l"/>
                      <a:r>
                        <a:t>Kansas</a:t>
                      </a:r>
                    </a:p>
                  </a:txBody>
                  <a:tcPr anchor="ctr"/>
                </a:tc>
                <a:tc>
                  <a:txBody>
                    <a:bodyPr/>
                    <a:lstStyle/>
                    <a:p>
                      <a:pPr algn="r"/>
                      <a:r>
                        <a:t>1%</a:t>
                      </a:r>
                    </a:p>
                  </a:txBody>
                  <a:tcPr anchor="ctr"/>
                </a:tc>
              </a:tr>
              <a:tr h="370840">
                <a:tc>
                  <a:txBody>
                    <a:bodyPr/>
                    <a:lstStyle/>
                    <a:p>
                      <a:pPr algn="l"/>
                      <a:r>
                        <a:t>Kentucky</a:t>
                      </a:r>
                    </a:p>
                  </a:txBody>
                  <a:tcPr anchor="ctr"/>
                </a:tc>
                <a:tc>
                  <a:txBody>
                    <a:bodyPr/>
                    <a:lstStyle/>
                    <a:p>
                      <a:pPr algn="r"/>
                      <a:r>
                        <a:t>1%</a:t>
                      </a:r>
                    </a:p>
                  </a:txBody>
                  <a:tcPr anchor="ctr"/>
                </a:tc>
              </a:tr>
              <a:tr h="370840">
                <a:tc>
                  <a:txBody>
                    <a:bodyPr/>
                    <a:lstStyle/>
                    <a:p>
                      <a:pPr algn="l"/>
                      <a:r>
                        <a:t>Louisiana</a:t>
                      </a:r>
                    </a:p>
                  </a:txBody>
                  <a:tcPr anchor="ctr"/>
                </a:tc>
                <a:tc>
                  <a:txBody>
                    <a:bodyPr/>
                    <a:lstStyle/>
                    <a:p>
                      <a:pPr algn="r"/>
                      <a:r>
                        <a:t>1%</a:t>
                      </a:r>
                    </a:p>
                  </a:txBody>
                  <a:tcPr anchor="ctr"/>
                </a:tc>
              </a:tr>
              <a:tr h="370840">
                <a:tc>
                  <a:txBody>
                    <a:bodyPr/>
                    <a:lstStyle/>
                    <a:p>
                      <a:pPr algn="l"/>
                      <a:r>
                        <a:t>Maine</a:t>
                      </a:r>
                    </a:p>
                  </a:txBody>
                  <a:tcPr anchor="ctr"/>
                </a:tc>
                <a:tc>
                  <a:txBody>
                    <a:bodyPr/>
                    <a:lstStyle/>
                    <a:p>
                      <a:pPr algn="r"/>
                      <a:r>
                        <a:t>0%</a:t>
                      </a:r>
                    </a:p>
                  </a:txBody>
                  <a:tcPr anchor="ctr"/>
                </a:tc>
              </a:tr>
              <a:tr h="370840">
                <a:tc>
                  <a:txBody>
                    <a:bodyPr/>
                    <a:lstStyle/>
                    <a:p>
                      <a:pPr algn="l"/>
                      <a:r>
                        <a:t>Maryland</a:t>
                      </a:r>
                    </a:p>
                  </a:txBody>
                  <a:tcPr anchor="ctr"/>
                </a:tc>
                <a:tc>
                  <a:txBody>
                    <a:bodyPr/>
                    <a:lstStyle/>
                    <a:p>
                      <a:pPr algn="r"/>
                      <a:r>
                        <a:t>2%</a:t>
                      </a:r>
                    </a:p>
                  </a:txBody>
                  <a:tcPr anchor="ctr"/>
                </a:tc>
              </a:tr>
              <a:tr h="370840">
                <a:tc>
                  <a:txBody>
                    <a:bodyPr/>
                    <a:lstStyle/>
                    <a:p>
                      <a:pPr algn="l"/>
                      <a:r>
                        <a:t>Massachusetts</a:t>
                      </a:r>
                    </a:p>
                  </a:txBody>
                  <a:tcPr anchor="ctr"/>
                </a:tc>
                <a:tc>
                  <a:txBody>
                    <a:bodyPr/>
                    <a:lstStyle/>
                    <a:p>
                      <a:pPr algn="r"/>
                      <a:r>
                        <a:t>1%</a:t>
                      </a:r>
                    </a:p>
                  </a:txBody>
                  <a:tcPr anchor="ctr"/>
                </a:tc>
              </a:tr>
              <a:tr h="370840">
                <a:tc>
                  <a:txBody>
                    <a:bodyPr/>
                    <a:lstStyle/>
                    <a:p>
                      <a:pPr algn="l"/>
                      <a:r>
                        <a:t>Michigan</a:t>
                      </a:r>
                    </a:p>
                  </a:txBody>
                  <a:tcPr anchor="ctr"/>
                </a:tc>
                <a:tc>
                  <a:txBody>
                    <a:bodyPr/>
                    <a:lstStyle/>
                    <a:p>
                      <a:pPr algn="r"/>
                      <a:r>
                        <a:t>3%</a:t>
                      </a:r>
                    </a:p>
                  </a:txBody>
                  <a:tcPr anchor="ctr"/>
                </a:tc>
              </a:tr>
              <a:tr h="370840">
                <a:tc>
                  <a:txBody>
                    <a:bodyPr/>
                    <a:lstStyle/>
                    <a:p>
                      <a:pPr algn="l"/>
                      <a:r>
                        <a:t>Minnesota</a:t>
                      </a:r>
                    </a:p>
                  </a:txBody>
                  <a:tcPr anchor="ctr"/>
                </a:tc>
                <a:tc>
                  <a:txBody>
                    <a:bodyPr/>
                    <a:lstStyle/>
                    <a:p>
                      <a:pPr algn="r"/>
                      <a:r>
                        <a:t>2%</a:t>
                      </a:r>
                    </a:p>
                  </a:txBody>
                  <a:tcPr anchor="ctr"/>
                </a:tc>
              </a:tr>
              <a:tr h="370840">
                <a:tc>
                  <a:txBody>
                    <a:bodyPr/>
                    <a:lstStyle/>
                    <a:p>
                      <a:pPr algn="l"/>
                      <a:r>
                        <a:t>Mississippi</a:t>
                      </a:r>
                    </a:p>
                  </a:txBody>
                  <a:tcPr anchor="ctr"/>
                </a:tc>
                <a:tc>
                  <a:txBody>
                    <a:bodyPr/>
                    <a:lstStyle/>
                    <a:p>
                      <a:pPr algn="r"/>
                      <a:r>
                        <a:t>1%</a:t>
                      </a:r>
                    </a:p>
                  </a:txBody>
                  <a:tcPr anchor="ctr"/>
                </a:tc>
              </a:tr>
              <a:tr h="370840">
                <a:tc>
                  <a:txBody>
                    <a:bodyPr/>
                    <a:lstStyle/>
                    <a:p>
                      <a:pPr algn="l"/>
                      <a:r>
                        <a:t>Missouri</a:t>
                      </a:r>
                    </a:p>
                  </a:txBody>
                  <a:tcPr anchor="ctr"/>
                </a:tc>
                <a:tc>
                  <a:txBody>
                    <a:bodyPr/>
                    <a:lstStyle/>
                    <a:p>
                      <a:pPr algn="r"/>
                      <a:r>
                        <a:t>2%</a:t>
                      </a:r>
                    </a:p>
                  </a:txBody>
                  <a:tcPr anchor="ctr"/>
                </a:tc>
              </a:tr>
              <a:tr h="370840">
                <a:tc>
                  <a:txBody>
                    <a:bodyPr/>
                    <a:lstStyle/>
                    <a:p>
                      <a:pPr algn="l"/>
                      <a:r>
                        <a:t>Montana</a:t>
                      </a:r>
                    </a:p>
                  </a:txBody>
                  <a:tcPr anchor="ctr"/>
                </a:tc>
                <a:tc>
                  <a:txBody>
                    <a:bodyPr/>
                    <a:lstStyle/>
                    <a:p>
                      <a:pPr algn="r"/>
                      <a:r>
                        <a:t>0%</a:t>
                      </a:r>
                    </a:p>
                  </a:txBody>
                  <a:tcPr anchor="ctr"/>
                </a:tc>
              </a:tr>
              <a:tr h="370840">
                <a:tc>
                  <a:txBody>
                    <a:bodyPr/>
                    <a:lstStyle/>
                    <a:p>
                      <a:pPr algn="l"/>
                      <a:r>
                        <a:t>Nebraska</a:t>
                      </a:r>
                    </a:p>
                  </a:txBody>
                  <a:tcPr anchor="ctr"/>
                </a:tc>
                <a:tc>
                  <a:txBody>
                    <a:bodyPr/>
                    <a:lstStyle/>
                    <a:p>
                      <a:pPr algn="r"/>
                      <a:r>
                        <a:t>1%</a:t>
                      </a:r>
                    </a:p>
                  </a:txBody>
                  <a:tcPr anchor="ctr"/>
                </a:tc>
              </a:tr>
              <a:tr h="370840">
                <a:tc>
                  <a:txBody>
                    <a:bodyPr/>
                    <a:lstStyle/>
                    <a:p>
                      <a:pPr algn="l"/>
                      <a:r>
                        <a:t>Nevada</a:t>
                      </a:r>
                    </a:p>
                  </a:txBody>
                  <a:tcPr anchor="ctr"/>
                </a:tc>
                <a:tc>
                  <a:txBody>
                    <a:bodyPr/>
                    <a:lstStyle/>
                    <a:p>
                      <a:pPr algn="r"/>
                      <a:r>
                        <a:t>1%</a:t>
                      </a:r>
                    </a:p>
                  </a:txBody>
                  <a:tcPr anchor="ctr"/>
                </a:tc>
              </a:tr>
              <a:tr h="370840">
                <a:tc>
                  <a:txBody>
                    <a:bodyPr/>
                    <a:lstStyle/>
                    <a:p>
                      <a:pPr algn="l"/>
                      <a:r>
                        <a:t>New Hampshire</a:t>
                      </a:r>
                    </a:p>
                  </a:txBody>
                  <a:tcPr anchor="ctr"/>
                </a:tc>
                <a:tc>
                  <a:txBody>
                    <a:bodyPr/>
                    <a:lstStyle/>
                    <a:p>
                      <a:pPr algn="r"/>
                      <a:r>
                        <a:t>0%</a:t>
                      </a:r>
                    </a:p>
                  </a:txBody>
                  <a:tcPr anchor="ctr"/>
                </a:tc>
              </a:tr>
              <a:tr h="370840">
                <a:tc>
                  <a:txBody>
                    <a:bodyPr/>
                    <a:lstStyle/>
                    <a:p>
                      <a:pPr algn="l"/>
                      <a:r>
                        <a:t>New Jersey</a:t>
                      </a:r>
                    </a:p>
                  </a:txBody>
                  <a:tcPr anchor="ctr"/>
                </a:tc>
                <a:tc>
                  <a:txBody>
                    <a:bodyPr/>
                    <a:lstStyle/>
                    <a:p>
                      <a:pPr algn="r"/>
                      <a:r>
                        <a:t>1%</a:t>
                      </a:r>
                    </a:p>
                  </a:txBody>
                  <a:tcPr anchor="ctr"/>
                </a:tc>
              </a:tr>
              <a:tr h="370840">
                <a:tc>
                  <a:txBody>
                    <a:bodyPr/>
                    <a:lstStyle/>
                    <a:p>
                      <a:pPr algn="l"/>
                      <a:r>
                        <a:t>New Mexico</a:t>
                      </a:r>
                    </a:p>
                  </a:txBody>
                  <a:tcPr anchor="ctr"/>
                </a:tc>
                <a:tc>
                  <a:txBody>
                    <a:bodyPr/>
                    <a:lstStyle/>
                    <a:p>
                      <a:pPr algn="r"/>
                      <a:r>
                        <a:t>1%</a:t>
                      </a:r>
                    </a:p>
                  </a:txBody>
                  <a:tcPr anchor="ctr"/>
                </a:tc>
              </a:tr>
              <a:tr h="370840">
                <a:tc>
                  <a:txBody>
                    <a:bodyPr/>
                    <a:lstStyle/>
                    <a:p>
                      <a:pPr algn="l"/>
                      <a:r>
                        <a:t>New York</a:t>
                      </a:r>
                    </a:p>
                  </a:txBody>
                  <a:tcPr anchor="ctr"/>
                </a:tc>
                <a:tc>
                  <a:txBody>
                    <a:bodyPr/>
                    <a:lstStyle/>
                    <a:p>
                      <a:pPr algn="r"/>
                      <a:r>
                        <a:t>8%</a:t>
                      </a:r>
                    </a:p>
                  </a:txBody>
                  <a:tcPr anchor="ctr"/>
                </a:tc>
              </a:tr>
              <a:tr h="370840">
                <a:tc>
                  <a:txBody>
                    <a:bodyPr/>
                    <a:lstStyle/>
                    <a:p>
                      <a:pPr algn="l"/>
                      <a:r>
                        <a:t>North Carolina</a:t>
                      </a:r>
                    </a:p>
                  </a:txBody>
                  <a:tcPr anchor="ctr"/>
                </a:tc>
                <a:tc>
                  <a:txBody>
                    <a:bodyPr/>
                    <a:lstStyle/>
                    <a:p>
                      <a:pPr algn="r"/>
                      <a:r>
                        <a:t>3%</a:t>
                      </a:r>
                    </a:p>
                  </a:txBody>
                  <a:tcPr anchor="ctr"/>
                </a:tc>
              </a:tr>
              <a:tr h="370840">
                <a:tc>
                  <a:txBody>
                    <a:bodyPr/>
                    <a:lstStyle/>
                    <a:p>
                      <a:pPr algn="l"/>
                      <a:r>
                        <a:t>North Dakota</a:t>
                      </a:r>
                    </a:p>
                  </a:txBody>
                  <a:tcPr anchor="ctr"/>
                </a:tc>
                <a:tc>
                  <a:txBody>
                    <a:bodyPr/>
                    <a:lstStyle/>
                    <a:p>
                      <a:pPr algn="r"/>
                      <a:r>
                        <a:t>1%</a:t>
                      </a:r>
                    </a:p>
                  </a:txBody>
                  <a:tcPr anchor="ctr"/>
                </a:tc>
              </a:tr>
              <a:tr h="370840">
                <a:tc>
                  <a:txBody>
                    <a:bodyPr/>
                    <a:lstStyle/>
                    <a:p>
                      <a:pPr algn="l"/>
                      <a:r>
                        <a:t>Ohio</a:t>
                      </a:r>
                    </a:p>
                  </a:txBody>
                  <a:tcPr anchor="ctr"/>
                </a:tc>
                <a:tc>
                  <a:txBody>
                    <a:bodyPr/>
                    <a:lstStyle/>
                    <a:p>
                      <a:pPr algn="r"/>
                      <a:r>
                        <a:t>4%</a:t>
                      </a:r>
                    </a:p>
                  </a:txBody>
                  <a:tcPr anchor="ctr"/>
                </a:tc>
              </a:tr>
              <a:tr h="370840">
                <a:tc>
                  <a:txBody>
                    <a:bodyPr/>
                    <a:lstStyle/>
                    <a:p>
                      <a:pPr algn="l"/>
                      <a:r>
                        <a:t>Oklahoma</a:t>
                      </a:r>
                    </a:p>
                  </a:txBody>
                  <a:tcPr anchor="ctr"/>
                </a:tc>
                <a:tc>
                  <a:txBody>
                    <a:bodyPr/>
                    <a:lstStyle/>
                    <a:p>
                      <a:pPr algn="r"/>
                      <a:r>
                        <a:t>1%</a:t>
                      </a:r>
                    </a:p>
                  </a:txBody>
                  <a:tcPr anchor="ctr"/>
                </a:tc>
              </a:tr>
              <a:tr h="370840">
                <a:tc>
                  <a:txBody>
                    <a:bodyPr/>
                    <a:lstStyle/>
                    <a:p>
                      <a:pPr algn="l"/>
                      <a:r>
                        <a:t>Oregon</a:t>
                      </a:r>
                    </a:p>
                  </a:txBody>
                  <a:tcPr anchor="ctr"/>
                </a:tc>
                <a:tc>
                  <a:txBody>
                    <a:bodyPr/>
                    <a:lstStyle/>
                    <a:p>
                      <a:pPr algn="r"/>
                      <a:r>
                        <a:t>2%</a:t>
                      </a:r>
                    </a:p>
                  </a:txBody>
                  <a:tcPr anchor="ctr"/>
                </a:tc>
              </a:tr>
              <a:tr h="370840">
                <a:tc>
                  <a:txBody>
                    <a:bodyPr/>
                    <a:lstStyle/>
                    <a:p>
                      <a:pPr algn="l"/>
                      <a:r>
                        <a:t>Pennsylvania</a:t>
                      </a:r>
                    </a:p>
                  </a:txBody>
                  <a:tcPr anchor="ctr"/>
                </a:tc>
                <a:tc>
                  <a:txBody>
                    <a:bodyPr/>
                    <a:lstStyle/>
                    <a:p>
                      <a:pPr algn="r"/>
                      <a:r>
                        <a:t>4%</a:t>
                      </a:r>
                    </a:p>
                  </a:txBody>
                  <a:tcPr anchor="ctr"/>
                </a:tc>
              </a:tr>
              <a:tr h="370840">
                <a:tc>
                  <a:txBody>
                    <a:bodyPr/>
                    <a:lstStyle/>
                    <a:p>
                      <a:pPr algn="l"/>
                      <a:r>
                        <a:t>Rhode Island</a:t>
                      </a:r>
                    </a:p>
                  </a:txBody>
                  <a:tcPr anchor="ctr"/>
                </a:tc>
                <a:tc>
                  <a:txBody>
                    <a:bodyPr/>
                    <a:lstStyle/>
                    <a:p>
                      <a:pPr algn="r"/>
                      <a:r>
                        <a:t>0%</a:t>
                      </a:r>
                    </a:p>
                  </a:txBody>
                  <a:tcPr anchor="ctr"/>
                </a:tc>
              </a:tr>
              <a:tr h="370840">
                <a:tc>
                  <a:txBody>
                    <a:bodyPr/>
                    <a:lstStyle/>
                    <a:p>
                      <a:pPr algn="l"/>
                      <a:r>
                        <a:t>South Carolina</a:t>
                      </a:r>
                    </a:p>
                  </a:txBody>
                  <a:tcPr anchor="ctr"/>
                </a:tc>
                <a:tc>
                  <a:txBody>
                    <a:bodyPr/>
                    <a:lstStyle/>
                    <a:p>
                      <a:pPr algn="r"/>
                      <a:r>
                        <a:t>1%</a:t>
                      </a:r>
                    </a:p>
                  </a:txBody>
                  <a:tcPr anchor="ctr"/>
                </a:tc>
              </a:tr>
              <a:tr h="370840">
                <a:tc>
                  <a:txBody>
                    <a:bodyPr/>
                    <a:lstStyle/>
                    <a:p>
                      <a:pPr algn="l"/>
                      <a:r>
                        <a:t>South Dakota</a:t>
                      </a:r>
                    </a:p>
                  </a:txBody>
                  <a:tcPr anchor="ctr"/>
                </a:tc>
                <a:tc>
                  <a:txBody>
                    <a:bodyPr/>
                    <a:lstStyle/>
                    <a:p>
                      <a:pPr algn="r"/>
                      <a:r>
                        <a:t>0%</a:t>
                      </a:r>
                    </a:p>
                  </a:txBody>
                  <a:tcPr anchor="ctr"/>
                </a:tc>
              </a:tr>
              <a:tr h="370840">
                <a:tc>
                  <a:txBody>
                    <a:bodyPr/>
                    <a:lstStyle/>
                    <a:p>
                      <a:pPr algn="l"/>
                      <a:r>
                        <a:t>Tennessee</a:t>
                      </a:r>
                    </a:p>
                  </a:txBody>
                  <a:tcPr anchor="ctr"/>
                </a:tc>
                <a:tc>
                  <a:txBody>
                    <a:bodyPr/>
                    <a:lstStyle/>
                    <a:p>
                      <a:pPr algn="r"/>
                      <a:r>
                        <a:t>3%</a:t>
                      </a:r>
                    </a:p>
                  </a:txBody>
                  <a:tcPr anchor="ctr"/>
                </a:tc>
              </a:tr>
              <a:tr h="370840">
                <a:tc>
                  <a:txBody>
                    <a:bodyPr/>
                    <a:lstStyle/>
                    <a:p>
                      <a:pPr algn="l"/>
                      <a:r>
                        <a:t>Texas</a:t>
                      </a:r>
                    </a:p>
                  </a:txBody>
                  <a:tcPr anchor="ctr"/>
                </a:tc>
                <a:tc>
                  <a:txBody>
                    <a:bodyPr/>
                    <a:lstStyle/>
                    <a:p>
                      <a:pPr algn="r"/>
                      <a:r>
                        <a:t>9%</a:t>
                      </a:r>
                    </a:p>
                  </a:txBody>
                  <a:tcPr anchor="ctr"/>
                </a:tc>
              </a:tr>
              <a:tr h="370840">
                <a:tc>
                  <a:txBody>
                    <a:bodyPr/>
                    <a:lstStyle/>
                    <a:p>
                      <a:pPr algn="l"/>
                      <a:r>
                        <a:t>Utah</a:t>
                      </a:r>
                    </a:p>
                  </a:txBody>
                  <a:tcPr anchor="ctr"/>
                </a:tc>
                <a:tc>
                  <a:txBody>
                    <a:bodyPr/>
                    <a:lstStyle/>
                    <a:p>
                      <a:pPr algn="r"/>
                      <a:r>
                        <a:t>1%</a:t>
                      </a:r>
                    </a:p>
                  </a:txBody>
                  <a:tcPr anchor="ctr"/>
                </a:tc>
              </a:tr>
              <a:tr h="370840">
                <a:tc>
                  <a:txBody>
                    <a:bodyPr/>
                    <a:lstStyle/>
                    <a:p>
                      <a:pPr algn="l"/>
                      <a:r>
                        <a:t>Vermont</a:t>
                      </a:r>
                    </a:p>
                  </a:txBody>
                  <a:tcPr anchor="ctr"/>
                </a:tc>
                <a:tc>
                  <a:txBody>
                    <a:bodyPr/>
                    <a:lstStyle/>
                    <a:p>
                      <a:pPr algn="r"/>
                      <a:r>
                        <a:t>0%</a:t>
                      </a:r>
                    </a:p>
                  </a:txBody>
                  <a:tcPr anchor="ctr"/>
                </a:tc>
              </a:tr>
              <a:tr h="370840">
                <a:tc>
                  <a:txBody>
                    <a:bodyPr/>
                    <a:lstStyle/>
                    <a:p>
                      <a:pPr algn="l"/>
                      <a:r>
                        <a:t>Virginia</a:t>
                      </a:r>
                    </a:p>
                  </a:txBody>
                  <a:tcPr anchor="ctr"/>
                </a:tc>
                <a:tc>
                  <a:txBody>
                    <a:bodyPr/>
                    <a:lstStyle/>
                    <a:p>
                      <a:pPr algn="r"/>
                      <a:r>
                        <a:t>2%</a:t>
                      </a:r>
                    </a:p>
                  </a:txBody>
                  <a:tcPr anchor="ctr"/>
                </a:tc>
              </a:tr>
              <a:tr h="370840">
                <a:tc>
                  <a:txBody>
                    <a:bodyPr/>
                    <a:lstStyle/>
                    <a:p>
                      <a:pPr algn="l"/>
                      <a:r>
                        <a:t>Washington</a:t>
                      </a:r>
                    </a:p>
                  </a:txBody>
                  <a:tcPr anchor="ctr"/>
                </a:tc>
                <a:tc>
                  <a:txBody>
                    <a:bodyPr/>
                    <a:lstStyle/>
                    <a:p>
                      <a:pPr algn="r"/>
                      <a:r>
                        <a:t>3%</a:t>
                      </a:r>
                    </a:p>
                  </a:txBody>
                  <a:tcPr anchor="ctr"/>
                </a:tc>
              </a:tr>
              <a:tr h="370840">
                <a:tc>
                  <a:txBody>
                    <a:bodyPr/>
                    <a:lstStyle/>
                    <a:p>
                      <a:pPr algn="l"/>
                      <a:r>
                        <a:t>West Virginia</a:t>
                      </a:r>
                    </a:p>
                  </a:txBody>
                  <a:tcPr anchor="ctr"/>
                </a:tc>
                <a:tc>
                  <a:txBody>
                    <a:bodyPr/>
                    <a:lstStyle/>
                    <a:p>
                      <a:pPr algn="r"/>
                      <a:r>
                        <a:t>1%</a:t>
                      </a:r>
                    </a:p>
                  </a:txBody>
                  <a:tcPr anchor="ctr"/>
                </a:tc>
              </a:tr>
              <a:tr h="370840">
                <a:tc>
                  <a:txBody>
                    <a:bodyPr/>
                    <a:lstStyle/>
                    <a:p>
                      <a:pPr algn="l"/>
                      <a:r>
                        <a:t>Wisconsin</a:t>
                      </a:r>
                    </a:p>
                  </a:txBody>
                  <a:tcPr anchor="ctr"/>
                </a:tc>
                <a:tc>
                  <a:txBody>
                    <a:bodyPr/>
                    <a:lstStyle/>
                    <a:p>
                      <a:pPr algn="r"/>
                      <a:r>
                        <a:t>2%</a:t>
                      </a:r>
                    </a:p>
                  </a:txBody>
                  <a:tcPr anchor="ctr"/>
                </a:tc>
              </a:tr>
              <a:tr h="370840">
                <a:tc>
                  <a:txBody>
                    <a:bodyPr/>
                    <a:lstStyle/>
                    <a:p>
                      <a:pPr algn="l"/>
                      <a:r>
                        <a:t>Wyoming</a:t>
                      </a:r>
                    </a:p>
                  </a:txBody>
                  <a:tcPr anchor="ctr"/>
                </a:tc>
                <a:tc>
                  <a:txBody>
                    <a:bodyPr/>
                    <a:lstStyle/>
                    <a:p>
                      <a:pPr algn="r"/>
                      <a:r>
                        <a:t>0%</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Opinion: California v. Texas II (Group A)</a:t>
            </a:r>
          </a:p>
        </p:txBody>
      </p:sp>
      <p:sp>
        <p:nvSpPr>
          <p:cNvPr id="3" name="Text Placeholder 2"/>
          <p:cNvSpPr>
            <a:spLocks noGrp="1"/>
          </p:cNvSpPr>
          <p:nvPr>
            <p:ph type="body" idx="10" sz="quarter"/>
          </p:nvPr>
        </p:nvSpPr>
        <p:spPr/>
        <p:txBody>
          <a:bodyPr/>
          <a:lstStyle/>
          <a:p>
            <a:r>
              <a:t>Under the Affordable Care Act (ACA), there is a tax penalty for not buying health insurance. This is called the individual mandate.     Some people think that if the individual mandate is unconstitutional then the entirety of the ACA must also be unconstitutional. Other people disagree and think that if the individual mandate is unconstitutional, that should not affect the rest of the law.     What do you think?</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Personal Opinion: California v. Texas II (Group A)</a:t>
                      </a:r>
                    </a:p>
                  </a:txBody>
                  <a:tcPr anchor="b"/>
                </a:tc>
                <a:tc>
                  <a:txBody>
                    <a:bodyPr/>
                    <a:lstStyle/>
                    <a:p>
                      <a:pPr algn="r"/>
                      <a:r>
                        <a:t>All</a:t>
                      </a:r>
                    </a:p>
                  </a:txBody>
                  <a:tcPr anchor="b"/>
                </a:tc>
              </a:tr>
              <a:tr h="370840">
                <a:tc>
                  <a:txBody>
                    <a:bodyPr/>
                    <a:lstStyle/>
                    <a:p>
                      <a:pPr algn="l"/>
                      <a:r>
                        <a:t>If the individual mandate is unconstitutional, then the ENTIRE LAW SHOULD BE STRUCK DOWN</a:t>
                      </a:r>
                    </a:p>
                  </a:txBody>
                  <a:tcPr anchor="ctr"/>
                </a:tc>
                <a:tc>
                  <a:txBody>
                    <a:bodyPr/>
                    <a:lstStyle/>
                    <a:p>
                      <a:pPr algn="r"/>
                      <a:r>
                        <a:t>47%</a:t>
                      </a:r>
                    </a:p>
                  </a:txBody>
                  <a:tcPr anchor="ctr"/>
                </a:tc>
              </a:tr>
              <a:tr h="370840">
                <a:tc>
                  <a:txBody>
                    <a:bodyPr/>
                    <a:lstStyle/>
                    <a:p>
                      <a:pPr algn="l"/>
                      <a:r>
                        <a:t>If the individual mandate is unconstitutional, that should NOT AFFECT THE REST OF THE LAW</a:t>
                      </a:r>
                    </a:p>
                  </a:txBody>
                  <a:tcPr anchor="ctr"/>
                </a:tc>
                <a:tc>
                  <a:txBody>
                    <a:bodyPr/>
                    <a:lstStyle/>
                    <a:p>
                      <a:pPr algn="r"/>
                      <a:r>
                        <a:t>53%</a:t>
                      </a:r>
                    </a:p>
                  </a:txBody>
                  <a:tcPr anchor="ctr"/>
                </a:tc>
              </a:tr>
              <a:tr h="370840">
                <a:tc>
                  <a:txBody>
                    <a:bodyPr/>
                    <a:lstStyle/>
                    <a:p>
                      <a:pPr algn="l"/>
                      <a:r>
                        <a:t>Unweighted N</a:t>
                      </a:r>
                    </a:p>
                  </a:txBody>
                  <a:tcPr anchor="ctr"/>
                </a:tc>
                <a:tc>
                  <a:txBody>
                    <a:bodyPr/>
                    <a:lstStyle/>
                    <a:p>
                      <a:pPr algn="r"/>
                      <a:r>
                        <a:t>1071</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Census Region</a:t>
            </a:r>
          </a:p>
        </p:txBody>
      </p:sp>
      <p:sp>
        <p:nvSpPr>
          <p:cNvPr id="3" name="Text Placeholder 2"/>
          <p:cNvSpPr>
            <a:spLocks noGrp="1"/>
          </p:cNvSpPr>
          <p:nvPr>
            <p:ph type="body" idx="10" sz="quarter"/>
          </p:nvPr>
        </p:nvSpPr>
        <p:spPr/>
        <p:txBody>
          <a:bodyPr/>
          <a:lstStyle/>
          <a:p>
            <a:r>
              <a:t>Calculated from respondent's state of residence</a:t>
            </a:r>
          </a:p>
        </p:txBody>
      </p:sp>
      <p:graphicFrame>
        <p:nvGraphicFramePr>
          <p:cNvPr id="4" name="Table Placeholder 3"/>
          <p:cNvGraphicFramePr>
            <a:graphicFrameLocks noGrp="1"/>
          </p:cNvGraphicFramePr>
          <p:nvPr>
            <p:ph type="tbl" idx="11" sz="quarter"/>
          </p:nvPr>
        </p:nvGraphicFramePr>
        <p:xfrm>
          <a:off x="365760" y="1828800"/>
          <a:ext cx="11430000" cy="259588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Census Region</a:t>
                      </a:r>
                    </a:p>
                  </a:txBody>
                  <a:tcPr anchor="b"/>
                </a:tc>
                <a:tc>
                  <a:txBody>
                    <a:bodyPr/>
                    <a:lstStyle/>
                    <a:p>
                      <a:pPr algn="r"/>
                      <a:r>
                        <a:t>All</a:t>
                      </a:r>
                    </a:p>
                  </a:txBody>
                  <a:tcPr anchor="b"/>
                </a:tc>
              </a:tr>
              <a:tr h="370840">
                <a:tc>
                  <a:txBody>
                    <a:bodyPr/>
                    <a:lstStyle/>
                    <a:p>
                      <a:pPr algn="l"/>
                      <a:r>
                        <a:t>Northeast</a:t>
                      </a:r>
                    </a:p>
                  </a:txBody>
                  <a:tcPr anchor="ctr"/>
                </a:tc>
                <a:tc>
                  <a:txBody>
                    <a:bodyPr/>
                    <a:lstStyle/>
                    <a:p>
                      <a:pPr algn="r"/>
                      <a:r>
                        <a:t>17%</a:t>
                      </a:r>
                    </a:p>
                  </a:txBody>
                  <a:tcPr anchor="ctr"/>
                </a:tc>
              </a:tr>
              <a:tr h="370840">
                <a:tc>
                  <a:txBody>
                    <a:bodyPr/>
                    <a:lstStyle/>
                    <a:p>
                      <a:pPr algn="l"/>
                      <a:r>
                        <a:t>Midwest</a:t>
                      </a:r>
                    </a:p>
                  </a:txBody>
                  <a:tcPr anchor="ctr"/>
                </a:tc>
                <a:tc>
                  <a:txBody>
                    <a:bodyPr/>
                    <a:lstStyle/>
                    <a:p>
                      <a:pPr algn="r"/>
                      <a:r>
                        <a:t>21%</a:t>
                      </a:r>
                    </a:p>
                  </a:txBody>
                  <a:tcPr anchor="ctr"/>
                </a:tc>
              </a:tr>
              <a:tr h="370840">
                <a:tc>
                  <a:txBody>
                    <a:bodyPr/>
                    <a:lstStyle/>
                    <a:p>
                      <a:pPr algn="l"/>
                      <a:r>
                        <a:t>South</a:t>
                      </a:r>
                    </a:p>
                  </a:txBody>
                  <a:tcPr anchor="ctr"/>
                </a:tc>
                <a:tc>
                  <a:txBody>
                    <a:bodyPr/>
                    <a:lstStyle/>
                    <a:p>
                      <a:pPr algn="r"/>
                      <a:r>
                        <a:t>38%</a:t>
                      </a:r>
                    </a:p>
                  </a:txBody>
                  <a:tcPr anchor="ctr"/>
                </a:tc>
              </a:tr>
              <a:tr h="370840">
                <a:tc>
                  <a:txBody>
                    <a:bodyPr/>
                    <a:lstStyle/>
                    <a:p>
                      <a:pPr algn="l"/>
                      <a:r>
                        <a:t>West</a:t>
                      </a:r>
                    </a:p>
                  </a:txBody>
                  <a:tcPr anchor="ctr"/>
                </a:tc>
                <a:tc>
                  <a:txBody>
                    <a:bodyPr/>
                    <a:lstStyle/>
                    <a:p>
                      <a:pPr algn="r"/>
                      <a:r>
                        <a:t>24%</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Area Type</a:t>
            </a:r>
          </a:p>
        </p:txBody>
      </p:sp>
      <p:sp>
        <p:nvSpPr>
          <p:cNvPr id="3" name="Text Placeholder 2"/>
          <p:cNvSpPr>
            <a:spLocks noGrp="1"/>
          </p:cNvSpPr>
          <p:nvPr>
            <p:ph type="body" idx="10" sz="quarter"/>
          </p:nvPr>
        </p:nvSpPr>
        <p:spPr/>
        <p:txBody>
          <a:bodyPr/>
          <a:lstStyle/>
          <a:p>
            <a:r>
              <a:t>How would you describe the place where you live?</a:t>
            </a:r>
          </a:p>
        </p:txBody>
      </p:sp>
      <p:graphicFrame>
        <p:nvGraphicFramePr>
          <p:cNvPr id="4" name="Table Placeholder 3"/>
          <p:cNvGraphicFramePr>
            <a:graphicFrameLocks noGrp="1"/>
          </p:cNvGraphicFramePr>
          <p:nvPr>
            <p:ph type="tbl" idx="11" sz="quarter"/>
          </p:nvPr>
        </p:nvGraphicFramePr>
        <p:xfrm>
          <a:off x="365760" y="1828800"/>
          <a:ext cx="11430000" cy="29667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Area Type</a:t>
                      </a:r>
                    </a:p>
                  </a:txBody>
                  <a:tcPr anchor="b"/>
                </a:tc>
                <a:tc>
                  <a:txBody>
                    <a:bodyPr/>
                    <a:lstStyle/>
                    <a:p>
                      <a:pPr algn="r"/>
                      <a:r>
                        <a:t>All</a:t>
                      </a:r>
                    </a:p>
                  </a:txBody>
                  <a:tcPr anchor="b"/>
                </a:tc>
              </a:tr>
              <a:tr h="370840">
                <a:tc>
                  <a:txBody>
                    <a:bodyPr/>
                    <a:lstStyle/>
                    <a:p>
                      <a:pPr algn="l"/>
                      <a:r>
                        <a:t>City</a:t>
                      </a:r>
                    </a:p>
                  </a:txBody>
                  <a:tcPr anchor="ctr"/>
                </a:tc>
                <a:tc>
                  <a:txBody>
                    <a:bodyPr/>
                    <a:lstStyle/>
                    <a:p>
                      <a:pPr algn="r"/>
                      <a:r>
                        <a:t>31%</a:t>
                      </a:r>
                    </a:p>
                  </a:txBody>
                  <a:tcPr anchor="ctr"/>
                </a:tc>
              </a:tr>
              <a:tr h="370840">
                <a:tc>
                  <a:txBody>
                    <a:bodyPr/>
                    <a:lstStyle/>
                    <a:p>
                      <a:pPr algn="l"/>
                      <a:r>
                        <a:t>Suburb</a:t>
                      </a:r>
                    </a:p>
                  </a:txBody>
                  <a:tcPr anchor="ctr"/>
                </a:tc>
                <a:tc>
                  <a:txBody>
                    <a:bodyPr/>
                    <a:lstStyle/>
                    <a:p>
                      <a:pPr algn="r"/>
                      <a:r>
                        <a:t>35%</a:t>
                      </a:r>
                    </a:p>
                  </a:txBody>
                  <a:tcPr anchor="ctr"/>
                </a:tc>
              </a:tr>
              <a:tr h="370840">
                <a:tc>
                  <a:txBody>
                    <a:bodyPr/>
                    <a:lstStyle/>
                    <a:p>
                      <a:pPr algn="l"/>
                      <a:r>
                        <a:t>Town</a:t>
                      </a:r>
                    </a:p>
                  </a:txBody>
                  <a:tcPr anchor="ctr"/>
                </a:tc>
                <a:tc>
                  <a:txBody>
                    <a:bodyPr/>
                    <a:lstStyle/>
                    <a:p>
                      <a:pPr algn="r"/>
                      <a:r>
                        <a:t>13%</a:t>
                      </a:r>
                    </a:p>
                  </a:txBody>
                  <a:tcPr anchor="ctr"/>
                </a:tc>
              </a:tr>
              <a:tr h="370840">
                <a:tc>
                  <a:txBody>
                    <a:bodyPr/>
                    <a:lstStyle/>
                    <a:p>
                      <a:pPr algn="l"/>
                      <a:r>
                        <a:t>Rural area</a:t>
                      </a:r>
                    </a:p>
                  </a:txBody>
                  <a:tcPr anchor="ctr"/>
                </a:tc>
                <a:tc>
                  <a:txBody>
                    <a:bodyPr/>
                    <a:lstStyle/>
                    <a:p>
                      <a:pPr algn="r"/>
                      <a:r>
                        <a:t>20%</a:t>
                      </a:r>
                    </a:p>
                  </a:txBody>
                  <a:tcPr anchor="ctr"/>
                </a:tc>
              </a:tr>
              <a:tr h="370840">
                <a:tc>
                  <a:txBody>
                    <a:bodyPr/>
                    <a:lstStyle/>
                    <a:p>
                      <a:pPr algn="l"/>
                      <a:r>
                        <a:t>Other</a:t>
                      </a:r>
                    </a:p>
                  </a:txBody>
                  <a:tcPr anchor="ctr"/>
                </a:tc>
                <a:tc>
                  <a:txBody>
                    <a:bodyPr/>
                    <a:lstStyle/>
                    <a:p>
                      <a:pPr algn="r"/>
                      <a:r>
                        <a:t>1%</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Own or Rent Home</a:t>
            </a:r>
          </a:p>
        </p:txBody>
      </p:sp>
      <p:sp>
        <p:nvSpPr>
          <p:cNvPr id="3" name="Text Placeholder 2"/>
          <p:cNvSpPr>
            <a:spLocks noGrp="1"/>
          </p:cNvSpPr>
          <p:nvPr>
            <p:ph type="body" idx="10" sz="quarter"/>
          </p:nvPr>
        </p:nvSpPr>
        <p:spPr/>
        <p:txBody>
          <a:bodyPr/>
          <a:lstStyle/>
          <a:p>
            <a:r>
              <a:t>Do you own or rent the place you currently live?</a:t>
            </a:r>
          </a:p>
        </p:txBody>
      </p:sp>
      <p:graphicFrame>
        <p:nvGraphicFramePr>
          <p:cNvPr id="4" name="Table Placeholder 3"/>
          <p:cNvGraphicFramePr>
            <a:graphicFrameLocks noGrp="1"/>
          </p:cNvGraphicFramePr>
          <p:nvPr>
            <p:ph type="tbl" idx="11" sz="quarter"/>
          </p:nvPr>
        </p:nvGraphicFramePr>
        <p:xfrm>
          <a:off x="365760" y="1828800"/>
          <a:ext cx="11430000" cy="22250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Own or Rent Home</a:t>
                      </a:r>
                    </a:p>
                  </a:txBody>
                  <a:tcPr anchor="b"/>
                </a:tc>
                <a:tc>
                  <a:txBody>
                    <a:bodyPr/>
                    <a:lstStyle/>
                    <a:p>
                      <a:pPr algn="r"/>
                      <a:r>
                        <a:t>All</a:t>
                      </a:r>
                    </a:p>
                  </a:txBody>
                  <a:tcPr anchor="b"/>
                </a:tc>
              </a:tr>
              <a:tr h="370840">
                <a:tc>
                  <a:txBody>
                    <a:bodyPr/>
                    <a:lstStyle/>
                    <a:p>
                      <a:pPr algn="l"/>
                      <a:r>
                        <a:t>Own</a:t>
                      </a:r>
                    </a:p>
                  </a:txBody>
                  <a:tcPr anchor="ctr"/>
                </a:tc>
                <a:tc>
                  <a:txBody>
                    <a:bodyPr/>
                    <a:lstStyle/>
                    <a:p>
                      <a:pPr algn="r"/>
                      <a:r>
                        <a:t>61%</a:t>
                      </a:r>
                    </a:p>
                  </a:txBody>
                  <a:tcPr anchor="ctr"/>
                </a:tc>
              </a:tr>
              <a:tr h="370840">
                <a:tc>
                  <a:txBody>
                    <a:bodyPr/>
                    <a:lstStyle/>
                    <a:p>
                      <a:pPr algn="l"/>
                      <a:r>
                        <a:t>Rent</a:t>
                      </a:r>
                    </a:p>
                  </a:txBody>
                  <a:tcPr anchor="ctr"/>
                </a:tc>
                <a:tc>
                  <a:txBody>
                    <a:bodyPr/>
                    <a:lstStyle/>
                    <a:p>
                      <a:pPr algn="r"/>
                      <a:r>
                        <a:t>33%</a:t>
                      </a:r>
                    </a:p>
                  </a:txBody>
                  <a:tcPr anchor="ctr"/>
                </a:tc>
              </a:tr>
              <a:tr h="370840">
                <a:tc>
                  <a:txBody>
                    <a:bodyPr/>
                    <a:lstStyle/>
                    <a:p>
                      <a:pPr algn="l"/>
                      <a:r>
                        <a:t>Other</a:t>
                      </a:r>
                    </a:p>
                  </a:txBody>
                  <a:tcPr anchor="ctr"/>
                </a:tc>
                <a:tc>
                  <a:txBody>
                    <a:bodyPr/>
                    <a:lstStyle/>
                    <a:p>
                      <a:pPr algn="r"/>
                      <a:r>
                        <a:t>6%</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Employment status among non-students</a:t>
            </a:r>
          </a:p>
        </p:txBody>
      </p:sp>
      <p:sp>
        <p:nvSpPr>
          <p:cNvPr id="3" name="Text Placeholder 2"/>
          <p:cNvSpPr>
            <a:spLocks noGrp="1"/>
          </p:cNvSpPr>
          <p:nvPr>
            <p:ph type="body" idx="10" sz="quarter"/>
          </p:nvPr>
        </p:nvSpPr>
        <p:spPr/>
        <p:txBody>
          <a:bodyPr/>
          <a:lstStyle/>
          <a:p>
            <a:r>
              <a:t>Which of the following best describes your current employment status?</a:t>
            </a:r>
          </a:p>
        </p:txBody>
      </p:sp>
      <p:graphicFrame>
        <p:nvGraphicFramePr>
          <p:cNvPr id="4" name="Table Placeholder 3"/>
          <p:cNvGraphicFramePr>
            <a:graphicFrameLocks noGrp="1"/>
          </p:cNvGraphicFramePr>
          <p:nvPr>
            <p:ph type="tbl" idx="11" sz="quarter"/>
          </p:nvPr>
        </p:nvGraphicFramePr>
        <p:xfrm>
          <a:off x="365760" y="1828800"/>
          <a:ext cx="11430000" cy="40792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Employment status among non-students</a:t>
                      </a:r>
                    </a:p>
                  </a:txBody>
                  <a:tcPr anchor="b"/>
                </a:tc>
                <a:tc>
                  <a:txBody>
                    <a:bodyPr/>
                    <a:lstStyle/>
                    <a:p>
                      <a:pPr algn="r"/>
                      <a:r>
                        <a:t>All</a:t>
                      </a:r>
                    </a:p>
                  </a:txBody>
                  <a:tcPr anchor="b"/>
                </a:tc>
              </a:tr>
              <a:tr h="370840">
                <a:tc>
                  <a:txBody>
                    <a:bodyPr/>
                    <a:lstStyle/>
                    <a:p>
                      <a:pPr algn="l"/>
                      <a:r>
                        <a:t>Full-time employed</a:t>
                      </a:r>
                    </a:p>
                  </a:txBody>
                  <a:tcPr anchor="ctr"/>
                </a:tc>
                <a:tc>
                  <a:txBody>
                    <a:bodyPr/>
                    <a:lstStyle/>
                    <a:p>
                      <a:pPr algn="r"/>
                      <a:r>
                        <a:t>30%</a:t>
                      </a:r>
                    </a:p>
                  </a:txBody>
                  <a:tcPr anchor="ctr"/>
                </a:tc>
              </a:tr>
              <a:tr h="370840">
                <a:tc>
                  <a:txBody>
                    <a:bodyPr/>
                    <a:lstStyle/>
                    <a:p>
                      <a:pPr algn="l"/>
                      <a:r>
                        <a:t>Part-time employed</a:t>
                      </a:r>
                    </a:p>
                  </a:txBody>
                  <a:tcPr anchor="ctr"/>
                </a:tc>
                <a:tc>
                  <a:txBody>
                    <a:bodyPr/>
                    <a:lstStyle/>
                    <a:p>
                      <a:pPr algn="r"/>
                      <a:r>
                        <a:t>7%</a:t>
                      </a:r>
                    </a:p>
                  </a:txBody>
                  <a:tcPr anchor="ctr"/>
                </a:tc>
              </a:tr>
              <a:tr h="370840">
                <a:tc>
                  <a:txBody>
                    <a:bodyPr/>
                    <a:lstStyle/>
                    <a:p>
                      <a:pPr algn="l"/>
                      <a:r>
                        <a:t>Self-employed</a:t>
                      </a:r>
                    </a:p>
                  </a:txBody>
                  <a:tcPr anchor="ctr"/>
                </a:tc>
                <a:tc>
                  <a:txBody>
                    <a:bodyPr/>
                    <a:lstStyle/>
                    <a:p>
                      <a:pPr algn="r"/>
                      <a:r>
                        <a:t>7%</a:t>
                      </a:r>
                    </a:p>
                  </a:txBody>
                  <a:tcPr anchor="ctr"/>
                </a:tc>
              </a:tr>
              <a:tr h="370840">
                <a:tc>
                  <a:txBody>
                    <a:bodyPr/>
                    <a:lstStyle/>
                    <a:p>
                      <a:pPr algn="l"/>
                      <a:r>
                        <a:t>Unemployed or temporarily on layoff</a:t>
                      </a:r>
                    </a:p>
                  </a:txBody>
                  <a:tcPr anchor="ctr"/>
                </a:tc>
                <a:tc>
                  <a:txBody>
                    <a:bodyPr/>
                    <a:lstStyle/>
                    <a:p>
                      <a:pPr algn="r"/>
                      <a:r>
                        <a:t>13%</a:t>
                      </a:r>
                    </a:p>
                  </a:txBody>
                  <a:tcPr anchor="ctr"/>
                </a:tc>
              </a:tr>
              <a:tr h="370840">
                <a:tc>
                  <a:txBody>
                    <a:bodyPr/>
                    <a:lstStyle/>
                    <a:p>
                      <a:pPr algn="l"/>
                      <a:r>
                        <a:t>Retired</a:t>
                      </a:r>
                    </a:p>
                  </a:txBody>
                  <a:tcPr anchor="ctr"/>
                </a:tc>
                <a:tc>
                  <a:txBody>
                    <a:bodyPr/>
                    <a:lstStyle/>
                    <a:p>
                      <a:pPr algn="r"/>
                      <a:r>
                        <a:t>28%</a:t>
                      </a:r>
                    </a:p>
                  </a:txBody>
                  <a:tcPr anchor="ctr"/>
                </a:tc>
              </a:tr>
              <a:tr h="370840">
                <a:tc>
                  <a:txBody>
                    <a:bodyPr/>
                    <a:lstStyle/>
                    <a:p>
                      <a:pPr algn="l"/>
                      <a:r>
                        <a:t>Permanently disabled</a:t>
                      </a:r>
                    </a:p>
                  </a:txBody>
                  <a:tcPr anchor="ctr"/>
                </a:tc>
                <a:tc>
                  <a:txBody>
                    <a:bodyPr/>
                    <a:lstStyle/>
                    <a:p>
                      <a:pPr algn="r"/>
                      <a:r>
                        <a:t>9%</a:t>
                      </a:r>
                    </a:p>
                  </a:txBody>
                  <a:tcPr anchor="ctr"/>
                </a:tc>
              </a:tr>
              <a:tr h="370840">
                <a:tc>
                  <a:txBody>
                    <a:bodyPr/>
                    <a:lstStyle/>
                    <a:p>
                      <a:pPr algn="l"/>
                      <a:r>
                        <a:t>Homemaker</a:t>
                      </a:r>
                    </a:p>
                  </a:txBody>
                  <a:tcPr anchor="ctr"/>
                </a:tc>
                <a:tc>
                  <a:txBody>
                    <a:bodyPr/>
                    <a:lstStyle/>
                    <a:p>
                      <a:pPr algn="r"/>
                      <a:r>
                        <a:t>6%</a:t>
                      </a:r>
                    </a:p>
                  </a:txBody>
                  <a:tcPr anchor="ctr"/>
                </a:tc>
              </a:tr>
              <a:tr h="370840">
                <a:tc>
                  <a:txBody>
                    <a:bodyPr/>
                    <a:lstStyle/>
                    <a:p>
                      <a:pPr algn="l"/>
                      <a:r>
                        <a:t>Other</a:t>
                      </a:r>
                    </a:p>
                  </a:txBody>
                  <a:tcPr anchor="ctr"/>
                </a:tc>
                <a:tc>
                  <a:txBody>
                    <a:bodyPr/>
                    <a:lstStyle/>
                    <a:p>
                      <a:pPr algn="r"/>
                      <a:r>
                        <a:t>1%</a:t>
                      </a:r>
                    </a:p>
                  </a:txBody>
                  <a:tcPr anchor="ctr"/>
                </a:tc>
              </a:tr>
              <a:tr h="370840">
                <a:tc>
                  <a:txBody>
                    <a:bodyPr/>
                    <a:lstStyle/>
                    <a:p>
                      <a:pPr algn="l"/>
                      <a:r>
                        <a:t>Unweighted N</a:t>
                      </a:r>
                    </a:p>
                  </a:txBody>
                  <a:tcPr anchor="ctr"/>
                </a:tc>
                <a:tc>
                  <a:txBody>
                    <a:bodyPr/>
                    <a:lstStyle/>
                    <a:p>
                      <a:pPr algn="r"/>
                      <a:r>
                        <a:t>1793</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Family income</a:t>
            </a:r>
          </a:p>
        </p:txBody>
      </p:sp>
      <p:sp>
        <p:nvSpPr>
          <p:cNvPr id="3" name="Text Placeholder 2"/>
          <p:cNvSpPr>
            <a:spLocks noGrp="1"/>
          </p:cNvSpPr>
          <p:nvPr>
            <p:ph type="body" idx="10" sz="quarter"/>
          </p:nvPr>
        </p:nvSpPr>
        <p:spPr/>
        <p:txBody>
          <a:bodyPr/>
          <a:lstStyle/>
          <a:p>
            <a:r>
              <a:t>Thinking back over the last year, what was your family's annual income?</a:t>
            </a:r>
          </a:p>
        </p:txBody>
      </p:sp>
      <p:graphicFrame>
        <p:nvGraphicFramePr>
          <p:cNvPr id="4" name="Table Placeholder 3"/>
          <p:cNvGraphicFramePr>
            <a:graphicFrameLocks noGrp="1"/>
          </p:cNvGraphicFramePr>
          <p:nvPr>
            <p:ph type="tbl" idx="11" sz="quarter"/>
          </p:nvPr>
        </p:nvGraphicFramePr>
        <p:xfrm>
          <a:off x="365760" y="1828800"/>
          <a:ext cx="11430000" cy="74168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Family income</a:t>
                      </a:r>
                    </a:p>
                  </a:txBody>
                  <a:tcPr anchor="b"/>
                </a:tc>
                <a:tc>
                  <a:txBody>
                    <a:bodyPr/>
                    <a:lstStyle/>
                    <a:p>
                      <a:pPr algn="r"/>
                      <a:r>
                        <a:t>All</a:t>
                      </a:r>
                    </a:p>
                  </a:txBody>
                  <a:tcPr anchor="b"/>
                </a:tc>
              </a:tr>
              <a:tr h="370840">
                <a:tc>
                  <a:txBody>
                    <a:bodyPr/>
                    <a:lstStyle/>
                    <a:p>
                      <a:pPr algn="l"/>
                      <a:r>
                        <a:t>Less than $10,000</a:t>
                      </a:r>
                    </a:p>
                  </a:txBody>
                  <a:tcPr anchor="ctr"/>
                </a:tc>
                <a:tc>
                  <a:txBody>
                    <a:bodyPr/>
                    <a:lstStyle/>
                    <a:p>
                      <a:pPr algn="r"/>
                      <a:r>
                        <a:t>10%</a:t>
                      </a:r>
                    </a:p>
                  </a:txBody>
                  <a:tcPr anchor="ctr"/>
                </a:tc>
              </a:tr>
              <a:tr h="370840">
                <a:tc>
                  <a:txBody>
                    <a:bodyPr/>
                    <a:lstStyle/>
                    <a:p>
                      <a:pPr algn="l"/>
                      <a:r>
                        <a:t>$10,000 - $19,999</a:t>
                      </a:r>
                    </a:p>
                  </a:txBody>
                  <a:tcPr anchor="ctr"/>
                </a:tc>
                <a:tc>
                  <a:txBody>
                    <a:bodyPr/>
                    <a:lstStyle/>
                    <a:p>
                      <a:pPr algn="r"/>
                      <a:r>
                        <a:t>9%</a:t>
                      </a:r>
                    </a:p>
                  </a:txBody>
                  <a:tcPr anchor="ctr"/>
                </a:tc>
              </a:tr>
              <a:tr h="370840">
                <a:tc>
                  <a:txBody>
                    <a:bodyPr/>
                    <a:lstStyle/>
                    <a:p>
                      <a:pPr algn="l"/>
                      <a:r>
                        <a:t>$20,000 - $29,999</a:t>
                      </a:r>
                    </a:p>
                  </a:txBody>
                  <a:tcPr anchor="ctr"/>
                </a:tc>
                <a:tc>
                  <a:txBody>
                    <a:bodyPr/>
                    <a:lstStyle/>
                    <a:p>
                      <a:pPr algn="r"/>
                      <a:r>
                        <a:t>10%</a:t>
                      </a:r>
                    </a:p>
                  </a:txBody>
                  <a:tcPr anchor="ctr"/>
                </a:tc>
              </a:tr>
              <a:tr h="370840">
                <a:tc>
                  <a:txBody>
                    <a:bodyPr/>
                    <a:lstStyle/>
                    <a:p>
                      <a:pPr algn="l"/>
                      <a:r>
                        <a:t>$30,000 - $39,999</a:t>
                      </a:r>
                    </a:p>
                  </a:txBody>
                  <a:tcPr anchor="ctr"/>
                </a:tc>
                <a:tc>
                  <a:txBody>
                    <a:bodyPr/>
                    <a:lstStyle/>
                    <a:p>
                      <a:pPr algn="r"/>
                      <a:r>
                        <a:t>7%</a:t>
                      </a:r>
                    </a:p>
                  </a:txBody>
                  <a:tcPr anchor="ctr"/>
                </a:tc>
              </a:tr>
              <a:tr h="370840">
                <a:tc>
                  <a:txBody>
                    <a:bodyPr/>
                    <a:lstStyle/>
                    <a:p>
                      <a:pPr algn="l"/>
                      <a:r>
                        <a:t>$40,000 - $49,999</a:t>
                      </a:r>
                    </a:p>
                  </a:txBody>
                  <a:tcPr anchor="ctr"/>
                </a:tc>
                <a:tc>
                  <a:txBody>
                    <a:bodyPr/>
                    <a:lstStyle/>
                    <a:p>
                      <a:pPr algn="r"/>
                      <a:r>
                        <a:t>6%</a:t>
                      </a:r>
                    </a:p>
                  </a:txBody>
                  <a:tcPr anchor="ctr"/>
                </a:tc>
              </a:tr>
              <a:tr h="370840">
                <a:tc>
                  <a:txBody>
                    <a:bodyPr/>
                    <a:lstStyle/>
                    <a:p>
                      <a:pPr algn="l"/>
                      <a:r>
                        <a:t>$50,000 - $59,999</a:t>
                      </a:r>
                    </a:p>
                  </a:txBody>
                  <a:tcPr anchor="ctr"/>
                </a:tc>
                <a:tc>
                  <a:txBody>
                    <a:bodyPr/>
                    <a:lstStyle/>
                    <a:p>
                      <a:pPr algn="r"/>
                      <a:r>
                        <a:t>7%</a:t>
                      </a:r>
                    </a:p>
                  </a:txBody>
                  <a:tcPr anchor="ctr"/>
                </a:tc>
              </a:tr>
              <a:tr h="370840">
                <a:tc>
                  <a:txBody>
                    <a:bodyPr/>
                    <a:lstStyle/>
                    <a:p>
                      <a:pPr algn="l"/>
                      <a:r>
                        <a:t>$60,000 - $69,999</a:t>
                      </a:r>
                    </a:p>
                  </a:txBody>
                  <a:tcPr anchor="ctr"/>
                </a:tc>
                <a:tc>
                  <a:txBody>
                    <a:bodyPr/>
                    <a:lstStyle/>
                    <a:p>
                      <a:pPr algn="r"/>
                      <a:r>
                        <a:t>4%</a:t>
                      </a:r>
                    </a:p>
                  </a:txBody>
                  <a:tcPr anchor="ctr"/>
                </a:tc>
              </a:tr>
              <a:tr h="370840">
                <a:tc>
                  <a:txBody>
                    <a:bodyPr/>
                    <a:lstStyle/>
                    <a:p>
                      <a:pPr algn="l"/>
                      <a:r>
                        <a:t>$70,000 - $79,999</a:t>
                      </a:r>
                    </a:p>
                  </a:txBody>
                  <a:tcPr anchor="ctr"/>
                </a:tc>
                <a:tc>
                  <a:txBody>
                    <a:bodyPr/>
                    <a:lstStyle/>
                    <a:p>
                      <a:pPr algn="r"/>
                      <a:r>
                        <a:t>7%</a:t>
                      </a:r>
                    </a:p>
                  </a:txBody>
                  <a:tcPr anchor="ctr"/>
                </a:tc>
              </a:tr>
              <a:tr h="370840">
                <a:tc>
                  <a:txBody>
                    <a:bodyPr/>
                    <a:lstStyle/>
                    <a:p>
                      <a:pPr algn="l"/>
                      <a:r>
                        <a:t>$80,000 - $99,999</a:t>
                      </a:r>
                    </a:p>
                  </a:txBody>
                  <a:tcPr anchor="ctr"/>
                </a:tc>
                <a:tc>
                  <a:txBody>
                    <a:bodyPr/>
                    <a:lstStyle/>
                    <a:p>
                      <a:pPr algn="r"/>
                      <a:r>
                        <a:t>7%</a:t>
                      </a:r>
                    </a:p>
                  </a:txBody>
                  <a:tcPr anchor="ctr"/>
                </a:tc>
              </a:tr>
              <a:tr h="370840">
                <a:tc>
                  <a:txBody>
                    <a:bodyPr/>
                    <a:lstStyle/>
                    <a:p>
                      <a:pPr algn="l"/>
                      <a:r>
                        <a:t>$100,000 - $119,999</a:t>
                      </a:r>
                    </a:p>
                  </a:txBody>
                  <a:tcPr anchor="ctr"/>
                </a:tc>
                <a:tc>
                  <a:txBody>
                    <a:bodyPr/>
                    <a:lstStyle/>
                    <a:p>
                      <a:pPr algn="r"/>
                      <a:r>
                        <a:t>7%</a:t>
                      </a:r>
                    </a:p>
                  </a:txBody>
                  <a:tcPr anchor="ctr"/>
                </a:tc>
              </a:tr>
              <a:tr h="370840">
                <a:tc>
                  <a:txBody>
                    <a:bodyPr/>
                    <a:lstStyle/>
                    <a:p>
                      <a:pPr algn="l"/>
                      <a:r>
                        <a:t>$120,000 - $149,999</a:t>
                      </a:r>
                    </a:p>
                  </a:txBody>
                  <a:tcPr anchor="ctr"/>
                </a:tc>
                <a:tc>
                  <a:txBody>
                    <a:bodyPr/>
                    <a:lstStyle/>
                    <a:p>
                      <a:pPr algn="r"/>
                      <a:r>
                        <a:t>5%</a:t>
                      </a:r>
                    </a:p>
                  </a:txBody>
                  <a:tcPr anchor="ctr"/>
                </a:tc>
              </a:tr>
              <a:tr h="370840">
                <a:tc>
                  <a:txBody>
                    <a:bodyPr/>
                    <a:lstStyle/>
                    <a:p>
                      <a:pPr algn="l"/>
                      <a:r>
                        <a:t>$150,000 - $199,999</a:t>
                      </a:r>
                    </a:p>
                  </a:txBody>
                  <a:tcPr anchor="ctr"/>
                </a:tc>
                <a:tc>
                  <a:txBody>
                    <a:bodyPr/>
                    <a:lstStyle/>
                    <a:p>
                      <a:pPr algn="r"/>
                      <a:r>
                        <a:t>3%</a:t>
                      </a:r>
                    </a:p>
                  </a:txBody>
                  <a:tcPr anchor="ctr"/>
                </a:tc>
              </a:tr>
              <a:tr h="370840">
                <a:tc>
                  <a:txBody>
                    <a:bodyPr/>
                    <a:lstStyle/>
                    <a:p>
                      <a:pPr algn="l"/>
                      <a:r>
                        <a:t>$200,000 - $249,999</a:t>
                      </a:r>
                    </a:p>
                  </a:txBody>
                  <a:tcPr anchor="ctr"/>
                </a:tc>
                <a:tc>
                  <a:txBody>
                    <a:bodyPr/>
                    <a:lstStyle/>
                    <a:p>
                      <a:pPr algn="r"/>
                      <a:r>
                        <a:t>2%</a:t>
                      </a:r>
                    </a:p>
                  </a:txBody>
                  <a:tcPr anchor="ctr"/>
                </a:tc>
              </a:tr>
              <a:tr h="370840">
                <a:tc>
                  <a:txBody>
                    <a:bodyPr/>
                    <a:lstStyle/>
                    <a:p>
                      <a:pPr algn="l"/>
                      <a:r>
                        <a:t>$250,000 - $349,999</a:t>
                      </a:r>
                    </a:p>
                  </a:txBody>
                  <a:tcPr anchor="ctr"/>
                </a:tc>
                <a:tc>
                  <a:txBody>
                    <a:bodyPr/>
                    <a:lstStyle/>
                    <a:p>
                      <a:pPr algn="r"/>
                      <a:r>
                        <a:t>1%</a:t>
                      </a:r>
                    </a:p>
                  </a:txBody>
                  <a:tcPr anchor="ctr"/>
                </a:tc>
              </a:tr>
              <a:tr h="370840">
                <a:tc>
                  <a:txBody>
                    <a:bodyPr/>
                    <a:lstStyle/>
                    <a:p>
                      <a:pPr algn="l"/>
                      <a:r>
                        <a:t>$350,000 - $499,999</a:t>
                      </a:r>
                    </a:p>
                  </a:txBody>
                  <a:tcPr anchor="ctr"/>
                </a:tc>
                <a:tc>
                  <a:txBody>
                    <a:bodyPr/>
                    <a:lstStyle/>
                    <a:p>
                      <a:pPr algn="r"/>
                      <a:r>
                        <a:t>0%</a:t>
                      </a:r>
                    </a:p>
                  </a:txBody>
                  <a:tcPr anchor="ctr"/>
                </a:tc>
              </a:tr>
              <a:tr h="370840">
                <a:tc>
                  <a:txBody>
                    <a:bodyPr/>
                    <a:lstStyle/>
                    <a:p>
                      <a:pPr algn="l"/>
                      <a:r>
                        <a:t>$500,000 or more</a:t>
                      </a:r>
                    </a:p>
                  </a:txBody>
                  <a:tcPr anchor="ctr"/>
                </a:tc>
                <a:tc>
                  <a:txBody>
                    <a:bodyPr/>
                    <a:lstStyle/>
                    <a:p>
                      <a:pPr algn="r"/>
                      <a:r>
                        <a:t>0%</a:t>
                      </a:r>
                    </a:p>
                  </a:txBody>
                  <a:tcPr anchor="ctr"/>
                </a:tc>
              </a:tr>
              <a:tr h="370840">
                <a:tc>
                  <a:txBody>
                    <a:bodyPr/>
                    <a:lstStyle/>
                    <a:p>
                      <a:pPr algn="l"/>
                      <a:r>
                        <a:t>Prefer not to say</a:t>
                      </a:r>
                    </a:p>
                  </a:txBody>
                  <a:tcPr anchor="ctr"/>
                </a:tc>
                <a:tc>
                  <a:txBody>
                    <a:bodyPr/>
                    <a:lstStyle/>
                    <a:p>
                      <a:pPr algn="r"/>
                      <a:r>
                        <a:t>12%</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Family Income - 3 categories</a:t>
            </a:r>
          </a:p>
        </p:txBody>
      </p:sp>
      <p:sp>
        <p:nvSpPr>
          <p:cNvPr id="3" name="Text Placeholder 2"/>
          <p:cNvSpPr>
            <a:spLocks noGrp="1"/>
          </p:cNvSpPr>
          <p:nvPr>
            <p:ph type="body" idx="10" sz="quarter"/>
          </p:nvPr>
        </p:nvSpPr>
        <p:spPr/>
        <p:txBody>
          <a:bodyPr/>
          <a:lstStyle/>
          <a:p>
            <a:r>
              <a:t>Thinking back over the last year, what was your family's annual income?</a:t>
            </a:r>
          </a:p>
        </p:txBody>
      </p:sp>
      <p:graphicFrame>
        <p:nvGraphicFramePr>
          <p:cNvPr id="4" name="Table Placeholder 3"/>
          <p:cNvGraphicFramePr>
            <a:graphicFrameLocks noGrp="1"/>
          </p:cNvGraphicFramePr>
          <p:nvPr>
            <p:ph type="tbl" idx="11" sz="quarter"/>
          </p:nvPr>
        </p:nvGraphicFramePr>
        <p:xfrm>
          <a:off x="365760" y="1828800"/>
          <a:ext cx="11430000" cy="259588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Family Income - 3 categories</a:t>
                      </a:r>
                    </a:p>
                  </a:txBody>
                  <a:tcPr anchor="b"/>
                </a:tc>
                <a:tc>
                  <a:txBody>
                    <a:bodyPr/>
                    <a:lstStyle/>
                    <a:p>
                      <a:pPr algn="r"/>
                      <a:r>
                        <a:t>All</a:t>
                      </a:r>
                    </a:p>
                  </a:txBody>
                  <a:tcPr anchor="b"/>
                </a:tc>
              </a:tr>
              <a:tr h="370840">
                <a:tc>
                  <a:txBody>
                    <a:bodyPr/>
                    <a:lstStyle/>
                    <a:p>
                      <a:pPr algn="l"/>
                      <a:r>
                        <a:t>Under $50K</a:t>
                      </a:r>
                    </a:p>
                  </a:txBody>
                  <a:tcPr anchor="ctr"/>
                </a:tc>
                <a:tc>
                  <a:txBody>
                    <a:bodyPr/>
                    <a:lstStyle/>
                    <a:p>
                      <a:pPr algn="r"/>
                      <a:r>
                        <a:t>43%</a:t>
                      </a:r>
                    </a:p>
                  </a:txBody>
                  <a:tcPr anchor="ctr"/>
                </a:tc>
              </a:tr>
              <a:tr h="370840">
                <a:tc>
                  <a:txBody>
                    <a:bodyPr/>
                    <a:lstStyle/>
                    <a:p>
                      <a:pPr algn="l"/>
                      <a:r>
                        <a:t>$50-100K</a:t>
                      </a:r>
                    </a:p>
                  </a:txBody>
                  <a:tcPr anchor="ctr"/>
                </a:tc>
                <a:tc>
                  <a:txBody>
                    <a:bodyPr/>
                    <a:lstStyle/>
                    <a:p>
                      <a:pPr algn="r"/>
                      <a:r>
                        <a:t>25%</a:t>
                      </a:r>
                    </a:p>
                  </a:txBody>
                  <a:tcPr anchor="ctr"/>
                </a:tc>
              </a:tr>
              <a:tr h="370840">
                <a:tc>
                  <a:txBody>
                    <a:bodyPr/>
                    <a:lstStyle/>
                    <a:p>
                      <a:pPr algn="l"/>
                      <a:r>
                        <a:t>$100K or more</a:t>
                      </a:r>
                    </a:p>
                  </a:txBody>
                  <a:tcPr anchor="ctr"/>
                </a:tc>
                <a:tc>
                  <a:txBody>
                    <a:bodyPr/>
                    <a:lstStyle/>
                    <a:p>
                      <a:pPr algn="r"/>
                      <a:r>
                        <a:t>19%</a:t>
                      </a:r>
                    </a:p>
                  </a:txBody>
                  <a:tcPr anchor="ctr"/>
                </a:tc>
              </a:tr>
              <a:tr h="370840">
                <a:tc>
                  <a:txBody>
                    <a:bodyPr/>
                    <a:lstStyle/>
                    <a:p>
                      <a:pPr algn="l"/>
                      <a:r>
                        <a:t>Prefer not to say</a:t>
                      </a:r>
                    </a:p>
                  </a:txBody>
                  <a:tcPr anchor="ctr"/>
                </a:tc>
                <a:tc>
                  <a:txBody>
                    <a:bodyPr/>
                    <a:lstStyle/>
                    <a:p>
                      <a:pPr algn="r"/>
                      <a:r>
                        <a:t>12%</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Military Status</a:t>
            </a:r>
          </a:p>
        </p:txBody>
      </p:sp>
      <p:sp>
        <p:nvSpPr>
          <p:cNvPr id="3" name="Text Placeholder 2"/>
          <p:cNvSpPr>
            <a:spLocks noGrp="1"/>
          </p:cNvSpPr>
          <p:nvPr>
            <p:ph type="body" idx="10" sz="quarter"/>
          </p:nvPr>
        </p:nvSpPr>
        <p:spPr/>
        <p:txBody>
          <a:bodyPr/>
          <a:lstStyle/>
          <a:p>
            <a:r>
              <a:t>We'd like to know whether you or someone in your immediate family is currently serving or has ever served in the U.S. military.  Immediate family is defined as your parents, siblings, spouse, and children.  Please check all boxes that apply.</a:t>
            </a:r>
          </a:p>
        </p:txBody>
      </p:sp>
      <p:graphicFrame>
        <p:nvGraphicFramePr>
          <p:cNvPr id="4" name="Table Placeholder 3"/>
          <p:cNvGraphicFramePr>
            <a:graphicFrameLocks noGrp="1"/>
          </p:cNvGraphicFramePr>
          <p:nvPr>
            <p:ph type="tbl" idx="11" sz="quarter"/>
          </p:nvPr>
        </p:nvGraphicFramePr>
        <p:xfrm>
          <a:off x="365760" y="1828800"/>
          <a:ext cx="11430000" cy="296672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Military Status</a:t>
                      </a:r>
                    </a:p>
                  </a:txBody>
                  <a:tcPr anchor="b"/>
                </a:tc>
                <a:tc>
                  <a:txBody>
                    <a:bodyPr/>
                    <a:lstStyle/>
                    <a:p>
                      <a:pPr algn="r"/>
                      <a:r>
                        <a:t>All</a:t>
                      </a:r>
                    </a:p>
                  </a:txBody>
                  <a:tcPr anchor="b"/>
                </a:tc>
              </a:tr>
              <a:tr h="370840">
                <a:tc>
                  <a:txBody>
                    <a:bodyPr/>
                    <a:lstStyle/>
                    <a:p>
                      <a:pPr algn="l"/>
                      <a:r>
                        <a:t>Military Household - I am</a:t>
                      </a:r>
                    </a:p>
                  </a:txBody>
                  <a:tcPr anchor="ctr"/>
                </a:tc>
                <a:tc>
                  <a:txBody>
                    <a:bodyPr/>
                    <a:lstStyle/>
                    <a:p>
                      <a:pPr algn="r"/>
                      <a:r>
                        <a:t>5%</a:t>
                      </a:r>
                    </a:p>
                  </a:txBody>
                  <a:tcPr anchor="ctr"/>
                </a:tc>
              </a:tr>
              <a:tr h="370840">
                <a:tc>
                  <a:txBody>
                    <a:bodyPr/>
                    <a:lstStyle/>
                    <a:p>
                      <a:pPr algn="l"/>
                      <a:r>
                        <a:t>Military Household - Family</a:t>
                      </a:r>
                    </a:p>
                  </a:txBody>
                  <a:tcPr anchor="ctr"/>
                </a:tc>
                <a:tc>
                  <a:txBody>
                    <a:bodyPr/>
                    <a:lstStyle/>
                    <a:p>
                      <a:pPr algn="r"/>
                      <a:r>
                        <a:t>10%</a:t>
                      </a:r>
                    </a:p>
                  </a:txBody>
                  <a:tcPr anchor="ctr"/>
                </a:tc>
              </a:tr>
              <a:tr h="370840">
                <a:tc>
                  <a:txBody>
                    <a:bodyPr/>
                    <a:lstStyle/>
                    <a:p>
                      <a:pPr algn="l"/>
                      <a:r>
                        <a:t>Military Household - I served previously</a:t>
                      </a:r>
                    </a:p>
                  </a:txBody>
                  <a:tcPr anchor="ctr"/>
                </a:tc>
                <a:tc>
                  <a:txBody>
                    <a:bodyPr/>
                    <a:lstStyle/>
                    <a:p>
                      <a:pPr algn="r"/>
                      <a:r>
                        <a:t>13%</a:t>
                      </a:r>
                    </a:p>
                  </a:txBody>
                  <a:tcPr anchor="ctr"/>
                </a:tc>
              </a:tr>
              <a:tr h="370840">
                <a:tc>
                  <a:txBody>
                    <a:bodyPr/>
                    <a:lstStyle/>
                    <a:p>
                      <a:pPr algn="l"/>
                      <a:r>
                        <a:t>Military Household - Family served previously</a:t>
                      </a:r>
                    </a:p>
                  </a:txBody>
                  <a:tcPr anchor="ctr"/>
                </a:tc>
                <a:tc>
                  <a:txBody>
                    <a:bodyPr/>
                    <a:lstStyle/>
                    <a:p>
                      <a:pPr algn="r"/>
                      <a:r>
                        <a:t>38%</a:t>
                      </a:r>
                    </a:p>
                  </a:txBody>
                  <a:tcPr anchor="ctr"/>
                </a:tc>
              </a:tr>
              <a:tr h="370840">
                <a:tc>
                  <a:txBody>
                    <a:bodyPr/>
                    <a:lstStyle/>
                    <a:p>
                      <a:pPr algn="l"/>
                      <a:r>
                        <a:t>Military Household - None</a:t>
                      </a:r>
                    </a:p>
                  </a:txBody>
                  <a:tcPr anchor="ctr"/>
                </a:tc>
                <a:tc>
                  <a:txBody>
                    <a:bodyPr/>
                    <a:lstStyle/>
                    <a:p>
                      <a:pPr algn="r"/>
                      <a:r>
                        <a:t>49%</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Union Household</a:t>
            </a:r>
          </a:p>
        </p:txBody>
      </p:sp>
      <p:sp>
        <p:nvSpPr>
          <p:cNvPr id="3" name="Text Placeholder 2"/>
          <p:cNvSpPr>
            <a:spLocks noGrp="1"/>
          </p:cNvSpPr>
          <p:nvPr>
            <p:ph type="body" idx="10" sz="quarter"/>
          </p:nvPr>
        </p:nvSpPr>
        <p:spPr/>
        <p:txBody>
          <a:bodyPr/>
          <a:lstStyle/>
          <a:p>
            <a:r>
              <a:t>Are you or is someone in your household a member of a labor union?</a:t>
            </a:r>
          </a:p>
        </p:txBody>
      </p:sp>
      <p:graphicFrame>
        <p:nvGraphicFramePr>
          <p:cNvPr id="4" name="Table Placeholder 3"/>
          <p:cNvGraphicFramePr>
            <a:graphicFrameLocks noGrp="1"/>
          </p:cNvGraphicFramePr>
          <p:nvPr>
            <p:ph type="tbl" idx="11" sz="quarter"/>
          </p:nvPr>
        </p:nvGraphicFramePr>
        <p:xfrm>
          <a:off x="365760" y="1828800"/>
          <a:ext cx="11430000" cy="222504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Union Household</a:t>
                      </a:r>
                    </a:p>
                  </a:txBody>
                  <a:tcPr anchor="b"/>
                </a:tc>
                <a:tc>
                  <a:txBody>
                    <a:bodyPr/>
                    <a:lstStyle/>
                    <a:p>
                      <a:pPr algn="r"/>
                      <a:r>
                        <a:t>All</a:t>
                      </a:r>
                    </a:p>
                  </a:txBody>
                  <a:tcPr anchor="b"/>
                </a:tc>
              </a:tr>
              <a:tr h="370840">
                <a:tc>
                  <a:txBody>
                    <a:bodyPr/>
                    <a:lstStyle/>
                    <a:p>
                      <a:pPr algn="l"/>
                      <a:r>
                        <a:t>Yes, I am</a:t>
                      </a:r>
                    </a:p>
                  </a:txBody>
                  <a:tcPr anchor="ctr"/>
                </a:tc>
                <a:tc>
                  <a:txBody>
                    <a:bodyPr/>
                    <a:lstStyle/>
                    <a:p>
                      <a:pPr algn="r"/>
                      <a:r>
                        <a:t>11%</a:t>
                      </a:r>
                    </a:p>
                  </a:txBody>
                  <a:tcPr anchor="ctr"/>
                </a:tc>
              </a:tr>
              <a:tr h="370840">
                <a:tc>
                  <a:txBody>
                    <a:bodyPr/>
                    <a:lstStyle/>
                    <a:p>
                      <a:pPr algn="l"/>
                      <a:r>
                        <a:t>Yes, household member is</a:t>
                      </a:r>
                    </a:p>
                  </a:txBody>
                  <a:tcPr anchor="ctr"/>
                </a:tc>
                <a:tc>
                  <a:txBody>
                    <a:bodyPr/>
                    <a:lstStyle/>
                    <a:p>
                      <a:pPr algn="r"/>
                      <a:r>
                        <a:t>9%</a:t>
                      </a:r>
                    </a:p>
                  </a:txBody>
                  <a:tcPr anchor="ctr"/>
                </a:tc>
              </a:tr>
              <a:tr h="370840">
                <a:tc>
                  <a:txBody>
                    <a:bodyPr/>
                    <a:lstStyle/>
                    <a:p>
                      <a:pPr algn="l"/>
                      <a:r>
                        <a:t>No</a:t>
                      </a:r>
                    </a:p>
                  </a:txBody>
                  <a:tcPr anchor="ctr"/>
                </a:tc>
                <a:tc>
                  <a:txBody>
                    <a:bodyPr/>
                    <a:lstStyle/>
                    <a:p>
                      <a:pPr algn="r"/>
                      <a:r>
                        <a:t>81%</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Volunteer Activities</a:t>
            </a:r>
          </a:p>
        </p:txBody>
      </p:sp>
      <p:sp>
        <p:nvSpPr>
          <p:cNvPr id="3" name="Text Placeholder 2"/>
          <p:cNvSpPr>
            <a:spLocks noGrp="1"/>
          </p:cNvSpPr>
          <p:nvPr>
            <p:ph type="body" idx="10" sz="quarter"/>
          </p:nvPr>
        </p:nvSpPr>
        <p:spPr/>
        <p:txBody>
          <a:bodyPr/>
          <a:lstStyle/>
          <a:p>
            <a:r>
              <a:t>We are interested in volunteer activities, that is, activities for which people are not paid, except perhaps expenses. We only want you to include volunteer activities that you did through or for an organization, even if you only did them once in a while. In the last 12 months, that is since September 2019, have you done any volunteer activities through or for an organization?</a:t>
            </a:r>
          </a:p>
        </p:txBody>
      </p:sp>
      <p:graphicFrame>
        <p:nvGraphicFramePr>
          <p:cNvPr id="4" name="Table Placeholder 3"/>
          <p:cNvGraphicFramePr>
            <a:graphicFrameLocks noGrp="1"/>
          </p:cNvGraphicFramePr>
          <p:nvPr>
            <p:ph type="tbl" idx="11" sz="quarter"/>
          </p:nvPr>
        </p:nvGraphicFramePr>
        <p:xfrm>
          <a:off x="365760" y="1828800"/>
          <a:ext cx="11430000" cy="185420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Volunteer Activities</a:t>
                      </a:r>
                    </a:p>
                  </a:txBody>
                  <a:tcPr anchor="b"/>
                </a:tc>
                <a:tc>
                  <a:txBody>
                    <a:bodyPr/>
                    <a:lstStyle/>
                    <a:p>
                      <a:pPr algn="r"/>
                      <a:r>
                        <a:t>All</a:t>
                      </a:r>
                    </a:p>
                  </a:txBody>
                  <a:tcPr anchor="b"/>
                </a:tc>
              </a:tr>
              <a:tr h="370840">
                <a:tc>
                  <a:txBody>
                    <a:bodyPr/>
                    <a:lstStyle/>
                    <a:p>
                      <a:pPr algn="l"/>
                      <a:r>
                        <a:t>Yes</a:t>
                      </a:r>
                    </a:p>
                  </a:txBody>
                  <a:tcPr anchor="ctr"/>
                </a:tc>
                <a:tc>
                  <a:txBody>
                    <a:bodyPr/>
                    <a:lstStyle/>
                    <a:p>
                      <a:pPr algn="r"/>
                      <a:r>
                        <a:t>32%</a:t>
                      </a:r>
                    </a:p>
                  </a:txBody>
                  <a:tcPr anchor="ctr"/>
                </a:tc>
              </a:tr>
              <a:tr h="370840">
                <a:tc>
                  <a:txBody>
                    <a:bodyPr/>
                    <a:lstStyle/>
                    <a:p>
                      <a:pPr algn="l"/>
                      <a:r>
                        <a:t>No</a:t>
                      </a:r>
                    </a:p>
                  </a:txBody>
                  <a:tcPr anchor="ctr"/>
                </a:tc>
                <a:tc>
                  <a:txBody>
                    <a:bodyPr/>
                    <a:lstStyle/>
                    <a:p>
                      <a:pPr algn="r"/>
                      <a:r>
                        <a:t>68%</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Importance of Religion</a:t>
            </a:r>
          </a:p>
        </p:txBody>
      </p:sp>
      <p:sp>
        <p:nvSpPr>
          <p:cNvPr id="3" name="Text Placeholder 2"/>
          <p:cNvSpPr>
            <a:spLocks noGrp="1"/>
          </p:cNvSpPr>
          <p:nvPr>
            <p:ph type="body" idx="10" sz="quarter"/>
          </p:nvPr>
        </p:nvSpPr>
        <p:spPr/>
        <p:txBody>
          <a:bodyPr/>
          <a:lstStyle/>
          <a:p>
            <a:r>
              <a:t>How important is religion in your life?</a:t>
            </a:r>
          </a:p>
        </p:txBody>
      </p:sp>
      <p:graphicFrame>
        <p:nvGraphicFramePr>
          <p:cNvPr id="4" name="Table Placeholder 3"/>
          <p:cNvGraphicFramePr>
            <a:graphicFrameLocks noGrp="1"/>
          </p:cNvGraphicFramePr>
          <p:nvPr>
            <p:ph type="tbl" idx="11" sz="quarter"/>
          </p:nvPr>
        </p:nvGraphicFramePr>
        <p:xfrm>
          <a:off x="365760" y="1828800"/>
          <a:ext cx="11430000" cy="2595880"/>
        </p:xfrm>
        <a:graphic>
          <a:graphicData uri="http://schemas.openxmlformats.org/drawingml/2006/table">
            <a:tbl>
              <a:tblPr firstRow="1" bandRow="1">
                <a:tableStyleId>{5C22544A-7EE6-4342-B048-85BDC9FD1C3A}</a:tableStyleId>
              </a:tblPr>
              <a:tblGrid>
                <a:gridCol w="5715000"/>
                <a:gridCol w="5715000"/>
              </a:tblGrid>
              <a:tr h="370840">
                <a:tc>
                  <a:txBody>
                    <a:bodyPr/>
                    <a:lstStyle/>
                    <a:p/>
                  </a:txBody>
                  <a:tcPr/>
                </a:tc>
                <a:tc>
                  <a:txBody>
                    <a:bodyPr/>
                    <a:lstStyle/>
                    <a:p/>
                  </a:txBody>
                  <a:tcPr/>
                </a:tc>
              </a:tr>
              <a:tr h="370840">
                <a:tc>
                  <a:txBody>
                    <a:bodyPr/>
                    <a:lstStyle/>
                    <a:p>
                      <a:pPr algn="l"/>
                      <a:r>
                        <a:rPr b="1"/>
                        <a:t>Importance of Religion</a:t>
                      </a:r>
                    </a:p>
                  </a:txBody>
                  <a:tcPr anchor="b"/>
                </a:tc>
                <a:tc>
                  <a:txBody>
                    <a:bodyPr/>
                    <a:lstStyle/>
                    <a:p>
                      <a:pPr algn="r"/>
                      <a:r>
                        <a:t>All</a:t>
                      </a:r>
                    </a:p>
                  </a:txBody>
                  <a:tcPr anchor="b"/>
                </a:tc>
              </a:tr>
              <a:tr h="370840">
                <a:tc>
                  <a:txBody>
                    <a:bodyPr/>
                    <a:lstStyle/>
                    <a:p>
                      <a:pPr algn="l"/>
                      <a:r>
                        <a:t>Very important</a:t>
                      </a:r>
                    </a:p>
                  </a:txBody>
                  <a:tcPr anchor="ctr"/>
                </a:tc>
                <a:tc>
                  <a:txBody>
                    <a:bodyPr/>
                    <a:lstStyle/>
                    <a:p>
                      <a:pPr algn="r"/>
                      <a:r>
                        <a:t>36%</a:t>
                      </a:r>
                    </a:p>
                  </a:txBody>
                  <a:tcPr anchor="ctr"/>
                </a:tc>
              </a:tr>
              <a:tr h="370840">
                <a:tc>
                  <a:txBody>
                    <a:bodyPr/>
                    <a:lstStyle/>
                    <a:p>
                      <a:pPr algn="l"/>
                      <a:r>
                        <a:t>Somewhat important</a:t>
                      </a:r>
                    </a:p>
                  </a:txBody>
                  <a:tcPr anchor="ctr"/>
                </a:tc>
                <a:tc>
                  <a:txBody>
                    <a:bodyPr/>
                    <a:lstStyle/>
                    <a:p>
                      <a:pPr algn="r"/>
                      <a:r>
                        <a:t>26%</a:t>
                      </a:r>
                    </a:p>
                  </a:txBody>
                  <a:tcPr anchor="ctr"/>
                </a:tc>
              </a:tr>
              <a:tr h="370840">
                <a:tc>
                  <a:txBody>
                    <a:bodyPr/>
                    <a:lstStyle/>
                    <a:p>
                      <a:pPr algn="l"/>
                      <a:r>
                        <a:t>Not too important</a:t>
                      </a:r>
                    </a:p>
                  </a:txBody>
                  <a:tcPr anchor="ctr"/>
                </a:tc>
                <a:tc>
                  <a:txBody>
                    <a:bodyPr/>
                    <a:lstStyle/>
                    <a:p>
                      <a:pPr algn="r"/>
                      <a:r>
                        <a:t>17%</a:t>
                      </a:r>
                    </a:p>
                  </a:txBody>
                  <a:tcPr anchor="ctr"/>
                </a:tc>
              </a:tr>
              <a:tr h="370840">
                <a:tc>
                  <a:txBody>
                    <a:bodyPr/>
                    <a:lstStyle/>
                    <a:p>
                      <a:pPr algn="l"/>
                      <a:r>
                        <a:t>Not at all important</a:t>
                      </a:r>
                    </a:p>
                  </a:txBody>
                  <a:tcPr anchor="ctr"/>
                </a:tc>
                <a:tc>
                  <a:txBody>
                    <a:bodyPr/>
                    <a:lstStyle/>
                    <a:p>
                      <a:pPr algn="r"/>
                      <a:r>
                        <a:t>22%</a:t>
                      </a:r>
                    </a:p>
                  </a:txBody>
                  <a:tcPr anchor="ctr"/>
                </a:tc>
              </a:tr>
              <a:tr h="370840">
                <a:tc>
                  <a:txBody>
                    <a:bodyPr/>
                    <a:lstStyle/>
                    <a:p>
                      <a:pPr algn="l"/>
                      <a:r>
                        <a:t>Unweighted N</a:t>
                      </a:r>
                    </a:p>
                  </a:txBody>
                  <a:tcPr anchor="ctr"/>
                </a:tc>
                <a:tc>
                  <a:txBody>
                    <a:bodyPr/>
                    <a:lstStyle/>
                    <a:p>
                      <a:pPr algn="r"/>
                      <a:r>
                        <a:t>2158</a:t>
                      </a:r>
                    </a:p>
                  </a:txBody>
                  <a:tcPr anchor="ctr"/>
                </a:tc>
              </a:tr>
            </a:tbl>
          </a:graphicData>
        </a:graphic>
      </p:graphicFrame>
      <p:sp>
        <p:nvSpPr>
          <p:cNvPr id="5" name="Text Placeholder 4"/>
          <p:cNvSpPr>
            <a:spLocks noGrp="1"/>
          </p:cNvSpPr>
          <p:nvPr>
            <p:ph type="body" idx="12" sz="quarter"/>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rgbClr val="444444"/>
      </a:dk1>
      <a:lt1>
        <a:srgbClr val="FFFFFF"/>
      </a:lt1>
      <a:dk2>
        <a:srgbClr val="888888"/>
      </a:dk2>
      <a:lt2>
        <a:srgbClr val="DFDFDF"/>
      </a:lt2>
      <a:accent1>
        <a:srgbClr val="306396"/>
      </a:accent1>
      <a:accent2>
        <a:srgbClr val="D03E3E"/>
      </a:accent2>
      <a:accent3>
        <a:srgbClr val="FDB72A"/>
      </a:accent3>
      <a:accent4>
        <a:srgbClr val="37AD6C"/>
      </a:accent4>
      <a:accent5>
        <a:srgbClr val="8A479B"/>
      </a:accent5>
      <a:accent6>
        <a:srgbClr val="1CBEC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a:lstStyle>
        <a:defPPr>
          <a:defRPr/>
        </a:defPPr>
      </a:lstStyle>
      <a:style>
        <a:lnRef idx="1">
          <a:schemeClr val="lt1"/>
        </a:lnRef>
        <a:fillRef idx="1">
          <a:schemeClr val="accent1"/>
        </a:fillRef>
        <a:effectRef idx="1">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Calibri Light</vt:lpstr>
      <vt:lpstr>Office Theme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Crunch.io PowerPoint Export</dc:title>
  <dc:creator>app.crunch.io</dc:creator>
  <cp:lastModifiedBy>Steve Canny</cp:lastModifiedBy>
  <cp:revision>5</cp:revision>
  <dcterms:created xsi:type="dcterms:W3CDTF">2018-08-24T19:19:53Z</dcterms:created>
  <dcterms:modified xsi:type="dcterms:W3CDTF">2018-08-24T22:17:11Z</dcterms:modified>
</cp:coreProperties>
</file>