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python-pptx Default Sty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2"/>
              </a:solidFill>
            </a:ln>
          </a:top>
          <a:bottom>
            <a:ln w="12700" cmpd="sng">
              <a:solidFill>
                <a:schemeClr val="tx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125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125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2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esProps" Target="presProps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8E21E-4D43-B340-AF42-64FB59DA0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Placeholder"/>
          <p:cNvSpPr>
            <a:spLocks noGrp="1"/>
          </p:cNvSpPr>
          <p:nvPr>
            <p:ph type="body" sz="quarter" idx="10"/>
          </p:nvPr>
        </p:nvSpPr>
        <p:spPr>
          <a:xfrm>
            <a:off x="365760" y="1201738"/>
            <a:ext cx="11430000" cy="46355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500">
                <a:solidFill>
                  <a:schemeClr val="tx2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Chart Placeholder"/>
          <p:cNvSpPr>
            <a:spLocks noGrp="1"/>
          </p:cNvSpPr>
          <p:nvPr>
            <p:ph type="chart" sz="quarter" idx="11"/>
          </p:nvPr>
        </p:nvSpPr>
        <p:spPr>
          <a:xfrm>
            <a:off x="365760" y="1828800"/>
            <a:ext cx="11430000" cy="429768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ilters Placeholder"/>
          <p:cNvSpPr>
            <a:spLocks noGrp="1"/>
          </p:cNvSpPr>
          <p:nvPr>
            <p:ph type="body" sz="quarter" idx="12"/>
          </p:nvPr>
        </p:nvSpPr>
        <p:spPr>
          <a:xfrm>
            <a:off x="365760" y="6236370"/>
            <a:ext cx="11430000" cy="27699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248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78E21E-4D43-B340-AF42-64FB59DA0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Placeholder"/>
          <p:cNvSpPr>
            <a:spLocks noGrp="1"/>
          </p:cNvSpPr>
          <p:nvPr>
            <p:ph type="body" sz="quarter" idx="10"/>
          </p:nvPr>
        </p:nvSpPr>
        <p:spPr>
          <a:xfrm>
            <a:off x="365760" y="1201738"/>
            <a:ext cx="11430000" cy="46355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500">
                <a:solidFill>
                  <a:schemeClr val="tx2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Table Placeholder 6"/>
          <p:cNvSpPr>
            <a:spLocks noGrp="1"/>
          </p:cNvSpPr>
          <p:nvPr>
            <p:ph type="tbl" sz="quarter" idx="11"/>
          </p:nvPr>
        </p:nvSpPr>
        <p:spPr>
          <a:xfrm>
            <a:off x="365760" y="1828800"/>
            <a:ext cx="11430000" cy="429768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ilters Placeholder"/>
          <p:cNvSpPr>
            <a:spLocks noGrp="1"/>
          </p:cNvSpPr>
          <p:nvPr>
            <p:ph type="body" sz="quarter" idx="12" hasCustomPrompt="1"/>
          </p:nvPr>
        </p:nvSpPr>
        <p:spPr>
          <a:xfrm>
            <a:off x="365760" y="6236370"/>
            <a:ext cx="5733288" cy="27699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Filters appear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36260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487AAA-5EA2-1947-B5C3-91E7A097C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125"/>
            <a:ext cx="11430000" cy="7384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E28827-57DC-2A4A-A264-90AA8D4DF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5760" y="1828800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0638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Personal Opinion: DOBBS V. JACKSON (Group A)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graphicFrame>
        <p:nvGraphicFramePr>
          <p:cNvPr id="4" name="Table Placeholder 3"/>
          <p:cNvGraphicFramePr>
            <a:graphicFrameLocks noGrp="1"/>
          </p:cNvGraphicFramePr>
          <p:nvPr>
            <p:ph type="tbl" idx="11" sz="quarter"/>
          </p:nvPr>
        </p:nvGraphicFramePr>
        <p:xfrm>
          <a:off x="365760" y="1828800"/>
          <a:ext cx="11430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00"/>
                <a:gridCol w="5715000"/>
              </a:tblGrid>
              <a:tr h="370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b="1"/>
                        <a:t>Personal Opinion: DOBBS V. JACKSON (Group A)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/>
                      <a:r>
                        <a:t>All</a:t>
                      </a:r>
                    </a:p>
                  </a:txBody>
                  <a:tcPr anchor="b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t>Banning nearly all abortions after 15 weeks of pregnancy is unconstitutional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51%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t>Banning nearly all abortions after 15 weeks of pregnancy is constitutional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49%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t>Unweighted 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1060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Personal Opinion: BIDEN V. MISSOURI (Group A)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graphicFrame>
        <p:nvGraphicFramePr>
          <p:cNvPr id="4" name="Table Placeholder 3"/>
          <p:cNvGraphicFramePr>
            <a:graphicFrameLocks noGrp="1"/>
          </p:cNvGraphicFramePr>
          <p:nvPr>
            <p:ph type="tbl" idx="11" sz="quarter"/>
          </p:nvPr>
        </p:nvGraphicFramePr>
        <p:xfrm>
          <a:off x="365760" y="1828800"/>
          <a:ext cx="11430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00"/>
                <a:gridCol w="5715000"/>
              </a:tblGrid>
              <a:tr h="370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b="1"/>
                        <a:t>Personal Opinion: BIDEN V. MISSOURI (Group A)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/>
                      <a:r>
                        <a:t>All</a:t>
                      </a:r>
                    </a:p>
                  </a:txBody>
                  <a:tcPr anchor="b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t>HHS's vaccination mandate is NOT lawful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49%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t>HHS's vaccination mandate is lawful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51%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t>Unweighted 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1061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Personal Opinion: WEST VIRGINIA V. EPA (Group A)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graphicFrame>
        <p:nvGraphicFramePr>
          <p:cNvPr id="4" name="Table Placeholder 3"/>
          <p:cNvGraphicFramePr>
            <a:graphicFrameLocks noGrp="1"/>
          </p:cNvGraphicFramePr>
          <p:nvPr>
            <p:ph type="tbl" idx="11" sz="quarter"/>
          </p:nvPr>
        </p:nvGraphicFramePr>
        <p:xfrm>
          <a:off x="365760" y="1828800"/>
          <a:ext cx="11430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00"/>
                <a:gridCol w="5715000"/>
              </a:tblGrid>
              <a:tr h="370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b="1"/>
                        <a:t>Personal Opinion: WEST VIRGINIA V. EPA (Group A)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/>
                      <a:r>
                        <a:t>All</a:t>
                      </a:r>
                    </a:p>
                  </a:txBody>
                  <a:tcPr anchor="b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t>The EPA can set emissions limits on individual power plants and CAN also more broadly regulate emissions across the entire energy sector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64%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t>The EPA can set limits on individual power plants but CANNOT more broadly regulate emissions across the entire energy sector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36%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t>Unweighted 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1060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Personal Opinion: TRUMP V. THOMPSON (Group A)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graphicFrame>
        <p:nvGraphicFramePr>
          <p:cNvPr id="4" name="Table Placeholder 3"/>
          <p:cNvGraphicFramePr>
            <a:graphicFrameLocks noGrp="1"/>
          </p:cNvGraphicFramePr>
          <p:nvPr>
            <p:ph type="tbl" idx="11" sz="quarter"/>
          </p:nvPr>
        </p:nvGraphicFramePr>
        <p:xfrm>
          <a:off x="365760" y="1828800"/>
          <a:ext cx="11430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00"/>
                <a:gridCol w="5715000"/>
              </a:tblGrid>
              <a:tr h="370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b="1"/>
                        <a:t>Personal Opinion: TRUMP V. THOMPSON (Group A)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/>
                      <a:r>
                        <a:t>All</a:t>
                      </a:r>
                    </a:p>
                  </a:txBody>
                  <a:tcPr anchor="b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t>A former president CAN block the release of White House records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32%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t>A former president CANNOT block the release of White House records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68%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t>Unweighted 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1061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Personal Opinion: KENNEDY V. BREMERTON SCHOOL DISTRICT (Group A)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graphicFrame>
        <p:nvGraphicFramePr>
          <p:cNvPr id="4" name="Table Placeholder 3"/>
          <p:cNvGraphicFramePr>
            <a:graphicFrameLocks noGrp="1"/>
          </p:cNvGraphicFramePr>
          <p:nvPr>
            <p:ph type="tbl" idx="11" sz="quarter"/>
          </p:nvPr>
        </p:nvGraphicFramePr>
        <p:xfrm>
          <a:off x="365760" y="1828800"/>
          <a:ext cx="11430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00"/>
                <a:gridCol w="5715000"/>
              </a:tblGrid>
              <a:tr h="370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b="1"/>
                        <a:t>Personal Opinion: KENNEDY V. BREMERTON SCHOOL DISTRICT (Group A)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/>
                      <a:r>
                        <a:t>All</a:t>
                      </a:r>
                    </a:p>
                  </a:txBody>
                  <a:tcPr anchor="b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t>The school district was right to suspend the coach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47%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t>The school district was NOT right to suspend the coach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53%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t>Unweighted 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1061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Personal Opinion: BIDEN V. TEXAS (Group A)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graphicFrame>
        <p:nvGraphicFramePr>
          <p:cNvPr id="4" name="Table Placeholder 3"/>
          <p:cNvGraphicFramePr>
            <a:graphicFrameLocks noGrp="1"/>
          </p:cNvGraphicFramePr>
          <p:nvPr>
            <p:ph type="tbl" idx="11" sz="quarter"/>
          </p:nvPr>
        </p:nvGraphicFramePr>
        <p:xfrm>
          <a:off x="365760" y="1828800"/>
          <a:ext cx="11430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00"/>
                <a:gridCol w="5715000"/>
              </a:tblGrid>
              <a:tr h="370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b="1"/>
                        <a:t>Personal Opinion: BIDEN V. TEXAS (Group A)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/>
                      <a:r>
                        <a:t>All</a:t>
                      </a:r>
                    </a:p>
                  </a:txBody>
                  <a:tcPr anchor="b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t>The Biden Administration should be able to end the "remain in Mexico" program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53%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t>The Biden Administration should NOT be able to end the "remain in Mexico" program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47%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t>Unweighted 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1061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Personal Opinion: OKLAHOMA V. CASTRO-HUERTA (Group A)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graphicFrame>
        <p:nvGraphicFramePr>
          <p:cNvPr id="4" name="Table Placeholder 3"/>
          <p:cNvGraphicFramePr>
            <a:graphicFrameLocks noGrp="1"/>
          </p:cNvGraphicFramePr>
          <p:nvPr>
            <p:ph type="tbl" idx="11" sz="quarter"/>
          </p:nvPr>
        </p:nvGraphicFramePr>
        <p:xfrm>
          <a:off x="365760" y="1828800"/>
          <a:ext cx="11430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00"/>
                <a:gridCol w="5715000"/>
              </a:tblGrid>
              <a:tr h="370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b="1"/>
                        <a:t>Personal Opinion: OKLAHOMA V. CASTRO-HUERTA (Group A)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/>
                      <a:r>
                        <a:t>All</a:t>
                      </a:r>
                    </a:p>
                  </a:txBody>
                  <a:tcPr anchor="b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t>States should NOT be able to prosecute non-Native Americans who commit crimes against Native Americans on Native American land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35%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t>States should be able to prosecute non-Native Americans who commit crimes against Native Americans on Native American land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65%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t>Unweighted 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1061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Typical Court Votes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graphicFrame>
        <p:nvGraphicFramePr>
          <p:cNvPr id="4" name="Table Placeholder 3"/>
          <p:cNvGraphicFramePr>
            <a:graphicFrameLocks noGrp="1"/>
          </p:cNvGraphicFramePr>
          <p:nvPr>
            <p:ph type="tbl" idx="11" sz="quarter"/>
          </p:nvPr>
        </p:nvGraphicFramePr>
        <p:xfrm>
          <a:off x="365760" y="1828800"/>
          <a:ext cx="11430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00"/>
                <a:gridCol w="5715000"/>
              </a:tblGrid>
              <a:tr h="370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b="1"/>
                        <a:t>Typical Court Votes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/>
                      <a:r>
                        <a:t>All</a:t>
                      </a:r>
                    </a:p>
                  </a:txBody>
                  <a:tcPr anchor="b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t>5-4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35%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t>6-3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39%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t>7-2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17%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t>8-1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5%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t>9-0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5%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t>Unweighted 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2132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Current Chief Justice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graphicFrame>
        <p:nvGraphicFramePr>
          <p:cNvPr id="4" name="Table Placeholder 3"/>
          <p:cNvGraphicFramePr>
            <a:graphicFrameLocks noGrp="1"/>
          </p:cNvGraphicFramePr>
          <p:nvPr>
            <p:ph type="tbl" idx="11" sz="quarter"/>
          </p:nvPr>
        </p:nvGraphicFramePr>
        <p:xfrm>
          <a:off x="365760" y="1828800"/>
          <a:ext cx="11430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00"/>
                <a:gridCol w="5715000"/>
              </a:tblGrid>
              <a:tr h="370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b="1"/>
                        <a:t>Current Chief Justice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/>
                      <a:r>
                        <a:t>All</a:t>
                      </a:r>
                    </a:p>
                  </a:txBody>
                  <a:tcPr anchor="b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t>Sonia Sotomayor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10%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t>Samuel Alito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9%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t>Elena Kagan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9%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t>John Roberts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65%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t>Neil Gorsuch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8%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t>Unweighted 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2131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much do you approve of the performance of the Supreme Court?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graphicFrame>
        <p:nvGraphicFramePr>
          <p:cNvPr id="4" name="Table Placeholder 3"/>
          <p:cNvGraphicFramePr>
            <a:graphicFrameLocks noGrp="1"/>
          </p:cNvGraphicFramePr>
          <p:nvPr>
            <p:ph type="tbl" idx="11" sz="quarter"/>
          </p:nvPr>
        </p:nvGraphicFramePr>
        <p:xfrm>
          <a:off x="365760" y="1828800"/>
          <a:ext cx="11430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00"/>
                <a:gridCol w="5715000"/>
              </a:tblGrid>
              <a:tr h="370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b="1"/>
                        <a:t>How much do you approve of the performance of the Supreme Court?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/>
                      <a:r>
                        <a:t>All</a:t>
                      </a:r>
                    </a:p>
                  </a:txBody>
                  <a:tcPr anchor="b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t>Strongly Approve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9%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t>Somewhat Approve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27%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t>Neither Approve nor Disapprove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35%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t>Somewhat Disapprove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18%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t>Strongly Disapprove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11%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t>Unweighted 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2133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Court Ideology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graphicFrame>
        <p:nvGraphicFramePr>
          <p:cNvPr id="4" name="Table Placeholder 3"/>
          <p:cNvGraphicFramePr>
            <a:graphicFrameLocks noGrp="1"/>
          </p:cNvGraphicFramePr>
          <p:nvPr>
            <p:ph type="tbl" idx="11" sz="quarter"/>
          </p:nvPr>
        </p:nvGraphicFramePr>
        <p:xfrm>
          <a:off x="365760" y="1828800"/>
          <a:ext cx="1143000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00"/>
                <a:gridCol w="5715000"/>
              </a:tblGrid>
              <a:tr h="370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b="1"/>
                        <a:t>Court Ideology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/>
                      <a:r>
                        <a:t>All</a:t>
                      </a:r>
                    </a:p>
                  </a:txBody>
                  <a:tcPr anchor="b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t>0-10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1%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t>10-20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1%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t>20-30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3%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t>30-40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6%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t>40-50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9%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t>50-60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29%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t>60-70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16%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t>70-80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14%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t>80-90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11%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t>90-100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10%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t>Unweighted 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2126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Personal Opinion: DOBBS V. JACKSON (GROUP B)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graphicFrame>
        <p:nvGraphicFramePr>
          <p:cNvPr id="4" name="Table Placeholder 3"/>
          <p:cNvGraphicFramePr>
            <a:graphicFrameLocks noGrp="1"/>
          </p:cNvGraphicFramePr>
          <p:nvPr>
            <p:ph type="tbl" idx="11" sz="quarter"/>
          </p:nvPr>
        </p:nvGraphicFramePr>
        <p:xfrm>
          <a:off x="365760" y="1828800"/>
          <a:ext cx="11430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00"/>
                <a:gridCol w="5715000"/>
              </a:tblGrid>
              <a:tr h="370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b="1"/>
                        <a:t>Personal Opinion: DOBBS V. JACKSON (GROUP B)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/>
                      <a:r>
                        <a:t>All</a:t>
                      </a:r>
                    </a:p>
                  </a:txBody>
                  <a:tcPr anchor="b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t>Banning nearly all abortions after 15 weeks of pregnancy is constitutional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48%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t>Banning nearly all abortions after 15 weeks of pregnancy is unconstitutional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52%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t>Unweighted 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1072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Senate and Consideration to Nominees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graphicFrame>
        <p:nvGraphicFramePr>
          <p:cNvPr id="4" name="Table Placeholder 3"/>
          <p:cNvGraphicFramePr>
            <a:graphicFrameLocks noGrp="1"/>
          </p:cNvGraphicFramePr>
          <p:nvPr>
            <p:ph type="tbl" idx="11" sz="quarter"/>
          </p:nvPr>
        </p:nvGraphicFramePr>
        <p:xfrm>
          <a:off x="365760" y="1828800"/>
          <a:ext cx="11430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00"/>
                <a:gridCol w="5715000"/>
              </a:tblGrid>
              <a:tr h="370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b="1"/>
                        <a:t>Senate and Consideration to Nominees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/>
                      <a:r>
                        <a:t>All</a:t>
                      </a:r>
                    </a:p>
                  </a:txBody>
                  <a:tcPr anchor="b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t>The Senate should give serious consideration to each nominee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79%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t>It is appropriate for the Senate to refuse to consider a nominee if the Senate is controlled by the opposing party from the President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21%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t>Unweighted 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2132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Personal Opinion: NY STATE RIFLE AND PISTOL ASSOCIATION V. BRUEN (Group A)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graphicFrame>
        <p:nvGraphicFramePr>
          <p:cNvPr id="4" name="Table Placeholder 3"/>
          <p:cNvGraphicFramePr>
            <a:graphicFrameLocks noGrp="1"/>
          </p:cNvGraphicFramePr>
          <p:nvPr>
            <p:ph type="tbl" idx="11" sz="quarter"/>
          </p:nvPr>
        </p:nvGraphicFramePr>
        <p:xfrm>
          <a:off x="365760" y="1828800"/>
          <a:ext cx="11430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00"/>
                <a:gridCol w="5715000"/>
              </a:tblGrid>
              <a:tr h="370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b="1"/>
                        <a:t>Personal Opinion: NY STATE RIFLE AND PISTOL ASSOCIATION V. BRUEN (Group A)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/>
                      <a:r>
                        <a:t>All</a:t>
                      </a:r>
                    </a:p>
                  </a:txBody>
                  <a:tcPr anchor="b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t>New York requiring a person to show a need for self-protection to receive a license to carry a concealed firearm outside the home violates people's Second Amendment rights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53%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t>New York requiring a person to show a need for self-protection to receive a license to carry a concealed firearm outside the home does NOT violate people's Second Amendment rights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47%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t>Unweighted 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1061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Personal Opinion: CARSON V. MAKIN (Group A)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graphicFrame>
        <p:nvGraphicFramePr>
          <p:cNvPr id="4" name="Table Placeholder 3"/>
          <p:cNvGraphicFramePr>
            <a:graphicFrameLocks noGrp="1"/>
          </p:cNvGraphicFramePr>
          <p:nvPr>
            <p:ph type="tbl" idx="11" sz="quarter"/>
          </p:nvPr>
        </p:nvGraphicFramePr>
        <p:xfrm>
          <a:off x="365760" y="1828800"/>
          <a:ext cx="11430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00"/>
                <a:gridCol w="5715000"/>
              </a:tblGrid>
              <a:tr h="370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b="1"/>
                        <a:t>Personal Opinion: CARSON V. MAKIN (Group A)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/>
                      <a:r>
                        <a:t>All</a:t>
                      </a:r>
                    </a:p>
                  </a:txBody>
                  <a:tcPr anchor="b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t>Maine prohibiting state funds from being used at religious schools is a violation of the First Amendment protections of the free exercise of religion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51%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t>Maine prohibiting state funds from being used at religious schools is a valid policy to maintain the separation between church and state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49%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t>Unweighted 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1060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Personal Opinion: U.S. V. ZUBAYDAH (GROUP A)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graphicFrame>
        <p:nvGraphicFramePr>
          <p:cNvPr id="4" name="Table Placeholder 3"/>
          <p:cNvGraphicFramePr>
            <a:graphicFrameLocks noGrp="1"/>
          </p:cNvGraphicFramePr>
          <p:nvPr>
            <p:ph type="tbl" idx="11" sz="quarter"/>
          </p:nvPr>
        </p:nvGraphicFramePr>
        <p:xfrm>
          <a:off x="365760" y="1828800"/>
          <a:ext cx="11430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00"/>
                <a:gridCol w="5715000"/>
              </a:tblGrid>
              <a:tr h="370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b="1"/>
                        <a:t>Personal Opinion: U.S. V. ZUBAYDAH (GROUP A)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/>
                      <a:r>
                        <a:t>All</a:t>
                      </a:r>
                    </a:p>
                  </a:txBody>
                  <a:tcPr anchor="b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t>The government has a right to protect state secrets in the name of national security and is not compelled to provide evidence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58%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t>The government must provide evidence in such situations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42%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t>Unweighted 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1060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Personal Opinion: HOUSTON COMMUNITY COLLEGE SYSTEM V. WILSON (Group A)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graphicFrame>
        <p:nvGraphicFramePr>
          <p:cNvPr id="4" name="Table Placeholder 3"/>
          <p:cNvGraphicFramePr>
            <a:graphicFrameLocks noGrp="1"/>
          </p:cNvGraphicFramePr>
          <p:nvPr>
            <p:ph type="tbl" idx="11" sz="quarter"/>
          </p:nvPr>
        </p:nvGraphicFramePr>
        <p:xfrm>
          <a:off x="365760" y="1828800"/>
          <a:ext cx="11430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00"/>
                <a:gridCol w="5715000"/>
              </a:tblGrid>
              <a:tr h="370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b="1"/>
                        <a:t>Personal Opinion: HOUSTON COMMUNITY COLLEGE SYSTEM V. WILSON (Group A)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/>
                      <a:r>
                        <a:t>All</a:t>
                      </a:r>
                    </a:p>
                  </a:txBody>
                  <a:tcPr anchor="b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t>An elected body censuring the speech of an elected member violates the First Amendment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65%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t>An elected body censuring the speech of an elected member does NOT violate the First Amendment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35%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t>Unweighted 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1061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Personal Opinion: RAMIREZ V. COLLIER (Group A)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graphicFrame>
        <p:nvGraphicFramePr>
          <p:cNvPr id="4" name="Table Placeholder 3"/>
          <p:cNvGraphicFramePr>
            <a:graphicFrameLocks noGrp="1"/>
          </p:cNvGraphicFramePr>
          <p:nvPr>
            <p:ph type="tbl" idx="11" sz="quarter"/>
          </p:nvPr>
        </p:nvGraphicFramePr>
        <p:xfrm>
          <a:off x="365760" y="1828800"/>
          <a:ext cx="11430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00"/>
                <a:gridCol w="5715000"/>
              </a:tblGrid>
              <a:tr h="370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b="1"/>
                        <a:t>Personal Opinion: RAMIREZ V. COLLIER (Group A)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/>
                      <a:r>
                        <a:t>All</a:t>
                      </a:r>
                    </a:p>
                  </a:txBody>
                  <a:tcPr anchor="b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t>Barring religious clergy from entering the execution chamber and touching death row inmates violates the First Amendment protections of the free exercise of religion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62%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t>Barring religious clergy from entering the execution chamber and touching death row inmates does NOT violate the First Amendment protections of the free exercise of religion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38%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t>Unweighted 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1061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Personal Opinion: SHURTLEFF V. BOSTON (Group A)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graphicFrame>
        <p:nvGraphicFramePr>
          <p:cNvPr id="4" name="Table Placeholder 3"/>
          <p:cNvGraphicFramePr>
            <a:graphicFrameLocks noGrp="1"/>
          </p:cNvGraphicFramePr>
          <p:nvPr>
            <p:ph type="tbl" idx="11" sz="quarter"/>
          </p:nvPr>
        </p:nvGraphicFramePr>
        <p:xfrm>
          <a:off x="365760" y="1828800"/>
          <a:ext cx="11430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00"/>
                <a:gridCol w="5715000"/>
              </a:tblGrid>
              <a:tr h="370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b="1"/>
                        <a:t>Personal Opinion: SHURTLEFF V. BOSTON (Group A)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/>
                      <a:r>
                        <a:t>All</a:t>
                      </a:r>
                    </a:p>
                  </a:txBody>
                  <a:tcPr anchor="b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t>Boston's refusal to fly a private religious organization's flag violated the organization's First Amendment rights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46%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t>Boston's refusal to fly a private religious organization's flag did NOT violate the organization's First Amendment rights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54%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t>Unweighted 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1061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Personal Opinion: NATIONAL FEDERATION OF INDEPENDENT BUSINESSES V. DOL, OSHA (Group A)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graphicFrame>
        <p:nvGraphicFramePr>
          <p:cNvPr id="4" name="Table Placeholder 3"/>
          <p:cNvGraphicFramePr>
            <a:graphicFrameLocks noGrp="1"/>
          </p:cNvGraphicFramePr>
          <p:nvPr>
            <p:ph type="tbl" idx="11" sz="quarter"/>
          </p:nvPr>
        </p:nvGraphicFramePr>
        <p:xfrm>
          <a:off x="365760" y="1828800"/>
          <a:ext cx="11430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00"/>
                <a:gridCol w="5715000"/>
              </a:tblGrid>
              <a:tr h="370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b="1"/>
                        <a:t>Personal Opinion: NATIONAL FEDERATION OF INDEPENDENT BUSINESSES V. DOL, OSHA (Group A)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/>
                      <a:r>
                        <a:t>All</a:t>
                      </a:r>
                    </a:p>
                  </a:txBody>
                  <a:tcPr anchor="b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t>OSHA's vaccination or testing mandate is NOT lawful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52%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t>OSHA's vaccination or testing mandate is lawful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48%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t>Unweighted 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1061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444444"/>
      </a:dk1>
      <a:lt1>
        <a:srgbClr val="FFFFFF"/>
      </a:lt1>
      <a:dk2>
        <a:srgbClr val="888888"/>
      </a:dk2>
      <a:lt2>
        <a:srgbClr val="DFDFDF"/>
      </a:lt2>
      <a:accent1>
        <a:srgbClr val="306396"/>
      </a:accent1>
      <a:accent2>
        <a:srgbClr val="D03E3E"/>
      </a:accent2>
      <a:accent3>
        <a:srgbClr val="FDB72A"/>
      </a:accent3>
      <a:accent4>
        <a:srgbClr val="37AD6C"/>
      </a:accent4>
      <a:accent5>
        <a:srgbClr val="8A479B"/>
      </a:accent5>
      <a:accent6>
        <a:srgbClr val="1CBECF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/>
      <a:lstStyle>
        <a:defPPr>
          <a:defRPr/>
        </a:defPPr>
      </a:lstStyle>
      <a:style>
        <a:lnRef idx="1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Crunch.io PowerPoint Export</dc:title>
  <dc:creator>app.crunch.io</dc:creator>
  <cp:lastModifiedBy>Steve Canny</cp:lastModifiedBy>
  <cp:revision>5</cp:revision>
  <dcterms:created xsi:type="dcterms:W3CDTF">2018-08-24T19:19:53Z</dcterms:created>
  <dcterms:modified xsi:type="dcterms:W3CDTF">2018-08-24T22:17:11Z</dcterms:modified>
</cp:coreProperties>
</file>