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notesSlides/notesSlide2.xml" ContentType="application/vnd.openxmlformats-officedocument.presentationml.notesSlide+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8"/>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80" r:id="rId20"/>
    <p:sldId id="281" r:id="rId21"/>
    <p:sldId id="273" r:id="rId22"/>
    <p:sldId id="274" r:id="rId23"/>
    <p:sldId id="275" r:id="rId24"/>
    <p:sldId id="276" r:id="rId25"/>
    <p:sldId id="277" r:id="rId26"/>
    <p:sldId id="282" r:id="rId27"/>
  </p:sldIdLst>
  <p:sldSz cx="12192000" cy="6858000"/>
  <p:notesSz cx="123444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A15"/>
    <a:srgbClr val="FF9933"/>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7" autoAdjust="0"/>
    <p:restoredTop sz="74189" autoAdjust="0"/>
  </p:normalViewPr>
  <p:slideViewPr>
    <p:cSldViewPr snapToGrid="0" snapToObjects="1" showGuides="1">
      <p:cViewPr varScale="1">
        <p:scale>
          <a:sx n="118" d="100"/>
          <a:sy n="118" d="100"/>
        </p:scale>
        <p:origin x="1752" y="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5349240" cy="1806919"/>
          </a:xfrm>
          <a:prstGeom prst="rect">
            <a:avLst/>
          </a:prstGeom>
        </p:spPr>
        <p:txBody>
          <a:bodyPr vert="horz" lIns="206251" tIns="103125" rIns="206251" bIns="103125" rtlCol="0"/>
          <a:lstStyle>
            <a:lvl1pPr algn="l">
              <a:defRPr sz="2700"/>
            </a:lvl1pPr>
          </a:lstStyle>
          <a:p>
            <a:endParaRPr lang="en-US"/>
          </a:p>
        </p:txBody>
      </p:sp>
      <p:sp>
        <p:nvSpPr>
          <p:cNvPr id="3" name="Date Placeholder 2"/>
          <p:cNvSpPr>
            <a:spLocks noGrp="1"/>
          </p:cNvSpPr>
          <p:nvPr>
            <p:ph type="dt" idx="1"/>
          </p:nvPr>
        </p:nvSpPr>
        <p:spPr>
          <a:xfrm>
            <a:off x="6992304" y="0"/>
            <a:ext cx="5349240" cy="1806919"/>
          </a:xfrm>
          <a:prstGeom prst="rect">
            <a:avLst/>
          </a:prstGeom>
        </p:spPr>
        <p:txBody>
          <a:bodyPr vert="horz" lIns="206251" tIns="103125" rIns="206251" bIns="103125" rtlCol="0"/>
          <a:lstStyle>
            <a:lvl1pPr algn="r">
              <a:defRPr sz="2700"/>
            </a:lvl1pPr>
          </a:lstStyle>
          <a:p>
            <a:fld id="{9E497948-54D2-43F8-9A63-A99FE3051738}" type="datetimeFigureOut">
              <a:rPr lang="en-US" smtClean="0"/>
              <a:t>2024-05-07</a:t>
            </a:fld>
            <a:endParaRPr lang="en-US"/>
          </a:p>
        </p:txBody>
      </p:sp>
      <p:sp>
        <p:nvSpPr>
          <p:cNvPr id="4" name="Slide Image Placeholder 3"/>
          <p:cNvSpPr>
            <a:spLocks noGrp="1" noRot="1" noChangeAspect="1"/>
          </p:cNvSpPr>
          <p:nvPr>
            <p:ph type="sldImg" idx="2"/>
          </p:nvPr>
        </p:nvSpPr>
        <p:spPr>
          <a:xfrm>
            <a:off x="-4630738" y="4502150"/>
            <a:ext cx="21605876" cy="12153900"/>
          </a:xfrm>
          <a:prstGeom prst="rect">
            <a:avLst/>
          </a:prstGeom>
          <a:noFill/>
          <a:ln w="12700">
            <a:solidFill>
              <a:prstClr val="black"/>
            </a:solidFill>
          </a:ln>
        </p:spPr>
        <p:txBody>
          <a:bodyPr vert="horz" lIns="206251" tIns="103125" rIns="206251" bIns="103125" rtlCol="0" anchor="ctr"/>
          <a:lstStyle/>
          <a:p>
            <a:endParaRPr lang="en-US"/>
          </a:p>
        </p:txBody>
      </p:sp>
      <p:sp>
        <p:nvSpPr>
          <p:cNvPr id="5" name="Notes Placeholder 4"/>
          <p:cNvSpPr>
            <a:spLocks noGrp="1"/>
          </p:cNvSpPr>
          <p:nvPr>
            <p:ph type="body" sz="quarter" idx="3"/>
          </p:nvPr>
        </p:nvSpPr>
        <p:spPr>
          <a:xfrm>
            <a:off x="1234441" y="17331398"/>
            <a:ext cx="9875520" cy="14180234"/>
          </a:xfrm>
          <a:prstGeom prst="rect">
            <a:avLst/>
          </a:prstGeom>
        </p:spPr>
        <p:txBody>
          <a:bodyPr vert="horz" lIns="206251" tIns="103125" rIns="206251" bIns="1031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34206379"/>
            <a:ext cx="5349240" cy="1806915"/>
          </a:xfrm>
          <a:prstGeom prst="rect">
            <a:avLst/>
          </a:prstGeom>
        </p:spPr>
        <p:txBody>
          <a:bodyPr vert="horz" lIns="206251" tIns="103125" rIns="206251" bIns="103125" rtlCol="0" anchor="b"/>
          <a:lstStyle>
            <a:lvl1pPr algn="l">
              <a:defRPr sz="2700"/>
            </a:lvl1pPr>
          </a:lstStyle>
          <a:p>
            <a:endParaRPr lang="en-US"/>
          </a:p>
        </p:txBody>
      </p:sp>
      <p:sp>
        <p:nvSpPr>
          <p:cNvPr id="7" name="Slide Number Placeholder 6"/>
          <p:cNvSpPr>
            <a:spLocks noGrp="1"/>
          </p:cNvSpPr>
          <p:nvPr>
            <p:ph type="sldNum" sz="quarter" idx="5"/>
          </p:nvPr>
        </p:nvSpPr>
        <p:spPr>
          <a:xfrm>
            <a:off x="6992304" y="34206379"/>
            <a:ext cx="5349240" cy="1806915"/>
          </a:xfrm>
          <a:prstGeom prst="rect">
            <a:avLst/>
          </a:prstGeom>
        </p:spPr>
        <p:txBody>
          <a:bodyPr vert="horz" lIns="206251" tIns="103125" rIns="206251" bIns="103125" rtlCol="0" anchor="b"/>
          <a:lstStyle>
            <a:lvl1pPr algn="r">
              <a:defRPr sz="27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slide contains all details</a:t>
            </a:r>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Dashboard section has a link to Cognos and the link is working, and contains screen shots of 3 tabs.</a:t>
            </a:r>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11</a:t>
            </a:fld>
            <a:endParaRPr lang="en-US"/>
          </a:p>
        </p:txBody>
      </p:sp>
    </p:spTree>
    <p:extLst>
      <p:ext uri="{BB962C8B-B14F-4D97-AF65-F5344CB8AC3E}">
        <p14:creationId xmlns:p14="http://schemas.microsoft.com/office/powerpoint/2010/main" val="1465659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findings and implications slide contains at least four findings and implications</a:t>
            </a:r>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12</a:t>
            </a:fld>
            <a:endParaRPr lang="en-US"/>
          </a:p>
        </p:txBody>
      </p:sp>
    </p:spTree>
    <p:extLst>
      <p:ext uri="{BB962C8B-B14F-4D97-AF65-F5344CB8AC3E}">
        <p14:creationId xmlns:p14="http://schemas.microsoft.com/office/powerpoint/2010/main" val="1409738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findings and implications slide contains at least four findings and implications</a:t>
            </a:r>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18</a:t>
            </a:fld>
            <a:endParaRPr lang="en-US"/>
          </a:p>
        </p:txBody>
      </p:sp>
    </p:spTree>
    <p:extLst>
      <p:ext uri="{BB962C8B-B14F-4D97-AF65-F5344CB8AC3E}">
        <p14:creationId xmlns:p14="http://schemas.microsoft.com/office/powerpoint/2010/main" val="2811783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Conclusion Slide contains at least four valid bullet points.</a:t>
            </a:r>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19</a:t>
            </a:fld>
            <a:endParaRPr lang="en-US"/>
          </a:p>
        </p:txBody>
      </p:sp>
    </p:spTree>
    <p:extLst>
      <p:ext uri="{BB962C8B-B14F-4D97-AF65-F5344CB8AC3E}">
        <p14:creationId xmlns:p14="http://schemas.microsoft.com/office/powerpoint/2010/main" val="2562353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Appendix section contains bar chart of Git Hub Jobs data, with proper title and labels, and the data is in descending order.</a:t>
            </a:r>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21</a:t>
            </a:fld>
            <a:endParaRPr lang="en-US"/>
          </a:p>
        </p:txBody>
      </p:sp>
    </p:spTree>
    <p:extLst>
      <p:ext uri="{BB962C8B-B14F-4D97-AF65-F5344CB8AC3E}">
        <p14:creationId xmlns:p14="http://schemas.microsoft.com/office/powerpoint/2010/main" val="3251471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Appendix section contains bar chart of popular languages data, with proper title and labels, and the data is in descending order.</a:t>
            </a:r>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22</a:t>
            </a:fld>
            <a:endParaRPr lang="en-US"/>
          </a:p>
        </p:txBody>
      </p:sp>
    </p:spTree>
    <p:extLst>
      <p:ext uri="{BB962C8B-B14F-4D97-AF65-F5344CB8AC3E}">
        <p14:creationId xmlns:p14="http://schemas.microsoft.com/office/powerpoint/2010/main" val="1750972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23</a:t>
            </a:fld>
            <a:endParaRPr lang="en-US"/>
          </a:p>
        </p:txBody>
      </p:sp>
    </p:spTree>
    <p:extLst>
      <p:ext uri="{BB962C8B-B14F-4D97-AF65-F5344CB8AC3E}">
        <p14:creationId xmlns:p14="http://schemas.microsoft.com/office/powerpoint/2010/main" val="597093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 the learner included additional value in any way into this presentation?</a:t>
            </a:r>
          </a:p>
          <a:p>
            <a:r>
              <a:rPr lang="en-US" dirty="0"/>
              <a:t>Has the learner used creativity to make the presentation look better?</a:t>
            </a:r>
          </a:p>
          <a:p>
            <a:r>
              <a:rPr lang="en-US" dirty="0"/>
              <a:t>Has the learner included additional value in any way into this presentation?</a:t>
            </a:r>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a:p>
        </p:txBody>
      </p:sp>
    </p:spTree>
    <p:extLst>
      <p:ext uri="{BB962C8B-B14F-4D97-AF65-F5344CB8AC3E}">
        <p14:creationId xmlns:p14="http://schemas.microsoft.com/office/powerpoint/2010/main" val="179010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executive summary Slide contains at least four valid bullet points.</a:t>
            </a:r>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introduction slide has the details like, what is this report about, who is the report for, and what will a reader gain by reading through this report</a:t>
            </a:r>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4</a:t>
            </a:fld>
            <a:endParaRPr lang="en-US"/>
          </a:p>
        </p:txBody>
      </p:sp>
    </p:spTree>
    <p:extLst>
      <p:ext uri="{BB962C8B-B14F-4D97-AF65-F5344CB8AC3E}">
        <p14:creationId xmlns:p14="http://schemas.microsoft.com/office/powerpoint/2010/main" val="160767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Methodology slide talks about data collection methods and data sources</a:t>
            </a:r>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4017075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slide Programming Languages Trends contains both the bar charts for the current year and future year and the charts have proper label and title, and are sorted in descending order.</a:t>
            </a:r>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Programming Languages Trends - Findings and Implications slide contains at least four findings and implications</a:t>
            </a:r>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8</a:t>
            </a:fld>
            <a:endParaRPr lang="en-US"/>
          </a:p>
        </p:txBody>
      </p:sp>
    </p:spTree>
    <p:extLst>
      <p:ext uri="{BB962C8B-B14F-4D97-AF65-F5344CB8AC3E}">
        <p14:creationId xmlns:p14="http://schemas.microsoft.com/office/powerpoint/2010/main" val="2718173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slide Database Trends contains both the bar charts for current year and future year and the charts have proper label and title, and are sorted in descending order.</a:t>
            </a:r>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9</a:t>
            </a:fld>
            <a:endParaRPr lang="en-US"/>
          </a:p>
        </p:txBody>
      </p:sp>
    </p:spTree>
    <p:extLst>
      <p:ext uri="{BB962C8B-B14F-4D97-AF65-F5344CB8AC3E}">
        <p14:creationId xmlns:p14="http://schemas.microsoft.com/office/powerpoint/2010/main" val="3350797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Database Trends - Findings and Implications slide contains at least four findings and implications</a:t>
            </a:r>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10</a:t>
            </a:fld>
            <a:endParaRPr lang="en-US"/>
          </a:p>
        </p:txBody>
      </p:sp>
    </p:spTree>
    <p:extLst>
      <p:ext uri="{BB962C8B-B14F-4D97-AF65-F5344CB8AC3E}">
        <p14:creationId xmlns:p14="http://schemas.microsoft.com/office/powerpoint/2010/main" val="3652159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gabriella-dudas/Learning/blob/main/Capstone%20Project%20Final%20Assignment%20Dashboard.pdf"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22.sv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image" Target="../media/image10.png"/><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notesSlide" Target="../notesSlides/notesSlide2.xml"/><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4" Type="http://schemas.openxmlformats.org/officeDocument/2006/relationships/customXml" Target="../ink/ink31.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insights.stackoverflow.com/survey/2019?utm_source=so-owned&amp;utm_medium=blog&amp;utm_campaign=dev-survey-2019&amp;utm_content=launch-blog#overview"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34.sv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199" y="2345719"/>
            <a:ext cx="4988231" cy="1325563"/>
          </a:xfrm>
        </p:spPr>
        <p:txBody>
          <a:bodyPr anchor="ctr">
            <a:normAutofit fontScale="90000"/>
          </a:bodyPr>
          <a:lstStyle/>
          <a:p>
            <a:r>
              <a:rPr lang="en-US" dirty="0">
                <a:solidFill>
                  <a:srgbClr val="0E659B"/>
                </a:solidFill>
              </a:rPr>
              <a:t>Stack Overflow Developer Survey</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440431" cy="4029693"/>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788179"/>
            <a:ext cx="5181600" cy="2388784"/>
          </a:xfrm>
        </p:spPr>
        <p:txBody>
          <a:bodyPr>
            <a:normAutofit/>
          </a:bodyPr>
          <a:lstStyle/>
          <a:p>
            <a:pPr marL="0" indent="0">
              <a:buNone/>
            </a:pPr>
            <a:r>
              <a:rPr lang="en-US" dirty="0"/>
              <a:t>Gabriella </a:t>
            </a:r>
            <a:r>
              <a:rPr lang="en-US" dirty="0" err="1"/>
              <a:t>Dudás</a:t>
            </a:r>
            <a:endParaRPr lang="en-US" dirty="0"/>
          </a:p>
          <a:p>
            <a:pPr marL="0" indent="0">
              <a:buNone/>
            </a:pPr>
            <a:r>
              <a:rPr lang="en-US" dirty="0"/>
              <a:t>May 2024</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3200"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sz="2400" dirty="0"/>
              <a:t>Findings</a:t>
            </a:r>
          </a:p>
          <a:p>
            <a:pPr marL="0" indent="0">
              <a:buNone/>
            </a:pPr>
            <a:endParaRPr lang="en-US" sz="2000" dirty="0"/>
          </a:p>
          <a:p>
            <a:r>
              <a:rPr lang="en-US" sz="2000" dirty="0"/>
              <a:t>MySQL leads today, but PostgreSQL has the ambition to soon take over the lead</a:t>
            </a:r>
          </a:p>
          <a:p>
            <a:r>
              <a:rPr lang="en-US" sz="2000" dirty="0"/>
              <a:t>The top 4 databases are all SQL based ones, but the community shows more and more interest towards MongoDB and Redis</a:t>
            </a:r>
          </a:p>
          <a:p>
            <a:r>
              <a:rPr lang="en-US" sz="2000" dirty="0"/>
              <a:t>Oracle is still here, but how long?</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sz="2400" dirty="0"/>
              <a:t>Implications</a:t>
            </a:r>
          </a:p>
          <a:p>
            <a:pPr marL="0" indent="0">
              <a:buNone/>
            </a:pPr>
            <a:endParaRPr lang="en-US" sz="2000" dirty="0"/>
          </a:p>
          <a:p>
            <a:r>
              <a:rPr lang="en-US" sz="2000" dirty="0"/>
              <a:t>People’s preference is shifting towards open-source technologies</a:t>
            </a:r>
          </a:p>
          <a:p>
            <a:r>
              <a:rPr lang="en-US" sz="2000" dirty="0"/>
              <a:t>Databases able to handle non-structured and big data are gaining significant market share</a:t>
            </a:r>
          </a:p>
          <a:p>
            <a:r>
              <a:rPr lang="en-US" sz="2000" dirty="0"/>
              <a:t>Looks like the world is passing by Oracle</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US" sz="2200" dirty="0">
                <a:hlinkClick r:id="rId3"/>
              </a:rPr>
              <a:t>https://github.com/gabriella-dudas/Learning/blob/main/Capstone%20Project%20Final%20Assignment%20Dashboard.pdf</a:t>
            </a:r>
            <a:endParaRPr lang="en-US" sz="2200" dirty="0"/>
          </a:p>
          <a:p>
            <a:pPr marL="0" indent="0">
              <a:buNone/>
            </a:pPr>
            <a:endParaRPr lang="en-US" sz="2200" dirty="0"/>
          </a:p>
        </p:txBody>
      </p:sp>
      <p:pic>
        <p:nvPicPr>
          <p:cNvPr id="6" name="Graphic 5" descr="Gauge with solid fill">
            <a:extLst>
              <a:ext uri="{FF2B5EF4-FFF2-40B4-BE49-F238E27FC236}">
                <a16:creationId xmlns:a16="http://schemas.microsoft.com/office/drawing/2014/main" id="{252E0A90-D981-F998-1496-DE6567FE04D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12985" y="2334781"/>
            <a:ext cx="2297722" cy="2297722"/>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CURRENT TECHNOLOGY USAGE</a:t>
            </a:r>
          </a:p>
        </p:txBody>
      </p:sp>
      <p:pic>
        <p:nvPicPr>
          <p:cNvPr id="13" name="Picture 12">
            <a:extLst>
              <a:ext uri="{FF2B5EF4-FFF2-40B4-BE49-F238E27FC236}">
                <a16:creationId xmlns:a16="http://schemas.microsoft.com/office/drawing/2014/main" id="{B89A2F70-22F3-D57A-38C4-B483BD6BCAE6}"/>
              </a:ext>
            </a:extLst>
          </p:cNvPr>
          <p:cNvPicPr>
            <a:picLocks noChangeAspect="1"/>
          </p:cNvPicPr>
          <p:nvPr/>
        </p:nvPicPr>
        <p:blipFill>
          <a:blip r:embed="rId3"/>
          <a:stretch>
            <a:fillRect/>
          </a:stretch>
        </p:blipFill>
        <p:spPr>
          <a:xfrm>
            <a:off x="1849315" y="1433392"/>
            <a:ext cx="8493369" cy="4773094"/>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FUTURE TECHNOLOGY TREND</a:t>
            </a:r>
          </a:p>
        </p:txBody>
      </p:sp>
      <p:pic>
        <p:nvPicPr>
          <p:cNvPr id="6" name="Picture 5">
            <a:extLst>
              <a:ext uri="{FF2B5EF4-FFF2-40B4-BE49-F238E27FC236}">
                <a16:creationId xmlns:a16="http://schemas.microsoft.com/office/drawing/2014/main" id="{6414B1CC-22F0-5CE0-B0E4-DD3EB0871342}"/>
              </a:ext>
            </a:extLst>
          </p:cNvPr>
          <p:cNvPicPr>
            <a:picLocks noChangeAspect="1"/>
          </p:cNvPicPr>
          <p:nvPr/>
        </p:nvPicPr>
        <p:blipFill>
          <a:blip r:embed="rId2"/>
          <a:stretch>
            <a:fillRect/>
          </a:stretch>
        </p:blipFill>
        <p:spPr>
          <a:xfrm>
            <a:off x="1452196" y="1398722"/>
            <a:ext cx="9287608" cy="4718579"/>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DEMOGRAPHICS</a:t>
            </a:r>
          </a:p>
        </p:txBody>
      </p:sp>
      <p:pic>
        <p:nvPicPr>
          <p:cNvPr id="9" name="Picture 8">
            <a:extLst>
              <a:ext uri="{FF2B5EF4-FFF2-40B4-BE49-F238E27FC236}">
                <a16:creationId xmlns:a16="http://schemas.microsoft.com/office/drawing/2014/main" id="{1336C83B-4BF9-89F0-6000-C59723A32C81}"/>
              </a:ext>
            </a:extLst>
          </p:cNvPr>
          <p:cNvPicPr>
            <a:picLocks noChangeAspect="1"/>
          </p:cNvPicPr>
          <p:nvPr/>
        </p:nvPicPr>
        <p:blipFill>
          <a:blip r:embed="rId2"/>
          <a:stretch>
            <a:fillRect/>
          </a:stretch>
        </p:blipFill>
        <p:spPr>
          <a:xfrm>
            <a:off x="1245577" y="1431321"/>
            <a:ext cx="9700846" cy="4802026"/>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096000" y="3166941"/>
            <a:ext cx="4443046" cy="1053367"/>
          </a:xfrm>
        </p:spPr>
        <p:txBody>
          <a:bodyPr anchor="ctr">
            <a:noAutofit/>
          </a:bodyPr>
          <a:lstStyle/>
          <a:p>
            <a:r>
              <a:rPr lang="en-US" sz="5400"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Job Satisfaction (2/1)</a:t>
            </a:r>
          </a:p>
        </p:txBody>
      </p:sp>
      <p:sp>
        <p:nvSpPr>
          <p:cNvPr id="5" name="TextBox 4">
            <a:extLst>
              <a:ext uri="{FF2B5EF4-FFF2-40B4-BE49-F238E27FC236}">
                <a16:creationId xmlns:a16="http://schemas.microsoft.com/office/drawing/2014/main" id="{F1A87C29-93B8-86E8-6BF2-0F72C24FDE7A}"/>
              </a:ext>
            </a:extLst>
          </p:cNvPr>
          <p:cNvSpPr txBox="1"/>
          <p:nvPr/>
        </p:nvSpPr>
        <p:spPr>
          <a:xfrm>
            <a:off x="1028700" y="1504950"/>
            <a:ext cx="10010775" cy="923330"/>
          </a:xfrm>
          <a:prstGeom prst="rect">
            <a:avLst/>
          </a:prstGeom>
          <a:noFill/>
        </p:spPr>
        <p:txBody>
          <a:bodyPr wrap="square" rtlCol="0">
            <a:spAutoFit/>
          </a:bodyPr>
          <a:lstStyle/>
          <a:p>
            <a:r>
              <a:rPr lang="en-US" dirty="0">
                <a:solidFill>
                  <a:srgbClr val="0070C0"/>
                </a:solidFill>
                <a:latin typeface="IBM Plex Mono Text" panose="020B0509050203000203" pitchFamily="49" charset="0"/>
              </a:rPr>
              <a:t>No surprise: job satisfaction increases with earned compensation and drops with more hours worked, although even those very satisfied with their job are working around 42 hours per week on average.</a:t>
            </a:r>
            <a:endParaRPr lang="en-GB" dirty="0">
              <a:solidFill>
                <a:srgbClr val="0070C0"/>
              </a:solidFill>
              <a:latin typeface="IBM Plex Mono Text" panose="020B0509050203000203" pitchFamily="49" charset="0"/>
            </a:endParaRPr>
          </a:p>
        </p:txBody>
      </p:sp>
      <p:pic>
        <p:nvPicPr>
          <p:cNvPr id="8" name="Picture 7">
            <a:extLst>
              <a:ext uri="{FF2B5EF4-FFF2-40B4-BE49-F238E27FC236}">
                <a16:creationId xmlns:a16="http://schemas.microsoft.com/office/drawing/2014/main" id="{D6AA5344-870F-2CC4-B9CA-ACAFEAFA10FE}"/>
              </a:ext>
            </a:extLst>
          </p:cNvPr>
          <p:cNvPicPr>
            <a:picLocks noChangeAspect="1"/>
          </p:cNvPicPr>
          <p:nvPr/>
        </p:nvPicPr>
        <p:blipFill>
          <a:blip r:embed="rId2"/>
          <a:stretch>
            <a:fillRect/>
          </a:stretch>
        </p:blipFill>
        <p:spPr>
          <a:xfrm>
            <a:off x="1028700" y="2830513"/>
            <a:ext cx="10325100" cy="2356738"/>
          </a:xfrm>
          <a:prstGeom prst="rect">
            <a:avLst/>
          </a:prstGeom>
        </p:spPr>
      </p:pic>
    </p:spTree>
    <p:extLst>
      <p:ext uri="{BB962C8B-B14F-4D97-AF65-F5344CB8AC3E}">
        <p14:creationId xmlns:p14="http://schemas.microsoft.com/office/powerpoint/2010/main" val="2635282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Job Satisfaction (2/2)</a:t>
            </a:r>
          </a:p>
        </p:txBody>
      </p:sp>
      <p:sp>
        <p:nvSpPr>
          <p:cNvPr id="5" name="TextBox 4">
            <a:extLst>
              <a:ext uri="{FF2B5EF4-FFF2-40B4-BE49-F238E27FC236}">
                <a16:creationId xmlns:a16="http://schemas.microsoft.com/office/drawing/2014/main" id="{F1A87C29-93B8-86E8-6BF2-0F72C24FDE7A}"/>
              </a:ext>
            </a:extLst>
          </p:cNvPr>
          <p:cNvSpPr txBox="1"/>
          <p:nvPr/>
        </p:nvSpPr>
        <p:spPr>
          <a:xfrm>
            <a:off x="1028700" y="1504950"/>
            <a:ext cx="10010775" cy="646331"/>
          </a:xfrm>
          <a:prstGeom prst="rect">
            <a:avLst/>
          </a:prstGeom>
          <a:noFill/>
        </p:spPr>
        <p:txBody>
          <a:bodyPr wrap="square" rtlCol="0">
            <a:spAutoFit/>
          </a:bodyPr>
          <a:lstStyle/>
          <a:p>
            <a:r>
              <a:rPr lang="en-US" dirty="0">
                <a:solidFill>
                  <a:srgbClr val="0070C0"/>
                </a:solidFill>
                <a:latin typeface="IBM Plex Mono Text" panose="020B0509050203000203" pitchFamily="49" charset="0"/>
              </a:rPr>
              <a:t>Compensation is mostly not tied to education, but hours worked seems to be the higher the size of the employer’s organization.</a:t>
            </a:r>
            <a:endParaRPr lang="en-GB" dirty="0">
              <a:solidFill>
                <a:srgbClr val="0070C0"/>
              </a:solidFill>
              <a:latin typeface="IBM Plex Mono Text" panose="020B0509050203000203" pitchFamily="49" charset="0"/>
            </a:endParaRPr>
          </a:p>
        </p:txBody>
      </p:sp>
      <p:pic>
        <p:nvPicPr>
          <p:cNvPr id="6" name="Picture 5">
            <a:extLst>
              <a:ext uri="{FF2B5EF4-FFF2-40B4-BE49-F238E27FC236}">
                <a16:creationId xmlns:a16="http://schemas.microsoft.com/office/drawing/2014/main" id="{0570C150-7312-63B3-3723-3B06DAAAC8C1}"/>
              </a:ext>
            </a:extLst>
          </p:cNvPr>
          <p:cNvPicPr>
            <a:picLocks noChangeAspect="1"/>
          </p:cNvPicPr>
          <p:nvPr/>
        </p:nvPicPr>
        <p:blipFill>
          <a:blip r:embed="rId2"/>
          <a:stretch>
            <a:fillRect/>
          </a:stretch>
        </p:blipFill>
        <p:spPr>
          <a:xfrm>
            <a:off x="838200" y="2507452"/>
            <a:ext cx="10515600" cy="2416446"/>
          </a:xfrm>
          <a:prstGeom prst="rect">
            <a:avLst/>
          </a:prstGeom>
        </p:spPr>
      </p:pic>
    </p:spTree>
    <p:extLst>
      <p:ext uri="{BB962C8B-B14F-4D97-AF65-F5344CB8AC3E}">
        <p14:creationId xmlns:p14="http://schemas.microsoft.com/office/powerpoint/2010/main" val="1606788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lnSpcReduction="10000"/>
          </a:bodyPr>
          <a:lstStyle/>
          <a:p>
            <a:pPr marL="0" indent="0">
              <a:buNone/>
            </a:pPr>
            <a:r>
              <a:rPr lang="en-US" sz="2400" dirty="0"/>
              <a:t>Findings</a:t>
            </a:r>
          </a:p>
          <a:p>
            <a:pPr marL="0" indent="0">
              <a:buNone/>
            </a:pPr>
            <a:endParaRPr lang="en-US" sz="2000" dirty="0"/>
          </a:p>
          <a:p>
            <a:r>
              <a:rPr lang="en-US" sz="2000" dirty="0"/>
              <a:t>Vast majority of the developer community is of Millennials and Gen Z</a:t>
            </a:r>
          </a:p>
          <a:p>
            <a:r>
              <a:rPr lang="en-US" sz="2000" dirty="0"/>
              <a:t>Job satisfaction is clearly tied to compensation and total working hours</a:t>
            </a:r>
          </a:p>
          <a:p>
            <a:r>
              <a:rPr lang="en-US" sz="2000" dirty="0"/>
              <a:t>The highest average compensation is of those without formal educational degree</a:t>
            </a:r>
          </a:p>
          <a:p>
            <a:r>
              <a:rPr lang="en-US" sz="2000" dirty="0"/>
              <a:t>The developer profession seem to attract more man, than woman</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lnSpcReduction="10000"/>
          </a:bodyPr>
          <a:lstStyle/>
          <a:p>
            <a:pPr marL="0" indent="0">
              <a:buNone/>
            </a:pPr>
            <a:r>
              <a:rPr lang="en-US" sz="2400" dirty="0"/>
              <a:t>Implications</a:t>
            </a:r>
          </a:p>
          <a:p>
            <a:pPr marL="0" indent="0">
              <a:buNone/>
            </a:pPr>
            <a:endParaRPr lang="en-US" sz="2000" dirty="0"/>
          </a:p>
          <a:p>
            <a:r>
              <a:rPr lang="en-US" sz="2000" dirty="0"/>
              <a:t>The developer community is full of young energy</a:t>
            </a:r>
          </a:p>
          <a:p>
            <a:r>
              <a:rPr lang="en-US" sz="2000" dirty="0"/>
              <a:t>Big corps need to balance workload and compensation to keep their talents on board</a:t>
            </a:r>
          </a:p>
          <a:p>
            <a:r>
              <a:rPr lang="en-US" sz="2000" dirty="0"/>
              <a:t>Educational institutes doesn’t seem to be able to keep up with the rapidly changing technologies</a:t>
            </a:r>
          </a:p>
          <a:p>
            <a:r>
              <a:rPr lang="en-US" sz="2000" dirty="0"/>
              <a:t>On the job experience still outweighs formal degrees in the race for better salaries</a:t>
            </a:r>
          </a:p>
        </p:txBody>
      </p:sp>
    </p:spTree>
    <p:extLst>
      <p:ext uri="{BB962C8B-B14F-4D97-AF65-F5344CB8AC3E}">
        <p14:creationId xmlns:p14="http://schemas.microsoft.com/office/powerpoint/2010/main" val="647271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fontScale="85000" lnSpcReduction="10000"/>
          </a:bodyPr>
          <a:lstStyle/>
          <a:p>
            <a:r>
              <a:rPr lang="en-US" dirty="0"/>
              <a:t>The future of SW development relies on open-source technologies</a:t>
            </a:r>
          </a:p>
          <a:p>
            <a:r>
              <a:rPr lang="en-US" dirty="0"/>
              <a:t>Big and unstructured data are getting utilized more and more</a:t>
            </a:r>
          </a:p>
          <a:p>
            <a:r>
              <a:rPr lang="en-US" dirty="0"/>
              <a:t>Professional success follows organic knowledge gained through experience</a:t>
            </a:r>
          </a:p>
          <a:p>
            <a:r>
              <a:rPr lang="en-US" dirty="0"/>
              <a:t>JavaScript, HTML, SQL and Python are the most trending programming languages among users, however there’s a shortage of C and C++ skills on the job market</a:t>
            </a:r>
          </a:p>
          <a:p>
            <a:endParaRPr lang="en-US" dirty="0"/>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3"/>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3"/>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lnSpcReduction="10000"/>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Programming Language Trends</a:t>
            </a:r>
          </a:p>
          <a:p>
            <a:pPr lvl="1"/>
            <a:r>
              <a:rPr lang="en-US" sz="1800" dirty="0"/>
              <a:t>Database Trends</a:t>
            </a:r>
          </a:p>
          <a:p>
            <a:pPr lvl="1"/>
            <a:r>
              <a:rPr lang="en-US" sz="1800" dirty="0"/>
              <a:t>Dashboard</a:t>
            </a:r>
          </a:p>
          <a:p>
            <a:r>
              <a:rPr lang="en-US" sz="2200" dirty="0"/>
              <a:t>Discussion about Job Satisfaction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lnSpcReduction="10000"/>
          </a:bodyPr>
          <a:lstStyle/>
          <a:p>
            <a:pPr>
              <a:spcAft>
                <a:spcPts val="1200"/>
              </a:spcAft>
            </a:pPr>
            <a:r>
              <a:rPr lang="en-US" sz="2400" dirty="0"/>
              <a:t>Further data was collected from GitHub job postings through </a:t>
            </a:r>
            <a:r>
              <a:rPr lang="en-US" sz="2400" dirty="0" err="1"/>
              <a:t>webscraping</a:t>
            </a:r>
            <a:r>
              <a:rPr lang="en-US" sz="2400" dirty="0"/>
              <a:t> to observe the trending technologies on the job market</a:t>
            </a:r>
          </a:p>
          <a:p>
            <a:pPr>
              <a:spcAft>
                <a:spcPts val="1200"/>
              </a:spcAft>
            </a:pPr>
            <a:r>
              <a:rPr lang="en-US" sz="2400" dirty="0"/>
              <a:t>The programming language skills most employers are looking for are mainly C, C++ followed by Java and Python</a:t>
            </a:r>
          </a:p>
          <a:p>
            <a:pPr>
              <a:spcAft>
                <a:spcPts val="1200"/>
              </a:spcAft>
            </a:pPr>
            <a:r>
              <a:rPr lang="en-US" sz="2400" dirty="0"/>
              <a:t>The highest average salaries are offered to those with knowledge of Swift, followed by Python, C++ and JavaScript</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pic>
        <p:nvPicPr>
          <p:cNvPr id="6" name="Picture 5">
            <a:extLst>
              <a:ext uri="{FF2B5EF4-FFF2-40B4-BE49-F238E27FC236}">
                <a16:creationId xmlns:a16="http://schemas.microsoft.com/office/drawing/2014/main" id="{9CDB3680-B6CB-E97D-B62F-FFE2FA485F68}"/>
              </a:ext>
            </a:extLst>
          </p:cNvPr>
          <p:cNvPicPr>
            <a:picLocks noChangeAspect="1"/>
          </p:cNvPicPr>
          <p:nvPr/>
        </p:nvPicPr>
        <p:blipFill>
          <a:blip r:embed="rId3"/>
          <a:stretch>
            <a:fillRect/>
          </a:stretch>
        </p:blipFill>
        <p:spPr>
          <a:xfrm>
            <a:off x="1327172" y="1583849"/>
            <a:ext cx="9537655" cy="4668909"/>
          </a:xfrm>
          <a:prstGeom prst="rect">
            <a:avLst/>
          </a:prstGeom>
        </p:spPr>
      </p:pic>
    </p:spTree>
    <p:extLst>
      <p:ext uri="{BB962C8B-B14F-4D97-AF65-F5344CB8AC3E}">
        <p14:creationId xmlns:p14="http://schemas.microsoft.com/office/powerpoint/2010/main" val="3078551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pic>
        <p:nvPicPr>
          <p:cNvPr id="6" name="Picture 5">
            <a:extLst>
              <a:ext uri="{FF2B5EF4-FFF2-40B4-BE49-F238E27FC236}">
                <a16:creationId xmlns:a16="http://schemas.microsoft.com/office/drawing/2014/main" id="{2915351A-E418-C3BA-1CEE-C1FB67680E38}"/>
              </a:ext>
            </a:extLst>
          </p:cNvPr>
          <p:cNvPicPr>
            <a:picLocks noChangeAspect="1"/>
          </p:cNvPicPr>
          <p:nvPr/>
        </p:nvPicPr>
        <p:blipFill>
          <a:blip r:embed="rId3"/>
          <a:stretch>
            <a:fillRect/>
          </a:stretch>
        </p:blipFill>
        <p:spPr>
          <a:xfrm>
            <a:off x="1356475" y="1540310"/>
            <a:ext cx="9479049" cy="4739525"/>
          </a:xfrm>
          <a:prstGeom prst="rect">
            <a:avLst/>
          </a:prstGeom>
        </p:spPr>
      </p:pic>
    </p:spTree>
    <p:extLst>
      <p:ext uri="{BB962C8B-B14F-4D97-AF65-F5344CB8AC3E}">
        <p14:creationId xmlns:p14="http://schemas.microsoft.com/office/powerpoint/2010/main" val="1817399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MORE ABOUT THE SURVEY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390583" y="2907835"/>
            <a:ext cx="7068725" cy="2569239"/>
          </a:xfrm>
        </p:spPr>
        <p:txBody>
          <a:bodyPr>
            <a:normAutofit/>
          </a:bodyPr>
          <a:lstStyle/>
          <a:p>
            <a:pPr marL="0" indent="0">
              <a:buNone/>
            </a:pPr>
            <a:r>
              <a:rPr lang="en-US" sz="2200" dirty="0">
                <a:hlinkClick r:id="rId3"/>
              </a:rPr>
              <a:t>https://insights.stackoverflow.com/survey/2019?utm_source=so-owned&amp;utm_medium=blog&amp;utm_campaign=dev-survey-2019&amp;utm_content=launch-blog#overview</a:t>
            </a:r>
            <a:endParaRPr lang="en-US" sz="2200" dirty="0"/>
          </a:p>
          <a:p>
            <a:pPr marL="0" indent="0">
              <a:buNone/>
            </a:pPr>
            <a:endParaRPr lang="en-US" sz="2200" dirty="0"/>
          </a:p>
        </p:txBody>
      </p:sp>
      <p:pic>
        <p:nvPicPr>
          <p:cNvPr id="8" name="Graphic 7" descr="Link with solid fill">
            <a:extLst>
              <a:ext uri="{FF2B5EF4-FFF2-40B4-BE49-F238E27FC236}">
                <a16:creationId xmlns:a16="http://schemas.microsoft.com/office/drawing/2014/main" id="{1B9B124C-CD18-696C-6B41-7C400B1B495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41938" y="2620107"/>
            <a:ext cx="2215662" cy="2215662"/>
          </a:xfrm>
          <a:prstGeom prst="rect">
            <a:avLst/>
          </a:prstGeom>
        </p:spPr>
      </p:pic>
    </p:spTree>
    <p:extLst>
      <p:ext uri="{BB962C8B-B14F-4D97-AF65-F5344CB8AC3E}">
        <p14:creationId xmlns:p14="http://schemas.microsoft.com/office/powerpoint/2010/main" val="4034250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630528"/>
            <a:ext cx="7068725" cy="4660543"/>
          </a:xfrm>
        </p:spPr>
        <p:txBody>
          <a:bodyPr>
            <a:normAutofit fontScale="92500" lnSpcReduction="20000"/>
          </a:bodyPr>
          <a:lstStyle/>
          <a:p>
            <a:pPr marL="0" indent="0">
              <a:spcAft>
                <a:spcPts val="1200"/>
              </a:spcAft>
              <a:buNone/>
            </a:pPr>
            <a:r>
              <a:rPr lang="en-US" sz="2800" dirty="0"/>
              <a:t>Stack Overflow surveyed the developer community to gain insight into the following main topics:</a:t>
            </a:r>
            <a:endParaRPr lang="en-US" sz="2000" dirty="0"/>
          </a:p>
          <a:p>
            <a:pPr marL="342900" indent="-342900">
              <a:buFont typeface="+mj-lt"/>
              <a:buAutoNum type="arabicPeriod"/>
            </a:pPr>
            <a:r>
              <a:rPr lang="en-US" sz="2400" dirty="0"/>
              <a:t>Most widely used technologies currently and in the foreseeable future based on the preferences of the respondents</a:t>
            </a:r>
          </a:p>
          <a:p>
            <a:pPr marL="342900" indent="-342900">
              <a:buFont typeface="+mj-lt"/>
              <a:buAutoNum type="arabicPeriod"/>
            </a:pPr>
            <a:r>
              <a:rPr lang="en-US" sz="2400" dirty="0"/>
              <a:t>Who are making up the developer community – geographic locations, education level, age and gender of the participating developers and their career satisfaction level</a:t>
            </a:r>
          </a:p>
          <a:p>
            <a:pPr marL="342900" indent="-342900">
              <a:buFont typeface="+mj-lt"/>
              <a:buAutoNum type="arabicPeriod"/>
            </a:pPr>
            <a:r>
              <a:rPr lang="en-US" sz="2400" dirty="0"/>
              <a:t>How much do the participants benefit from the usage of Stack Overflow</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3"/>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559169"/>
            <a:ext cx="7068725" cy="4724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The survey was designed to </a:t>
            </a:r>
          </a:p>
          <a:p>
            <a:pPr lvl="1"/>
            <a:r>
              <a:rPr lang="en-US" sz="1800" dirty="0"/>
              <a:t>identify trends in technologies, </a:t>
            </a:r>
          </a:p>
          <a:p>
            <a:pPr lvl="1"/>
            <a:r>
              <a:rPr lang="en-US" sz="1800" dirty="0"/>
              <a:t>provide insight about the developer community Stack Overflow serves and </a:t>
            </a:r>
          </a:p>
          <a:p>
            <a:pPr lvl="1">
              <a:spcAft>
                <a:spcPts val="1200"/>
              </a:spcAft>
            </a:pPr>
            <a:r>
              <a:rPr lang="en-US" sz="1800" dirty="0"/>
              <a:t>assess how much Stack Overflow has been contributing to the productivity of the community</a:t>
            </a:r>
          </a:p>
          <a:p>
            <a:pPr>
              <a:spcAft>
                <a:spcPts val="1200"/>
              </a:spcAft>
            </a:pPr>
            <a:r>
              <a:rPr lang="en-US" sz="2000" dirty="0"/>
              <a:t>The findings, on one hand, are supposed to provide guidance to those looking for directions for their technology investment plans or in their learning journey</a:t>
            </a:r>
          </a:p>
          <a:p>
            <a:pPr>
              <a:spcAft>
                <a:spcPts val="1200"/>
              </a:spcAft>
            </a:pPr>
            <a:r>
              <a:rPr lang="en-US" sz="2000" dirty="0"/>
              <a:t>On the other hand, the Stack Overflow Service Team will utilize the feedbacks to improve the user experience</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fontScale="92500"/>
          </a:bodyPr>
          <a:lstStyle/>
          <a:p>
            <a:r>
              <a:rPr lang="en-US" sz="2200" dirty="0"/>
              <a:t>Online survey was conducted between 23</a:t>
            </a:r>
            <a:r>
              <a:rPr lang="en-US" sz="2200" baseline="30000" dirty="0"/>
              <a:t>rd</a:t>
            </a:r>
            <a:r>
              <a:rPr lang="en-US" sz="2200" dirty="0"/>
              <a:t> January and 14</a:t>
            </a:r>
            <a:r>
              <a:rPr lang="en-US" sz="2200" baseline="30000" dirty="0"/>
              <a:t>th</a:t>
            </a:r>
            <a:r>
              <a:rPr lang="en-US" sz="2200" dirty="0"/>
              <a:t> February 2019</a:t>
            </a:r>
          </a:p>
          <a:p>
            <a:r>
              <a:rPr lang="en-US" sz="2200" dirty="0"/>
              <a:t>Respondents were recruited primarily through channels owned by Stack Overflow</a:t>
            </a:r>
          </a:p>
          <a:p>
            <a:r>
              <a:rPr lang="en-US" sz="2200" dirty="0"/>
              <a:t>Main focus areas of the questions were:</a:t>
            </a:r>
          </a:p>
          <a:p>
            <a:pPr lvl="1"/>
            <a:r>
              <a:rPr lang="en-US" sz="1800" dirty="0"/>
              <a:t>Technology</a:t>
            </a:r>
          </a:p>
          <a:p>
            <a:pPr lvl="1"/>
            <a:r>
              <a:rPr lang="en-US" sz="1800" dirty="0"/>
              <a:t>Career (including salary, experience, satisfaction)</a:t>
            </a:r>
          </a:p>
          <a:p>
            <a:pPr lvl="1"/>
            <a:r>
              <a:rPr lang="en-US" sz="1800" dirty="0"/>
              <a:t>Demographics</a:t>
            </a:r>
          </a:p>
          <a:p>
            <a:r>
              <a:rPr lang="en-US" sz="2200" dirty="0"/>
              <a:t>The survey took around 20 minutes to fill on average</a:t>
            </a:r>
          </a:p>
          <a:p>
            <a:r>
              <a:rPr lang="en-US" sz="2200" dirty="0"/>
              <a:t>The anonymized results of the survey were made available publicly</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3"/>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258943" y="2908116"/>
            <a:ext cx="3162060" cy="1325563"/>
          </a:xfrm>
        </p:spPr>
        <p:txBody>
          <a:bodyPr anchor="ctr">
            <a:noAutofit/>
          </a:bodyPr>
          <a:lstStyle/>
          <a:p>
            <a:r>
              <a:rPr lang="en-US" sz="5400"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6" name="Graphic 5" descr="Pie chart with solid fill">
            <a:extLst>
              <a:ext uri="{FF2B5EF4-FFF2-40B4-BE49-F238E27FC236}">
                <a16:creationId xmlns:a16="http://schemas.microsoft.com/office/drawing/2014/main" id="{71B47EFD-9DB0-F74B-E9A8-9226C4A7394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5883" y="1825625"/>
            <a:ext cx="3490546" cy="3490546"/>
          </a:xfrm>
          <a:prstGeom prst="rect">
            <a:avLst/>
          </a:prstGeom>
        </p:spPr>
      </p:pic>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pic>
        <p:nvPicPr>
          <p:cNvPr id="12" name="Picture 11">
            <a:extLst>
              <a:ext uri="{FF2B5EF4-FFF2-40B4-BE49-F238E27FC236}">
                <a16:creationId xmlns:a16="http://schemas.microsoft.com/office/drawing/2014/main" id="{A63840A0-4EFF-2503-A8A5-326D04179583}"/>
              </a:ext>
            </a:extLst>
          </p:cNvPr>
          <p:cNvPicPr>
            <a:picLocks noChangeAspect="1"/>
          </p:cNvPicPr>
          <p:nvPr/>
        </p:nvPicPr>
        <p:blipFill>
          <a:blip r:embed="rId3"/>
          <a:stretch>
            <a:fillRect/>
          </a:stretch>
        </p:blipFill>
        <p:spPr>
          <a:xfrm>
            <a:off x="838200" y="1612013"/>
            <a:ext cx="10515600" cy="4056737"/>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5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92500" lnSpcReduction="10000"/>
          </a:bodyPr>
          <a:lstStyle/>
          <a:p>
            <a:pPr marL="0" indent="0">
              <a:buNone/>
            </a:pPr>
            <a:r>
              <a:rPr lang="en-US" sz="2600" dirty="0"/>
              <a:t>Findings</a:t>
            </a:r>
          </a:p>
          <a:p>
            <a:pPr marL="0" indent="0">
              <a:buNone/>
            </a:pPr>
            <a:endParaRPr lang="en-US" sz="2000" dirty="0"/>
          </a:p>
          <a:p>
            <a:r>
              <a:rPr lang="en-US" sz="2000" dirty="0"/>
              <a:t>JavaScript is the most commonly used language and in the same time attracts the most interest</a:t>
            </a:r>
          </a:p>
          <a:p>
            <a:r>
              <a:rPr lang="en-US" sz="2000" dirty="0"/>
              <a:t>HTML and SQL have their strong presence behind JavaScript</a:t>
            </a:r>
          </a:p>
          <a:p>
            <a:r>
              <a:rPr lang="en-US" sz="2000" dirty="0"/>
              <a:t>Python has beaten Java and C# in rank and places as the 3</a:t>
            </a:r>
            <a:r>
              <a:rPr lang="en-US" sz="2000" baseline="30000" dirty="0"/>
              <a:t>rd</a:t>
            </a:r>
            <a:r>
              <a:rPr lang="en-US" sz="2000" dirty="0"/>
              <a:t> on the learning plans of the community</a:t>
            </a:r>
          </a:p>
          <a:p>
            <a:r>
              <a:rPr lang="en-US" sz="2000" dirty="0"/>
              <a:t>Scripting languages solidly among the top 10</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92500" lnSpcReduction="10000"/>
          </a:bodyPr>
          <a:lstStyle/>
          <a:p>
            <a:pPr marL="0" indent="0">
              <a:buNone/>
            </a:pPr>
            <a:r>
              <a:rPr lang="en-US" sz="2600" dirty="0"/>
              <a:t>Implications</a:t>
            </a:r>
          </a:p>
          <a:p>
            <a:pPr marL="0" indent="0">
              <a:buNone/>
            </a:pPr>
            <a:endParaRPr lang="en-US" sz="2000" dirty="0"/>
          </a:p>
          <a:p>
            <a:r>
              <a:rPr lang="en-US" sz="2000" dirty="0"/>
              <a:t>JavaScript seems to stick around for a while to lead the development work</a:t>
            </a:r>
          </a:p>
          <a:p>
            <a:r>
              <a:rPr lang="en-US" sz="2000" dirty="0"/>
              <a:t>HTML and SQL with their own special use cases are still major players on the skill market</a:t>
            </a:r>
          </a:p>
          <a:p>
            <a:r>
              <a:rPr lang="en-US" sz="2000" dirty="0"/>
              <a:t>The Python community shows the most dynamic growth among all</a:t>
            </a:r>
          </a:p>
          <a:p>
            <a:r>
              <a:rPr lang="en-US" sz="2000" dirty="0"/>
              <a:t>The knowledge of scripting languages is still a must and seems like this won’t change in the near future</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pic>
        <p:nvPicPr>
          <p:cNvPr id="12" name="Picture 11">
            <a:extLst>
              <a:ext uri="{FF2B5EF4-FFF2-40B4-BE49-F238E27FC236}">
                <a16:creationId xmlns:a16="http://schemas.microsoft.com/office/drawing/2014/main" id="{9AE2BD73-42D7-7F61-7654-4CC50CCE34FA}"/>
              </a:ext>
            </a:extLst>
          </p:cNvPr>
          <p:cNvPicPr>
            <a:picLocks noChangeAspect="1"/>
          </p:cNvPicPr>
          <p:nvPr/>
        </p:nvPicPr>
        <p:blipFill>
          <a:blip r:embed="rId3"/>
          <a:stretch>
            <a:fillRect/>
          </a:stretch>
        </p:blipFill>
        <p:spPr>
          <a:xfrm>
            <a:off x="862584" y="1625377"/>
            <a:ext cx="10515600" cy="4065136"/>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54DA07C5-A406-4A0D-B3E6-3856C94AC7F3}">
  <ds:schemaRefs>
    <ds:schemaRef ds:uri="http://schemas.microsoft.com/office/2006/documentManagement/types"/>
    <ds:schemaRef ds:uri="http://schemas.microsoft.com/office/2006/metadata/properties"/>
    <ds:schemaRef ds:uri="http://purl.org/dc/terms/"/>
    <ds:schemaRef ds:uri="http://purl.org/dc/dcmitype/"/>
    <ds:schemaRef ds:uri="f80a141d-92ca-4d3d-9308-f7e7b1d44ce8"/>
    <ds:schemaRef ds:uri="http://schemas.microsoft.com/office/infopath/2007/PartnerControls"/>
    <ds:schemaRef ds:uri="http://www.w3.org/XML/1998/namespace"/>
    <ds:schemaRef ds:uri="http://schemas.openxmlformats.org/package/2006/metadata/core-properties"/>
    <ds:schemaRef ds:uri="155be751-a274-42e8-93fb-f39d3b9bccc8"/>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1799</TotalTime>
  <Words>1136</Words>
  <Application>Microsoft Office PowerPoint</Application>
  <PresentationFormat>Widescreen</PresentationFormat>
  <Paragraphs>133</Paragraphs>
  <Slides>23</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Helv</vt:lpstr>
      <vt:lpstr>IBM Plex Mono SemiBold</vt:lpstr>
      <vt:lpstr>IBM Plex Mono Text</vt:lpstr>
      <vt:lpstr>SLIDE_TEMPLATE_skill_network</vt:lpstr>
      <vt:lpstr>Stack Overflow Developer Survey</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CURRENT TECHNOLOGY USAGE</vt:lpstr>
      <vt:lpstr>FUTURE TECHNOLOGY TREND</vt:lpstr>
      <vt:lpstr>DEMOGRAPHICS</vt:lpstr>
      <vt:lpstr>DISCUSSION</vt:lpstr>
      <vt:lpstr>Job Satisfaction (2/1)</vt:lpstr>
      <vt:lpstr>Job Satisfaction (2/2)</vt:lpstr>
      <vt:lpstr>OVERALL FINDINGS &amp; IMPLICATIONS</vt:lpstr>
      <vt:lpstr>CONCLUSION</vt:lpstr>
      <vt:lpstr>APPENDIX</vt:lpstr>
      <vt:lpstr> JOB POSTINGS</vt:lpstr>
      <vt:lpstr>POPULAR LANGUAGES</vt:lpstr>
      <vt:lpstr>MORE ABOUT THE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Gabriella Dudas</cp:lastModifiedBy>
  <cp:revision>25</cp:revision>
  <cp:lastPrinted>2024-05-07T09:25:16Z</cp:lastPrinted>
  <dcterms:created xsi:type="dcterms:W3CDTF">2020-10-28T18:29:43Z</dcterms:created>
  <dcterms:modified xsi:type="dcterms:W3CDTF">2024-05-07T09:31:30Z</dcterms:modified>
</cp:coreProperties>
</file>