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568f7490b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568f7490b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577c4854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577c4854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085700f7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085700f7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07629396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07629396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568f749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568f749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085700f7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085700f7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085700f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085700f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085700f7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85700f7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07629396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07629396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085700f7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085700f7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085700f76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085700f76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of an Orange Juice Manufacture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t>
            </a:r>
            <a:endParaRPr/>
          </a:p>
          <a:p>
            <a:pPr indent="0" lvl="0" marL="0" rtl="0" algn="l">
              <a:spcBef>
                <a:spcPts val="0"/>
              </a:spcBef>
              <a:spcAft>
                <a:spcPts val="0"/>
              </a:spcAft>
              <a:buNone/>
            </a:pPr>
            <a:r>
              <a:rPr lang="en"/>
              <a:t>Jingnan Qi, Yan </a:t>
            </a:r>
            <a:r>
              <a:rPr lang="en"/>
              <a:t>Wang, Jing Kunzler, Xiang Pan</a:t>
            </a:r>
            <a:endParaRPr/>
          </a:p>
          <a:p>
            <a:pPr indent="0" lvl="0" marL="0" rtl="0" algn="l">
              <a:spcBef>
                <a:spcPts val="0"/>
              </a:spcBef>
              <a:spcAft>
                <a:spcPts val="0"/>
              </a:spcAft>
              <a:buNone/>
            </a:pPr>
            <a:r>
              <a:rPr lang="en"/>
              <a:t>(each task was completed collaboratively)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nvSpPr>
        <p:spPr>
          <a:xfrm>
            <a:off x="282600" y="374450"/>
            <a:ext cx="8647800" cy="43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Other normalized to 3NF relations not shown via pictures:</a:t>
            </a:r>
            <a:endParaRPr b="1" sz="18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Orange_Warehouse → OWarehouse_Order, Orange_Warehouse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Assembly → Merged with Batch (during 2NF)</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Batch → Batch_OWarehouse, Batch</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Juice_Warehouse → JWarehouse_Batch, Juice_Warehouse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Using the same normalization technique as Order, shown in the last slide.</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228250" y="68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Schemas &amp; Functional Dependencies</a:t>
            </a:r>
            <a:endParaRPr/>
          </a:p>
          <a:p>
            <a:pPr indent="0" lvl="0" marL="0" rtl="0" algn="l">
              <a:spcBef>
                <a:spcPts val="0"/>
              </a:spcBef>
              <a:spcAft>
                <a:spcPts val="0"/>
              </a:spcAft>
              <a:buNone/>
            </a:pPr>
            <a:r>
              <a:t/>
            </a:r>
            <a:endParaRPr/>
          </a:p>
        </p:txBody>
      </p:sp>
      <p:sp>
        <p:nvSpPr>
          <p:cNvPr id="151" name="Google Shape;151;p23"/>
          <p:cNvSpPr txBox="1"/>
          <p:nvPr>
            <p:ph idx="1" type="body"/>
          </p:nvPr>
        </p:nvSpPr>
        <p:spPr>
          <a:xfrm>
            <a:off x="311700" y="676400"/>
            <a:ext cx="8520600" cy="460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800"/>
              <a:t>Supplier(</a:t>
            </a:r>
            <a:r>
              <a:rPr b="1" lang="en" sz="800" u="sng"/>
              <a:t>SupplierID</a:t>
            </a:r>
            <a:r>
              <a:rPr b="1" lang="en" sz="800"/>
              <a:t>, Supp_Name, Supp_State, Supp_Email, Supp_Phone)                            </a:t>
            </a:r>
            <a:r>
              <a:rPr b="1" lang="en" sz="800"/>
              <a:t>FD</a:t>
            </a:r>
            <a:r>
              <a:rPr lang="en" sz="800"/>
              <a:t>: </a:t>
            </a:r>
            <a:r>
              <a:rPr lang="en" sz="800" u="sng"/>
              <a:t>SupplierID </a:t>
            </a:r>
            <a:r>
              <a:rPr lang="en" sz="800"/>
              <a:t>&gt; Supp_Name, Supp_State, Supp_Email, Supp_Phone</a:t>
            </a:r>
            <a:endParaRPr sz="800"/>
          </a:p>
          <a:p>
            <a:pPr indent="0" lvl="0" marL="0" rtl="0" algn="l">
              <a:lnSpc>
                <a:spcPct val="100000"/>
              </a:lnSpc>
              <a:spcBef>
                <a:spcPts val="1600"/>
              </a:spcBef>
              <a:spcAft>
                <a:spcPts val="0"/>
              </a:spcAft>
              <a:buNone/>
            </a:pPr>
            <a:r>
              <a:rPr b="1" lang="en" sz="800"/>
              <a:t>Order_Supplier(</a:t>
            </a:r>
            <a:r>
              <a:rPr b="1" lang="en" sz="800" u="sng"/>
              <a:t>Order_ID</a:t>
            </a:r>
            <a:r>
              <a:rPr b="1" lang="en" sz="800"/>
              <a:t>, Supp_ID {FK})                                                                                       </a:t>
            </a:r>
            <a:r>
              <a:rPr b="1" lang="en" sz="800"/>
              <a:t>FD</a:t>
            </a:r>
            <a:r>
              <a:rPr lang="en" sz="800"/>
              <a:t>: </a:t>
            </a:r>
            <a:r>
              <a:rPr lang="en" sz="800" u="sng"/>
              <a:t>OrderID</a:t>
            </a:r>
            <a:r>
              <a:rPr lang="en" sz="800"/>
              <a:t> &gt; Supp_ID</a:t>
            </a:r>
            <a:endParaRPr sz="800"/>
          </a:p>
          <a:p>
            <a:pPr indent="0" lvl="0" marL="0" rtl="0" algn="l">
              <a:lnSpc>
                <a:spcPct val="100000"/>
              </a:lnSpc>
              <a:spcBef>
                <a:spcPts val="1600"/>
              </a:spcBef>
              <a:spcAft>
                <a:spcPts val="0"/>
              </a:spcAft>
              <a:buNone/>
            </a:pPr>
            <a:r>
              <a:rPr b="1" lang="en" sz="800"/>
              <a:t>Order_Info(</a:t>
            </a:r>
            <a:r>
              <a:rPr b="1" lang="en" sz="800" u="sng"/>
              <a:t>Order_ID</a:t>
            </a:r>
            <a:r>
              <a:rPr b="1" lang="en" sz="800"/>
              <a:t>, Order_YYYY, Order_MM, Order_DD, Order_Quantity)                            FD: </a:t>
            </a:r>
            <a:r>
              <a:rPr lang="en" sz="800" u="sng"/>
              <a:t>Order_ID</a:t>
            </a:r>
            <a:r>
              <a:rPr lang="en" sz="800"/>
              <a:t> &gt; </a:t>
            </a:r>
            <a:r>
              <a:rPr lang="en" sz="800"/>
              <a:t>Order_YYYY, Order_MM, Order_DD, Order_Quantity</a:t>
            </a:r>
            <a:endParaRPr sz="800"/>
          </a:p>
          <a:p>
            <a:pPr indent="0" lvl="0" marL="0" rtl="0" algn="l">
              <a:lnSpc>
                <a:spcPct val="100000"/>
              </a:lnSpc>
              <a:spcBef>
                <a:spcPts val="1600"/>
              </a:spcBef>
              <a:spcAft>
                <a:spcPts val="0"/>
              </a:spcAft>
              <a:buNone/>
            </a:pPr>
            <a:r>
              <a:rPr b="1" lang="en" sz="800"/>
              <a:t>Order_LeaveInfo(</a:t>
            </a:r>
            <a:r>
              <a:rPr b="1" lang="en" sz="800" u="sng"/>
              <a:t>Order_ID</a:t>
            </a:r>
            <a:r>
              <a:rPr b="1" lang="en" sz="800"/>
              <a:t>, Order_LeaveYYYY, Order_ArrivalMM, Order_ArrivalDD)            FD: </a:t>
            </a:r>
            <a:r>
              <a:rPr lang="en" sz="800" u="sng"/>
              <a:t>Order_ID</a:t>
            </a:r>
            <a:r>
              <a:rPr lang="en" sz="800"/>
              <a:t> &gt; Order_LeaveYYYY, Order_ArrivalMM, Order_ArrivalDD</a:t>
            </a:r>
            <a:endParaRPr sz="800"/>
          </a:p>
          <a:p>
            <a:pPr indent="0" lvl="0" marL="0" rtl="0" algn="l">
              <a:lnSpc>
                <a:spcPct val="100000"/>
              </a:lnSpc>
              <a:spcBef>
                <a:spcPts val="1600"/>
              </a:spcBef>
              <a:spcAft>
                <a:spcPts val="0"/>
              </a:spcAft>
              <a:buNone/>
            </a:pPr>
            <a:r>
              <a:rPr b="1" lang="en" sz="800"/>
              <a:t>Order_ArrivalInfo(</a:t>
            </a:r>
            <a:r>
              <a:rPr b="1" lang="en" sz="800" u="sng"/>
              <a:t>Order_ID</a:t>
            </a:r>
            <a:r>
              <a:rPr b="1" lang="en" sz="800"/>
              <a:t>, Order_ArrivalYYYY, Order_ArrivalMM, Order_ArrivalDD)         FD: </a:t>
            </a:r>
            <a:r>
              <a:rPr lang="en" sz="800" u="sng"/>
              <a:t>Order</a:t>
            </a:r>
            <a:r>
              <a:rPr lang="en" sz="800" u="sng"/>
              <a:t>_ID</a:t>
            </a:r>
            <a:r>
              <a:rPr lang="en" sz="800"/>
              <a:t>, Order_ArrivalYYYY, Order_ArrivalMM, Order_ArrivalDD</a:t>
            </a:r>
            <a:endParaRPr sz="800"/>
          </a:p>
          <a:p>
            <a:pPr indent="0" lvl="0" marL="0" rtl="0" algn="l">
              <a:lnSpc>
                <a:spcPct val="100000"/>
              </a:lnSpc>
              <a:spcBef>
                <a:spcPts val="1600"/>
              </a:spcBef>
              <a:spcAft>
                <a:spcPts val="0"/>
              </a:spcAft>
              <a:buNone/>
            </a:pPr>
            <a:r>
              <a:rPr b="1" lang="en" sz="800"/>
              <a:t>Order_Status(</a:t>
            </a:r>
            <a:r>
              <a:rPr b="1" lang="en" sz="800" u="sng"/>
              <a:t>Order_ID</a:t>
            </a:r>
            <a:r>
              <a:rPr b="1" lang="en" sz="800"/>
              <a:t>, Order_Status {FK})                                                                                  FD</a:t>
            </a:r>
            <a:r>
              <a:rPr lang="en" sz="800"/>
              <a:t>: </a:t>
            </a:r>
            <a:r>
              <a:rPr lang="en" sz="800" u="sng"/>
              <a:t>OrderID</a:t>
            </a:r>
            <a:r>
              <a:rPr lang="en" sz="800"/>
              <a:t> &gt; Order_Status</a:t>
            </a:r>
            <a:r>
              <a:rPr b="1" lang="en" sz="800"/>
              <a:t>	</a:t>
            </a:r>
            <a:endParaRPr b="1" sz="800"/>
          </a:p>
          <a:p>
            <a:pPr indent="0" lvl="0" marL="0" rtl="0" algn="l">
              <a:lnSpc>
                <a:spcPct val="100000"/>
              </a:lnSpc>
              <a:spcBef>
                <a:spcPts val="1600"/>
              </a:spcBef>
              <a:spcAft>
                <a:spcPts val="0"/>
              </a:spcAft>
              <a:buNone/>
            </a:pPr>
            <a:r>
              <a:rPr b="1" lang="en" sz="800"/>
              <a:t>Logistic(</a:t>
            </a:r>
            <a:r>
              <a:rPr b="1" lang="en" sz="800" u="sng"/>
              <a:t>Truck_License</a:t>
            </a:r>
            <a:r>
              <a:rPr b="1" lang="en" sz="800"/>
              <a:t>, Order_ID {FK})  </a:t>
            </a:r>
            <a:r>
              <a:rPr lang="en" sz="800"/>
              <a:t>                                                                                       </a:t>
            </a:r>
            <a:r>
              <a:rPr b="1" lang="en" sz="800"/>
              <a:t>FD</a:t>
            </a:r>
            <a:r>
              <a:rPr lang="en" sz="800"/>
              <a:t>: </a:t>
            </a:r>
            <a:r>
              <a:rPr lang="en" sz="800" u="sng"/>
              <a:t>Truck_License</a:t>
            </a:r>
            <a:r>
              <a:rPr lang="en" sz="800"/>
              <a:t> &gt; OrderID</a:t>
            </a:r>
            <a:r>
              <a:rPr b="1" lang="en" sz="800"/>
              <a:t>	</a:t>
            </a:r>
            <a:endParaRPr sz="800"/>
          </a:p>
          <a:p>
            <a:pPr indent="0" lvl="0" marL="0" rtl="0" algn="l">
              <a:lnSpc>
                <a:spcPct val="100000"/>
              </a:lnSpc>
              <a:spcBef>
                <a:spcPts val="1600"/>
              </a:spcBef>
              <a:spcAft>
                <a:spcPts val="0"/>
              </a:spcAft>
              <a:buNone/>
            </a:pPr>
            <a:r>
              <a:rPr b="1" lang="en" sz="800"/>
              <a:t>OWarehouse_Order(</a:t>
            </a:r>
            <a:r>
              <a:rPr b="1" lang="en" sz="800" u="sng"/>
              <a:t>WarehouseO_ID</a:t>
            </a:r>
            <a:r>
              <a:rPr b="1" lang="en" sz="800"/>
              <a:t>, Order_ID {FK})  </a:t>
            </a:r>
            <a:r>
              <a:rPr lang="en" sz="800"/>
              <a:t>                                                                </a:t>
            </a:r>
            <a:r>
              <a:rPr b="1" lang="en" sz="800"/>
              <a:t>FD</a:t>
            </a:r>
            <a:r>
              <a:rPr lang="en" sz="800"/>
              <a:t>: </a:t>
            </a:r>
            <a:r>
              <a:rPr lang="en" sz="800" u="sng"/>
              <a:t>WarehouseO_ID</a:t>
            </a:r>
            <a:r>
              <a:rPr lang="en" sz="800"/>
              <a:t> &gt; OrderID</a:t>
            </a:r>
            <a:endParaRPr sz="800"/>
          </a:p>
          <a:p>
            <a:pPr indent="0" lvl="0" marL="0" rtl="0" algn="l">
              <a:lnSpc>
                <a:spcPct val="100000"/>
              </a:lnSpc>
              <a:spcBef>
                <a:spcPts val="1600"/>
              </a:spcBef>
              <a:spcAft>
                <a:spcPts val="0"/>
              </a:spcAft>
              <a:buNone/>
            </a:pPr>
            <a:r>
              <a:rPr b="1" lang="en" sz="800"/>
              <a:t>Orange Warehouse(</a:t>
            </a:r>
            <a:r>
              <a:rPr b="1" lang="en" sz="800" u="sng"/>
              <a:t>WarehouseO_ID</a:t>
            </a:r>
            <a:r>
              <a:rPr b="1" lang="en" sz="800"/>
              <a:t>, Orange_Inventory, Orange_DaysinStock)   </a:t>
            </a:r>
            <a:r>
              <a:rPr lang="en" sz="800"/>
              <a:t>                 </a:t>
            </a:r>
            <a:r>
              <a:rPr b="1" lang="en" sz="800"/>
              <a:t>FD</a:t>
            </a:r>
            <a:r>
              <a:rPr lang="en" sz="800"/>
              <a:t>: </a:t>
            </a:r>
            <a:r>
              <a:rPr lang="en" sz="800" u="sng"/>
              <a:t>WarehouseO_ID</a:t>
            </a:r>
            <a:r>
              <a:rPr lang="en" sz="800"/>
              <a:t> &gt; Orange_Inventory, Orange_DaysinStock</a:t>
            </a:r>
            <a:endParaRPr sz="800"/>
          </a:p>
          <a:p>
            <a:pPr indent="0" lvl="0" marL="0" rtl="0" algn="l">
              <a:lnSpc>
                <a:spcPct val="100000"/>
              </a:lnSpc>
              <a:spcBef>
                <a:spcPts val="1600"/>
              </a:spcBef>
              <a:spcAft>
                <a:spcPts val="0"/>
              </a:spcAft>
              <a:buNone/>
            </a:pPr>
            <a:r>
              <a:rPr b="1" lang="en" sz="800"/>
              <a:t>Batch_OWarehouse(</a:t>
            </a:r>
            <a:r>
              <a:rPr b="1" lang="en" sz="800" u="sng"/>
              <a:t>Batch_ID,</a:t>
            </a:r>
            <a:r>
              <a:rPr b="1" lang="en" sz="800"/>
              <a:t> WarehouseO_ID {FK})</a:t>
            </a:r>
            <a:r>
              <a:rPr lang="en" sz="800"/>
              <a:t>                                                                  </a:t>
            </a:r>
            <a:r>
              <a:rPr b="1" lang="en" sz="800"/>
              <a:t>FD</a:t>
            </a:r>
            <a:r>
              <a:rPr lang="en" sz="800"/>
              <a:t>: Batch_ID &gt; WarehouseO_ID</a:t>
            </a:r>
            <a:r>
              <a:rPr b="1" lang="en" sz="800"/>
              <a:t>	</a:t>
            </a:r>
            <a:endParaRPr sz="800"/>
          </a:p>
          <a:p>
            <a:pPr indent="0" lvl="0" marL="0" rtl="0" algn="l">
              <a:lnSpc>
                <a:spcPct val="100000"/>
              </a:lnSpc>
              <a:spcBef>
                <a:spcPts val="1600"/>
              </a:spcBef>
              <a:spcAft>
                <a:spcPts val="0"/>
              </a:spcAft>
              <a:buNone/>
            </a:pPr>
            <a:r>
              <a:rPr b="1" lang="en" sz="800"/>
              <a:t>Batch(</a:t>
            </a:r>
            <a:r>
              <a:rPr b="1" lang="en" sz="800" u="sng"/>
              <a:t>Batch_ID</a:t>
            </a:r>
            <a:r>
              <a:rPr b="1" lang="en" sz="800"/>
              <a:t>, Bottle_Qty, Batch_YYYY, Batch_MM, Batch_DD)</a:t>
            </a:r>
            <a:r>
              <a:rPr lang="en" sz="800"/>
              <a:t>                                            </a:t>
            </a:r>
            <a:r>
              <a:rPr b="1" lang="en" sz="800"/>
              <a:t>FD</a:t>
            </a:r>
            <a:r>
              <a:rPr lang="en" sz="800"/>
              <a:t>: </a:t>
            </a:r>
            <a:r>
              <a:rPr lang="en" sz="800" u="sng"/>
              <a:t>Batch_ID</a:t>
            </a:r>
            <a:r>
              <a:rPr lang="en" sz="800"/>
              <a:t> &gt;  Bottle_Qty, Batch_YYYY, Batch_MM, Batch_DD</a:t>
            </a:r>
            <a:endParaRPr sz="800"/>
          </a:p>
          <a:p>
            <a:pPr indent="0" lvl="0" marL="0" rtl="0" algn="l">
              <a:lnSpc>
                <a:spcPct val="100000"/>
              </a:lnSpc>
              <a:spcBef>
                <a:spcPts val="1600"/>
              </a:spcBef>
              <a:spcAft>
                <a:spcPts val="0"/>
              </a:spcAft>
              <a:buNone/>
            </a:pPr>
            <a:r>
              <a:rPr b="1" lang="en" sz="800"/>
              <a:t>JWarehouse_Batch(</a:t>
            </a:r>
            <a:r>
              <a:rPr b="1" lang="en" sz="800" u="sng"/>
              <a:t>WarehouseJ_ID,</a:t>
            </a:r>
            <a:r>
              <a:rPr b="1" lang="en" sz="800"/>
              <a:t> Batch_ID {FK})  </a:t>
            </a:r>
            <a:r>
              <a:rPr lang="en" sz="800"/>
              <a:t>                                                                 </a:t>
            </a:r>
            <a:r>
              <a:rPr b="1" lang="en" sz="800"/>
              <a:t>FD</a:t>
            </a:r>
            <a:r>
              <a:rPr lang="en" sz="800"/>
              <a:t>: </a:t>
            </a:r>
            <a:r>
              <a:rPr lang="en" sz="800" u="sng"/>
              <a:t>WarehouseJ_ID</a:t>
            </a:r>
            <a:r>
              <a:rPr lang="en" sz="800"/>
              <a:t> &gt; Batch_ID</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1600"/>
              </a:spcAft>
              <a:buNone/>
            </a:pPr>
            <a:r>
              <a:t/>
            </a: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228250" y="68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 Model after Normalization</a:t>
            </a:r>
            <a:endParaRPr/>
          </a:p>
          <a:p>
            <a:pPr indent="0" lvl="0" marL="0" rtl="0" algn="l">
              <a:spcBef>
                <a:spcPts val="0"/>
              </a:spcBef>
              <a:spcAft>
                <a:spcPts val="0"/>
              </a:spcAft>
              <a:buNone/>
            </a:pPr>
            <a:r>
              <a:t/>
            </a:r>
            <a:endParaRPr/>
          </a:p>
        </p:txBody>
      </p:sp>
      <p:pic>
        <p:nvPicPr>
          <p:cNvPr id="157" name="Google Shape;157;p24"/>
          <p:cNvPicPr preferRelativeResize="0"/>
          <p:nvPr/>
        </p:nvPicPr>
        <p:blipFill>
          <a:blip r:embed="rId3">
            <a:alphaModFix/>
          </a:blip>
          <a:stretch>
            <a:fillRect/>
          </a:stretch>
        </p:blipFill>
        <p:spPr>
          <a:xfrm>
            <a:off x="0" y="1011975"/>
            <a:ext cx="9143997" cy="31195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Proposal</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latin typeface="Arial"/>
                <a:ea typeface="Arial"/>
                <a:cs typeface="Arial"/>
                <a:sym typeface="Arial"/>
              </a:rPr>
              <a:t>Our company is a small orange juice manufacturer. We purchase organic oranges from different farms (</a:t>
            </a:r>
            <a:r>
              <a:rPr lang="en">
                <a:solidFill>
                  <a:srgbClr val="000000"/>
                </a:solidFill>
                <a:latin typeface="Arial"/>
                <a:ea typeface="Arial"/>
                <a:cs typeface="Arial"/>
                <a:sym typeface="Arial"/>
              </a:rPr>
              <a:t>suppliers) </a:t>
            </a:r>
            <a:r>
              <a:rPr lang="en">
                <a:solidFill>
                  <a:srgbClr val="000000"/>
                </a:solidFill>
                <a:latin typeface="Arial"/>
                <a:ea typeface="Arial"/>
                <a:cs typeface="Arial"/>
                <a:sym typeface="Arial"/>
              </a:rPr>
              <a:t>across the country once a month. The oranges are shipped from the farms to our factory by trucks of our own logistic team. Once the oranges come in, they will first be stored in oranges warehouses before making bottles of orange juice. Every ten oranges will be made into one bottle juice. </a:t>
            </a:r>
            <a:r>
              <a:rPr lang="en">
                <a:solidFill>
                  <a:srgbClr val="000000"/>
                </a:solidFill>
                <a:latin typeface="Arial"/>
                <a:ea typeface="Arial"/>
                <a:cs typeface="Arial"/>
                <a:sym typeface="Arial"/>
              </a:rPr>
              <a:t>After being produced, bottles of juice will be stored in juice warehouses and wait to be shipped to the wholesales.</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Proposal (cont’d)</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latin typeface="Arial"/>
                <a:ea typeface="Arial"/>
                <a:cs typeface="Arial"/>
                <a:sym typeface="Arial"/>
              </a:rPr>
              <a:t>In order to risk control and ensure </a:t>
            </a:r>
            <a:r>
              <a:rPr lang="en">
                <a:solidFill>
                  <a:srgbClr val="000000"/>
                </a:solidFill>
                <a:latin typeface="Arial"/>
                <a:ea typeface="Arial"/>
                <a:cs typeface="Arial"/>
                <a:sym typeface="Arial"/>
              </a:rPr>
              <a:t>accountability</a:t>
            </a:r>
            <a:r>
              <a:rPr lang="en">
                <a:solidFill>
                  <a:srgbClr val="000000"/>
                </a:solidFill>
                <a:latin typeface="Arial"/>
                <a:ea typeface="Arial"/>
                <a:cs typeface="Arial"/>
                <a:sym typeface="Arial"/>
              </a:rPr>
              <a:t> of the whole process, we need to track information and status of each orange, order, delivery, orange warehouse, batch produced, and juice warehouse, as subpar scenarios arise. We also need to keep track of the real-time inventories of oranges and bottles of juice in the separate warehouses so we can adapt to market performance. </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nvSpPr>
        <p:spPr>
          <a:xfrm>
            <a:off x="395650" y="134225"/>
            <a:ext cx="40554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Assumptions</a:t>
            </a:r>
            <a:endParaRPr>
              <a:latin typeface="Roboto"/>
              <a:ea typeface="Roboto"/>
              <a:cs typeface="Roboto"/>
              <a:sym typeface="Roboto"/>
            </a:endParaRPr>
          </a:p>
        </p:txBody>
      </p:sp>
      <p:sp>
        <p:nvSpPr>
          <p:cNvPr id="104" name="Google Shape;104;p16"/>
          <p:cNvSpPr txBox="1"/>
          <p:nvPr/>
        </p:nvSpPr>
        <p:spPr>
          <a:xfrm>
            <a:off x="505950" y="734800"/>
            <a:ext cx="8132100" cy="37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Suppliers:</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arabicPeriod"/>
            </a:pPr>
            <a:r>
              <a:rPr lang="en" sz="1200">
                <a:latin typeface="Roboto"/>
                <a:ea typeface="Roboto"/>
                <a:cs typeface="Roboto"/>
                <a:sym typeface="Roboto"/>
              </a:rPr>
              <a:t>We currently have 4 orange suppliers, and in the future we might increase/decrease numbers of suppliers as needed. Each supplier is uniquely and artificially identified.</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arabicPeriod"/>
            </a:pPr>
            <a:r>
              <a:rPr lang="en" sz="1200">
                <a:latin typeface="Roboto"/>
                <a:ea typeface="Roboto"/>
                <a:cs typeface="Roboto"/>
                <a:sym typeface="Roboto"/>
              </a:rPr>
              <a:t>We only source from US suppliers. International sourcing is not considered at current scope.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arabicPeriod"/>
            </a:pPr>
            <a:r>
              <a:rPr lang="en" sz="1200">
                <a:latin typeface="Roboto"/>
                <a:ea typeface="Roboto"/>
                <a:cs typeface="Roboto"/>
                <a:sym typeface="Roboto"/>
              </a:rPr>
              <a:t>We only source from one supplier per state where oranges are most produced for ease of management.</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arabicPeriod"/>
            </a:pPr>
            <a:r>
              <a:rPr lang="en" sz="1200">
                <a:latin typeface="Roboto"/>
                <a:ea typeface="Roboto"/>
                <a:cs typeface="Roboto"/>
                <a:sym typeface="Roboto"/>
              </a:rPr>
              <a:t>The format of state </a:t>
            </a:r>
            <a:r>
              <a:rPr lang="en" sz="1200">
                <a:latin typeface="Roboto"/>
                <a:ea typeface="Roboto"/>
                <a:cs typeface="Roboto"/>
                <a:sym typeface="Roboto"/>
              </a:rPr>
              <a:t>is abbreviated only.</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arabicPeriod"/>
            </a:pPr>
            <a:r>
              <a:rPr lang="en" sz="1200">
                <a:latin typeface="Roboto"/>
                <a:ea typeface="Roboto"/>
                <a:cs typeface="Roboto"/>
                <a:sym typeface="Roboto"/>
              </a:rPr>
              <a:t>The format of phone numbers is no country code and no space only.</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Orders:</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arabicPeriod"/>
            </a:pPr>
            <a:r>
              <a:rPr lang="en" sz="1200">
                <a:latin typeface="Roboto"/>
                <a:ea typeface="Roboto"/>
                <a:cs typeface="Roboto"/>
                <a:sym typeface="Roboto"/>
              </a:rPr>
              <a:t>An order is linked to the supplier it’s from. A supplier can deliver multiple orders, but an order must be fulfilled by only one supplier at a time. Each order is uniquely and artificially identified.</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arabicPeriod"/>
            </a:pPr>
            <a:r>
              <a:rPr lang="en" sz="1200">
                <a:latin typeface="Roboto"/>
                <a:ea typeface="Roboto"/>
                <a:cs typeface="Roboto"/>
                <a:sym typeface="Roboto"/>
              </a:rPr>
              <a:t>An order has a date (yyyy/mm/dd) when it left the supplier, and a date (yyyy/mm/dd) when it arrived our orange warehouse. If an order has been placed but has yet to arrive, its arrival date must be left blank until it has arrived.</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arabicPeriod"/>
            </a:pPr>
            <a:r>
              <a:rPr lang="en" sz="1200">
                <a:latin typeface="Roboto"/>
                <a:ea typeface="Roboto"/>
                <a:cs typeface="Roboto"/>
                <a:sym typeface="Roboto"/>
              </a:rPr>
              <a:t>Each order must contain a status: Placed, In-transit, or Delivered.</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arabicPeriod"/>
            </a:pPr>
            <a:r>
              <a:rPr lang="en" sz="1200">
                <a:latin typeface="Roboto"/>
                <a:ea typeface="Roboto"/>
                <a:cs typeface="Roboto"/>
                <a:sym typeface="Roboto"/>
              </a:rPr>
              <a:t>Upon arrival, each order must be placed into warehouses within the same day.</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(cont’d)</a:t>
            </a:r>
            <a:endParaRPr/>
          </a:p>
        </p:txBody>
      </p:sp>
      <p:sp>
        <p:nvSpPr>
          <p:cNvPr id="110" name="Google Shape;110;p17"/>
          <p:cNvSpPr txBox="1"/>
          <p:nvPr>
            <p:ph idx="1" type="body"/>
          </p:nvPr>
        </p:nvSpPr>
        <p:spPr>
          <a:xfrm>
            <a:off x="276375" y="1053250"/>
            <a:ext cx="8520600" cy="33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Logistic:</a:t>
            </a:r>
            <a:endParaRPr b="1" sz="1200"/>
          </a:p>
          <a:p>
            <a:pPr indent="-304800" lvl="0" marL="457200" rtl="0" algn="l">
              <a:spcBef>
                <a:spcPts val="1600"/>
              </a:spcBef>
              <a:spcAft>
                <a:spcPts val="0"/>
              </a:spcAft>
              <a:buSzPts val="1200"/>
              <a:buAutoNum type="arabicPeriod"/>
            </a:pPr>
            <a:r>
              <a:rPr lang="en" sz="1200"/>
              <a:t>Our company manages logistics internally (i.e. not outsourcing).</a:t>
            </a:r>
            <a:endParaRPr sz="1200"/>
          </a:p>
          <a:p>
            <a:pPr indent="-304800" lvl="0" marL="457200" rtl="0" algn="l">
              <a:spcBef>
                <a:spcPts val="0"/>
              </a:spcBef>
              <a:spcAft>
                <a:spcPts val="0"/>
              </a:spcAft>
              <a:buSzPts val="1200"/>
              <a:buAutoNum type="arabicPeriod"/>
            </a:pPr>
            <a:r>
              <a:rPr lang="en" sz="1200"/>
              <a:t>Each truck only delivers one order at a time, but each truck can be associated with multiple orders that are cross time.</a:t>
            </a:r>
            <a:endParaRPr sz="1200"/>
          </a:p>
          <a:p>
            <a:pPr indent="0" lvl="0" marL="0" rtl="0" algn="l">
              <a:spcBef>
                <a:spcPts val="1600"/>
              </a:spcBef>
              <a:spcAft>
                <a:spcPts val="0"/>
              </a:spcAft>
              <a:buNone/>
            </a:pPr>
            <a:r>
              <a:rPr b="1" lang="en" sz="1200"/>
              <a:t>Orange Warehouse:</a:t>
            </a:r>
            <a:endParaRPr b="1" sz="1200"/>
          </a:p>
          <a:p>
            <a:pPr indent="-304800" lvl="0" marL="457200" rtl="0" algn="l">
              <a:spcBef>
                <a:spcPts val="1600"/>
              </a:spcBef>
              <a:spcAft>
                <a:spcPts val="0"/>
              </a:spcAft>
              <a:buSzPts val="1200"/>
              <a:buAutoNum type="arabicPeriod"/>
            </a:pPr>
            <a:r>
              <a:rPr lang="en" sz="1200"/>
              <a:t>When orders arrive at our orange warehouse system, they can be stored in various warehouses. Each current warehouse has a max capacity of 5000 oranges, but </a:t>
            </a:r>
            <a:r>
              <a:rPr lang="en" sz="1200"/>
              <a:t>both the number of warehouses and the max capacity</a:t>
            </a:r>
            <a:r>
              <a:rPr lang="en" sz="1200"/>
              <a:t> can be subjected to change in the future.</a:t>
            </a:r>
            <a:endParaRPr sz="1200"/>
          </a:p>
          <a:p>
            <a:pPr indent="-304800" lvl="0" marL="457200" rtl="0" algn="l">
              <a:spcBef>
                <a:spcPts val="0"/>
              </a:spcBef>
              <a:spcAft>
                <a:spcPts val="0"/>
              </a:spcAft>
              <a:buSzPts val="1200"/>
              <a:buAutoNum type="arabicPeriod"/>
            </a:pPr>
            <a:r>
              <a:rPr lang="en" sz="1200"/>
              <a:t>Each warehouse is subjected to move oranges to the juice assembly lines within a week of arrival date (the same as order delivery date), so the max number of days oranges can stay in each warehouse is 7 days.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103000" cy="5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 (cont’d)</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Bottled Juice:</a:t>
            </a:r>
            <a:endParaRPr b="1" sz="1200"/>
          </a:p>
          <a:p>
            <a:pPr indent="-304800" lvl="0" marL="457200" rtl="0" algn="l">
              <a:spcBef>
                <a:spcPts val="1600"/>
              </a:spcBef>
              <a:spcAft>
                <a:spcPts val="0"/>
              </a:spcAft>
              <a:buSzPts val="1200"/>
              <a:buAutoNum type="arabicPeriod"/>
            </a:pPr>
            <a:r>
              <a:rPr lang="en" sz="1200"/>
              <a:t>Orange juice on the assembly lines will be immediately made into bottled juice. Every ten oranges makes one bottle of juice. </a:t>
            </a:r>
            <a:endParaRPr sz="1200"/>
          </a:p>
          <a:p>
            <a:pPr indent="-304800" lvl="0" marL="457200" rtl="0" algn="l">
              <a:spcBef>
                <a:spcPts val="0"/>
              </a:spcBef>
              <a:spcAft>
                <a:spcPts val="0"/>
              </a:spcAft>
              <a:buSzPts val="1200"/>
              <a:buAutoNum type="arabicPeriod"/>
            </a:pPr>
            <a:r>
              <a:rPr lang="en" sz="1200"/>
              <a:t>As soon as a batch of bottled juice is made, it will be stored immediately to the juice warehouses.</a:t>
            </a:r>
            <a:endParaRPr sz="1200"/>
          </a:p>
          <a:p>
            <a:pPr indent="-304800" lvl="0" marL="457200" rtl="0" algn="l">
              <a:spcBef>
                <a:spcPts val="0"/>
              </a:spcBef>
              <a:spcAft>
                <a:spcPts val="0"/>
              </a:spcAft>
              <a:buSzPts val="1200"/>
              <a:buAutoNum type="arabicPeriod"/>
            </a:pPr>
            <a:r>
              <a:rPr lang="en" sz="1200"/>
              <a:t>Every batch of juice will have its batch ID, and production date (yyyy/mm/dd) printed on the bottle. </a:t>
            </a:r>
            <a:endParaRPr sz="1200"/>
          </a:p>
          <a:p>
            <a:pPr indent="0" lvl="0" marL="0" rtl="0" algn="l">
              <a:spcBef>
                <a:spcPts val="1600"/>
              </a:spcBef>
              <a:spcAft>
                <a:spcPts val="0"/>
              </a:spcAft>
              <a:buNone/>
            </a:pPr>
            <a:r>
              <a:rPr b="1" lang="en" sz="1200"/>
              <a:t>Juice Warehouse:</a:t>
            </a:r>
            <a:endParaRPr b="1" sz="1200"/>
          </a:p>
          <a:p>
            <a:pPr indent="-304800" lvl="0" marL="457200" rtl="0" algn="l">
              <a:spcBef>
                <a:spcPts val="1600"/>
              </a:spcBef>
              <a:spcAft>
                <a:spcPts val="0"/>
              </a:spcAft>
              <a:buSzPts val="1200"/>
              <a:buAutoNum type="arabicPeriod"/>
            </a:pPr>
            <a:r>
              <a:rPr lang="en" sz="1200"/>
              <a:t>We have multiple juice warehouses that each has a max capacity of 5000 bottles. </a:t>
            </a:r>
            <a:endParaRPr sz="1200"/>
          </a:p>
          <a:p>
            <a:pPr indent="-304800" lvl="0" marL="457200" rtl="0" algn="l">
              <a:spcBef>
                <a:spcPts val="0"/>
              </a:spcBef>
              <a:spcAft>
                <a:spcPts val="0"/>
              </a:spcAft>
              <a:buSzPts val="1200"/>
              <a:buAutoNum type="arabicPeriod"/>
            </a:pPr>
            <a:r>
              <a:rPr lang="en" sz="1200"/>
              <a:t>The max days stocked in each warehouse is 99 days, i.e. within 100 days a bottle of juice must be sold.</a:t>
            </a:r>
            <a:endParaRPr sz="1200"/>
          </a:p>
          <a:p>
            <a:pPr indent="-304800" lvl="0" marL="457200" rtl="0" algn="l">
              <a:spcBef>
                <a:spcPts val="0"/>
              </a:spcBef>
              <a:spcAft>
                <a:spcPts val="0"/>
              </a:spcAft>
              <a:buSzPts val="1200"/>
              <a:buAutoNum type="arabicPeriod"/>
            </a:pPr>
            <a:r>
              <a:rPr lang="en" sz="1200"/>
              <a:t>This database only serves up to the juice warehouse. Sales stage would be managed by a finance database which the finance department is in charge of.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84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Model</a:t>
            </a:r>
            <a:endParaRPr/>
          </a:p>
        </p:txBody>
      </p:sp>
      <p:pic>
        <p:nvPicPr>
          <p:cNvPr id="122" name="Google Shape;122;p19"/>
          <p:cNvPicPr preferRelativeResize="0"/>
          <p:nvPr/>
        </p:nvPicPr>
        <p:blipFill>
          <a:blip r:embed="rId3">
            <a:alphaModFix/>
          </a:blip>
          <a:stretch>
            <a:fillRect/>
          </a:stretch>
        </p:blipFill>
        <p:spPr>
          <a:xfrm>
            <a:off x="446950" y="598500"/>
            <a:ext cx="6861498" cy="4292499"/>
          </a:xfrm>
          <a:prstGeom prst="rect">
            <a:avLst/>
          </a:prstGeom>
          <a:noFill/>
          <a:ln>
            <a:noFill/>
          </a:ln>
        </p:spPr>
      </p:pic>
      <p:pic>
        <p:nvPicPr>
          <p:cNvPr id="123" name="Google Shape;123;p19"/>
          <p:cNvPicPr preferRelativeResize="0"/>
          <p:nvPr/>
        </p:nvPicPr>
        <p:blipFill rotWithShape="1">
          <a:blip r:embed="rId4">
            <a:alphaModFix/>
          </a:blip>
          <a:srcRect b="0" l="159" r="159" t="0"/>
          <a:stretch/>
        </p:blipFill>
        <p:spPr>
          <a:xfrm>
            <a:off x="404650" y="598500"/>
            <a:ext cx="7364853" cy="4545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 Before Normalization</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Order(</a:t>
            </a:r>
            <a:r>
              <a:rPr lang="en" sz="1200" u="sng"/>
              <a:t>Order_ID</a:t>
            </a:r>
            <a:r>
              <a:rPr lang="en" sz="1200"/>
              <a:t>, Supp_ID, Order_YYYY, Order_MM, Order_DD, Order_Qty, Order_LeaveYYYY, Order_ArrivalMM, Order_ArrivalDD, Order_Status)</a:t>
            </a:r>
            <a:endParaRPr sz="1200"/>
          </a:p>
        </p:txBody>
      </p:sp>
      <p:pic>
        <p:nvPicPr>
          <p:cNvPr id="130" name="Google Shape;130;p20"/>
          <p:cNvPicPr preferRelativeResize="0"/>
          <p:nvPr/>
        </p:nvPicPr>
        <p:blipFill>
          <a:blip r:embed="rId3">
            <a:alphaModFix/>
          </a:blip>
          <a:stretch>
            <a:fillRect/>
          </a:stretch>
        </p:blipFill>
        <p:spPr>
          <a:xfrm>
            <a:off x="60675" y="2015402"/>
            <a:ext cx="9144001" cy="11126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3NF</a:t>
            </a:r>
            <a:endParaRPr/>
          </a:p>
        </p:txBody>
      </p:sp>
      <p:pic>
        <p:nvPicPr>
          <p:cNvPr id="136" name="Google Shape;136;p21"/>
          <p:cNvPicPr preferRelativeResize="0"/>
          <p:nvPr/>
        </p:nvPicPr>
        <p:blipFill>
          <a:blip r:embed="rId3">
            <a:alphaModFix/>
          </a:blip>
          <a:stretch>
            <a:fillRect/>
          </a:stretch>
        </p:blipFill>
        <p:spPr>
          <a:xfrm>
            <a:off x="6947225" y="1938175"/>
            <a:ext cx="1803319" cy="944625"/>
          </a:xfrm>
          <a:prstGeom prst="rect">
            <a:avLst/>
          </a:prstGeom>
          <a:noFill/>
          <a:ln>
            <a:noFill/>
          </a:ln>
        </p:spPr>
      </p:pic>
      <p:pic>
        <p:nvPicPr>
          <p:cNvPr id="137" name="Google Shape;137;p21"/>
          <p:cNvPicPr preferRelativeResize="0"/>
          <p:nvPr/>
        </p:nvPicPr>
        <p:blipFill>
          <a:blip r:embed="rId4">
            <a:alphaModFix/>
          </a:blip>
          <a:stretch>
            <a:fillRect/>
          </a:stretch>
        </p:blipFill>
        <p:spPr>
          <a:xfrm>
            <a:off x="2360000" y="3295148"/>
            <a:ext cx="3743662" cy="1152525"/>
          </a:xfrm>
          <a:prstGeom prst="rect">
            <a:avLst/>
          </a:prstGeom>
          <a:noFill/>
          <a:ln>
            <a:noFill/>
          </a:ln>
        </p:spPr>
      </p:pic>
      <p:pic>
        <p:nvPicPr>
          <p:cNvPr id="138" name="Google Shape;138;p21"/>
          <p:cNvPicPr preferRelativeResize="0"/>
          <p:nvPr/>
        </p:nvPicPr>
        <p:blipFill>
          <a:blip r:embed="rId5">
            <a:alphaModFix/>
          </a:blip>
          <a:stretch>
            <a:fillRect/>
          </a:stretch>
        </p:blipFill>
        <p:spPr>
          <a:xfrm>
            <a:off x="2360000" y="1938172"/>
            <a:ext cx="3462575" cy="1066000"/>
          </a:xfrm>
          <a:prstGeom prst="rect">
            <a:avLst/>
          </a:prstGeom>
          <a:noFill/>
          <a:ln>
            <a:noFill/>
          </a:ln>
        </p:spPr>
      </p:pic>
      <p:pic>
        <p:nvPicPr>
          <p:cNvPr id="139" name="Google Shape;139;p21"/>
          <p:cNvPicPr preferRelativeResize="0"/>
          <p:nvPr/>
        </p:nvPicPr>
        <p:blipFill>
          <a:blip r:embed="rId6">
            <a:alphaModFix/>
          </a:blip>
          <a:stretch>
            <a:fillRect/>
          </a:stretch>
        </p:blipFill>
        <p:spPr>
          <a:xfrm>
            <a:off x="2354863" y="592050"/>
            <a:ext cx="4434272" cy="944625"/>
          </a:xfrm>
          <a:prstGeom prst="rect">
            <a:avLst/>
          </a:prstGeom>
          <a:noFill/>
          <a:ln>
            <a:noFill/>
          </a:ln>
        </p:spPr>
      </p:pic>
      <p:pic>
        <p:nvPicPr>
          <p:cNvPr id="140" name="Google Shape;140;p21"/>
          <p:cNvPicPr preferRelativeResize="0"/>
          <p:nvPr/>
        </p:nvPicPr>
        <p:blipFill>
          <a:blip r:embed="rId7">
            <a:alphaModFix/>
          </a:blip>
          <a:stretch>
            <a:fillRect/>
          </a:stretch>
        </p:blipFill>
        <p:spPr>
          <a:xfrm>
            <a:off x="76550" y="1938175"/>
            <a:ext cx="1725295" cy="94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