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eorgia" panose="02040502050405020303" pitchFamily="18" charset="0"/>
      <p:regular r:id="rId32"/>
      <p:bold r:id="rId33"/>
      <p:italic r:id="rId34"/>
      <p:boldItalic r:id="rId35"/>
    </p:embeddedFont>
    <p:embeddedFont>
      <p:font typeface="Montserrat" panose="020B0604020202020204" charset="0"/>
      <p:regular r:id="rId36"/>
      <p:bold r:id="rId37"/>
      <p:italic r:id="rId38"/>
      <p:boldItalic r:id="rId39"/>
    </p:embeddedFont>
    <p:embeddedFont>
      <p:font typeface="Montserrat Ligh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CABA9C-5153-4EBB-9B58-A6C60772D0B5}">
  <a:tblStyle styleId="{7ACABA9C-5153-4EBB-9B58-A6C60772D0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tneybowes.com/us/shipping-and-mailing/postage-meters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https://baruch.az1.qualtrics.com/jfe/form/SV_4OaW43jNtJVXEDs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2decc82e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2decc82e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55e03c4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d55e03c4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2decc82e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2decc82e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33f15872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33f15872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23cad7e9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23cad7e9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2decc82e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2decc82e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33f158725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33f158725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33f158725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33f158725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33f15872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33f15872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33f158725_1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33f158725_1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33f15872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33f15872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33f158725_1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33f158725_1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33f158725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33f158725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33f158725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33f158725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33f15872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33f158725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23cad7e9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23cad7e9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334d0e01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334d0e01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003C7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https://www.pitneybowes.com/us/shipping-and-mailing/postage-meters.html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Pitney Bowes Sales Support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cad7e9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23cad7e9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33f15872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33f15872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3cad7e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23cad7e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2decc82e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2decc82e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33f15872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33f15872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3cad7e9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23cad7e9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23cad7e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23cad7e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191450" y="4303050"/>
            <a:ext cx="664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Group 9: Tianhao Wu, Jingnan Qi, Kaiyuan Song </a:t>
            </a:r>
            <a:endParaRPr sz="1600" b="1"/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t="27888" b="32710"/>
          <a:stretch/>
        </p:blipFill>
        <p:spPr>
          <a:xfrm>
            <a:off x="7201600" y="4378202"/>
            <a:ext cx="1942400" cy="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829050" y="1309650"/>
            <a:ext cx="34899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Baruch Data Science Challenge 2021</a:t>
            </a:r>
            <a:endParaRPr sz="1200"/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663" y="354825"/>
            <a:ext cx="3826663" cy="7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t="27888" b="32710"/>
          <a:stretch/>
        </p:blipFill>
        <p:spPr>
          <a:xfrm>
            <a:off x="7201600" y="4378202"/>
            <a:ext cx="1942400" cy="7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675" y="-175"/>
            <a:ext cx="4103421" cy="252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7756" y="-375"/>
            <a:ext cx="422910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1375" y="2523563"/>
            <a:ext cx="411480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7738" y="2523563"/>
            <a:ext cx="41243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t="27888" b="32710"/>
          <a:stretch/>
        </p:blipFill>
        <p:spPr>
          <a:xfrm>
            <a:off x="7201600" y="4378202"/>
            <a:ext cx="1942400" cy="7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0386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8600" y="0"/>
            <a:ext cx="40386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0" y="2819400"/>
            <a:ext cx="8587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see that charging/discharging time and charging/discharging rate have negative relationship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Especially for lag3 (Monday), the average charging/discharging time spent is relatively lower, while the charging/discharging rate is relatively higher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Charging capacity = avg_time_charging * charging_rate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Discharging capacity = avg_time_discharging * discharging_rate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9924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5251650" y="1186500"/>
            <a:ext cx="3892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Pairplot of the 5 most important features with target variable (after scaling)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Blue: 0 (not failed)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Yellow: 1 (failed)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see that the top 5 important features have no explicit relationships with each other.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charge_cycle_time_below_12 equals 1 (TRUE), the meters have higher possibility of failing.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4">
            <a:alphaModFix/>
          </a:blip>
          <a:srcRect t="27888" b="32710"/>
          <a:stretch/>
        </p:blipFill>
        <p:spPr>
          <a:xfrm>
            <a:off x="7201600" y="4378202"/>
            <a:ext cx="1942400" cy="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t="27888" b="32710"/>
          <a:stretch/>
        </p:blipFill>
        <p:spPr>
          <a:xfrm>
            <a:off x="7201600" y="4378202"/>
            <a:ext cx="1942400" cy="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556500" y="334675"/>
            <a:ext cx="8587500" cy="4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Feature Engineering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initial: </a:t>
            </a:r>
            <a:r>
              <a:rPr lang="en" b="1" i="1" u="sng" dirty="0">
                <a:highlight>
                  <a:srgbClr val="FFFFFF"/>
                </a:highlight>
              </a:rPr>
              <a:t>0.8158</a:t>
            </a:r>
            <a:endParaRPr b="1" i="1" u="sng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Only use the 5 dominant features: </a:t>
            </a:r>
            <a:r>
              <a:rPr lang="en" b="1" i="1" u="sng" dirty="0"/>
              <a:t>0.8165</a:t>
            </a:r>
            <a:endParaRPr b="1" i="1" u="sng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discharging_rate_lag3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charge_cycle_time_below_12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changing_rate_lag3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avg_volt_change_changing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use_time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 interaction &amp; polynomial features of 5: </a:t>
            </a:r>
            <a:r>
              <a:rPr lang="en" b="1" i="1" u="sng" dirty="0"/>
              <a:t>0.8132</a:t>
            </a:r>
            <a:endParaRPr b="1" i="1" u="sng"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Interaction terms:use_time*</a:t>
            </a:r>
            <a:r>
              <a:rPr lang="en" dirty="0"/>
              <a:t>charge_cycle_time_below_12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Polynomial terms: avg_volt_change_chaging^2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Add average of charging rate in the past :</a:t>
            </a:r>
            <a:r>
              <a:rPr lang="en" b="1" i="1" u="sng" dirty="0">
                <a:solidFill>
                  <a:schemeClr val="dk1"/>
                </a:solidFill>
              </a:rPr>
              <a:t>0.8126</a:t>
            </a:r>
            <a:endParaRPr b="1" i="1" u="sng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Create other features w/ physical meaning: </a:t>
            </a:r>
            <a:r>
              <a:rPr lang="en" b="1" i="1" u="sng" dirty="0">
                <a:solidFill>
                  <a:schemeClr val="dk1"/>
                </a:solidFill>
              </a:rPr>
              <a:t>&lt;0.8158</a:t>
            </a:r>
            <a:endParaRPr b="1" i="1" u="sng"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charging_energy=avg_charging_rate*avg_charging_time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chaging_power=max_voltage_day^2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Conclusion: use original features</a:t>
            </a:r>
            <a:endParaRPr sz="1800" b="1" dirty="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t="27888" b="32710"/>
          <a:stretch/>
        </p:blipFill>
        <p:spPr>
          <a:xfrm>
            <a:off x="7201600" y="4378202"/>
            <a:ext cx="1942400" cy="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312275" y="0"/>
            <a:ext cx="8587500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 Selections</a:t>
            </a:r>
            <a:r>
              <a:rPr lang="en"/>
              <a:t>: Gradient Boosting Decision Tree performs the best (Cross-validation accuracy)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NB: 0.627466 (0.011617)</a:t>
            </a:r>
            <a:endParaRPr sz="1050"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LR: 0.765586 (0.001852)</a:t>
            </a:r>
            <a:endParaRPr sz="1050"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KNN: 0.726622 (0.005926)</a:t>
            </a:r>
            <a:endParaRPr sz="1050"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SVM: 0.765822 (0.000015)</a:t>
            </a:r>
            <a:endParaRPr sz="1050"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 b="1">
                <a:highlight>
                  <a:srgbClr val="FFFFFF"/>
                </a:highlight>
              </a:rPr>
              <a:t>GBDT: 0.811818 (0.002791)</a:t>
            </a:r>
            <a:endParaRPr sz="1050" b="1"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RF: 0.795891 (0.002208)</a:t>
            </a:r>
            <a:endParaRPr sz="1050"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MLP: 0.726123 (0.007150)</a:t>
            </a:r>
            <a:endParaRPr sz="1050"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00" y="2571750"/>
            <a:ext cx="6346795" cy="25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/>
        </p:nvSpPr>
        <p:spPr>
          <a:xfrm>
            <a:off x="666075" y="2368225"/>
            <a:ext cx="7918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SVM takes too long to run and does not scale well in large samples datasets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 generally underperforms by GBDT in all scenarios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Even after parameter tuning, Logistic regression and Neural Network as shown above does not perform well enough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GBDT is the one to go!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48025" cy="20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419" y="263200"/>
            <a:ext cx="4796599" cy="17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 rotWithShape="1">
          <a:blip r:embed="rId5">
            <a:alphaModFix/>
          </a:blip>
          <a:srcRect t="27888" b="32710"/>
          <a:stretch/>
        </p:blipFill>
        <p:spPr>
          <a:xfrm>
            <a:off x="7201600" y="4378202"/>
            <a:ext cx="1942400" cy="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/>
        </p:nvSpPr>
        <p:spPr>
          <a:xfrm>
            <a:off x="288625" y="170225"/>
            <a:ext cx="43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Decision Trees &amp; GBDT</a:t>
            </a:r>
            <a:endParaRPr b="1"/>
          </a:p>
        </p:txBody>
      </p:sp>
      <p:sp>
        <p:nvSpPr>
          <p:cNvPr id="213" name="Google Shape;213;p29"/>
          <p:cNvSpPr txBox="1"/>
          <p:nvPr/>
        </p:nvSpPr>
        <p:spPr>
          <a:xfrm>
            <a:off x="555050" y="673475"/>
            <a:ext cx="7467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Trees: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 data into subsets containing similar values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DT finds out the most informative splits about target variables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GBDT: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 multiple Decision Trees together in a serial manner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tree is very shallow, and corrects mistakes from previous ones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6025"/>
            <a:ext cx="4330411" cy="26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8336" y="2450900"/>
            <a:ext cx="1985654" cy="26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ctrTitle" idx="4294967295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B8145C-F3B9-4768-8E4C-5D91FFBF7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24" y="1671637"/>
            <a:ext cx="3471863" cy="34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25;p31">
            <a:extLst>
              <a:ext uri="{FF2B5EF4-FFF2-40B4-BE49-F238E27FC236}">
                <a16:creationId xmlns:a16="http://schemas.microsoft.com/office/drawing/2014/main" id="{63CB473A-C403-4202-A9F2-9A6353E9DBE9}"/>
              </a:ext>
            </a:extLst>
          </p:cNvPr>
          <p:cNvSpPr txBox="1"/>
          <p:nvPr/>
        </p:nvSpPr>
        <p:spPr>
          <a:xfrm>
            <a:off x="340425" y="473650"/>
            <a:ext cx="257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Confusion Matrix of GBM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49817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/>
        </p:nvSpPr>
        <p:spPr>
          <a:xfrm>
            <a:off x="340425" y="473650"/>
            <a:ext cx="257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Leakage &amp; Pipeline</a:t>
            </a:r>
            <a:endParaRPr b="1" dirty="0"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6700"/>
            <a:ext cx="4285025" cy="23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769675" y="984300"/>
            <a:ext cx="750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doing imputation before splitting folds in cross-validation, info from validation fold will leak to training folds, it will generate overly optimistic result, and affect selection of suboptimal parameters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SOLUTION: use pipeline, to do dataset splitting before any preprocessing </a:t>
            </a:r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332" y="2571750"/>
            <a:ext cx="4908667" cy="25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/>
        </p:nvSpPr>
        <p:spPr>
          <a:xfrm>
            <a:off x="325625" y="259025"/>
            <a:ext cx="316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Ensembling</a:t>
            </a:r>
            <a:endParaRPr b="1"/>
          </a:p>
        </p:txBody>
      </p:sp>
      <p:sp>
        <p:nvSpPr>
          <p:cNvPr id="234" name="Google Shape;234;p32"/>
          <p:cNvSpPr txBox="1"/>
          <p:nvPr/>
        </p:nvSpPr>
        <p:spPr>
          <a:xfrm>
            <a:off x="821475" y="769675"/>
            <a:ext cx="7600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/>
              <a:t>Stacking</a:t>
            </a:r>
            <a:r>
              <a:rPr lang="en"/>
              <a:t> GBDT, Logistic Regression, and Neural Network together, to increase performance (0.816)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Stacking: use multiple model outputs as features for 2nd level model to make final prediction</a:t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5730"/>
            <a:ext cx="4348324" cy="1897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87362"/>
            <a:ext cx="4572000" cy="275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/>
        </p:nvSpPr>
        <p:spPr>
          <a:xfrm>
            <a:off x="377450" y="310825"/>
            <a:ext cx="211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Business Conclusions</a:t>
            </a:r>
            <a:endParaRPr b="1"/>
          </a:p>
        </p:txBody>
      </p:sp>
      <p:sp>
        <p:nvSpPr>
          <p:cNvPr id="242" name="Google Shape;242;p33"/>
          <p:cNvSpPr txBox="1"/>
          <p:nvPr/>
        </p:nvSpPr>
        <p:spPr>
          <a:xfrm>
            <a:off x="451450" y="1583750"/>
            <a:ext cx="79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0225"/>
            <a:ext cx="4129600" cy="2443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/>
        </p:nvSpPr>
        <p:spPr>
          <a:xfrm>
            <a:off x="753150" y="731738"/>
            <a:ext cx="7637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Discharging rate 3 days ago &amp; whether Charge cycle time&lt;12 on the last recorded day are the most crucial features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voltage change in charging and total days of use are also important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By focus on monitoring these 5 core features &amp; use GBDT to generate “dangerous” partitions to predict failure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t="27888" b="32710"/>
          <a:stretch/>
        </p:blipFill>
        <p:spPr>
          <a:xfrm>
            <a:off x="7201600" y="4378202"/>
            <a:ext cx="1942400" cy="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/>
        </p:nvSpPr>
        <p:spPr>
          <a:xfrm>
            <a:off x="146200" y="64325"/>
            <a:ext cx="1650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Design Thinking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5"/>
          <p:cNvSpPr/>
          <p:nvPr/>
        </p:nvSpPr>
        <p:spPr>
          <a:xfrm>
            <a:off x="3138375" y="1641700"/>
            <a:ext cx="2344200" cy="21639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could be done if we know these postage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meters are going to fail in next 7 days?</a:t>
            </a:r>
            <a:endParaRPr sz="1600"/>
          </a:p>
        </p:txBody>
      </p:sp>
      <p:sp>
        <p:nvSpPr>
          <p:cNvPr id="257" name="Google Shape;257;p35"/>
          <p:cNvSpPr/>
          <p:nvPr/>
        </p:nvSpPr>
        <p:spPr>
          <a:xfrm>
            <a:off x="5861725" y="1302500"/>
            <a:ext cx="2565600" cy="128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small postage meters, send new postage meters for customers in return of the broken (potential broken) one.</a:t>
            </a:r>
            <a:endParaRPr/>
          </a:p>
        </p:txBody>
      </p:sp>
      <p:sp>
        <p:nvSpPr>
          <p:cNvPr id="258" name="Google Shape;258;p35"/>
          <p:cNvSpPr/>
          <p:nvPr/>
        </p:nvSpPr>
        <p:spPr>
          <a:xfrm>
            <a:off x="716675" y="2726500"/>
            <a:ext cx="2142600" cy="122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the data from machine and customer side and send replacement of the problem part.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3339225" y="696300"/>
            <a:ext cx="1942500" cy="83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Postage meters can be fixed by following online procedure.</a:t>
            </a:r>
            <a:endParaRPr/>
          </a:p>
        </p:txBody>
      </p:sp>
      <p:sp>
        <p:nvSpPr>
          <p:cNvPr id="260" name="Google Shape;260;p35"/>
          <p:cNvSpPr/>
          <p:nvPr/>
        </p:nvSpPr>
        <p:spPr>
          <a:xfrm>
            <a:off x="716675" y="1235600"/>
            <a:ext cx="2142600" cy="122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Have service team ready for all the postage meters have more than </a:t>
            </a:r>
            <a:r>
              <a:rPr lang="en" b="1" dirty="0"/>
              <a:t>442</a:t>
            </a:r>
            <a:r>
              <a:rPr lang="en" dirty="0"/>
              <a:t> days of use time.</a:t>
            </a:r>
            <a:endParaRPr dirty="0"/>
          </a:p>
        </p:txBody>
      </p:sp>
      <p:sp>
        <p:nvSpPr>
          <p:cNvPr id="261" name="Google Shape;261;p35"/>
          <p:cNvSpPr/>
          <p:nvPr/>
        </p:nvSpPr>
        <p:spPr>
          <a:xfrm>
            <a:off x="5861725" y="2787050"/>
            <a:ext cx="2496600" cy="116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big postage meters, deploy a service team to customer’s office and do meter examination. </a:t>
            </a:r>
            <a:endParaRPr dirty="0"/>
          </a:p>
        </p:txBody>
      </p:sp>
      <p:sp>
        <p:nvSpPr>
          <p:cNvPr id="262" name="Google Shape;262;p35"/>
          <p:cNvSpPr txBox="1"/>
          <p:nvPr/>
        </p:nvSpPr>
        <p:spPr>
          <a:xfrm>
            <a:off x="6173275" y="491625"/>
            <a:ext cx="194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Customer side</a:t>
            </a:r>
            <a:endParaRPr sz="2100"/>
          </a:p>
        </p:txBody>
      </p:sp>
      <p:sp>
        <p:nvSpPr>
          <p:cNvPr id="263" name="Google Shape;263;p35"/>
          <p:cNvSpPr txBox="1"/>
          <p:nvPr/>
        </p:nvSpPr>
        <p:spPr>
          <a:xfrm>
            <a:off x="816725" y="462925"/>
            <a:ext cx="194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Company side</a:t>
            </a:r>
            <a:endParaRPr sz="2100"/>
          </a:p>
        </p:txBody>
      </p:sp>
      <p:sp>
        <p:nvSpPr>
          <p:cNvPr id="264" name="Google Shape;264;p35"/>
          <p:cNvSpPr/>
          <p:nvPr/>
        </p:nvSpPr>
        <p:spPr>
          <a:xfrm>
            <a:off x="3138975" y="3850100"/>
            <a:ext cx="2672100" cy="122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Determine fail conditions, send feedback to engineering team. Make product </a:t>
            </a:r>
            <a:r>
              <a:rPr lang="en" b="1" dirty="0"/>
              <a:t>fail safe </a:t>
            </a:r>
            <a:r>
              <a:rPr lang="en" dirty="0"/>
              <a:t>and ready to be repaired as soon as possible.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/>
        </p:nvSpPr>
        <p:spPr>
          <a:xfrm>
            <a:off x="2086000" y="2210100"/>
            <a:ext cx="4869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04040"/>
                </a:solidFill>
              </a:rPr>
              <a:t>Thank you for watching </a:t>
            </a:r>
            <a:endParaRPr sz="200"/>
          </a:p>
        </p:txBody>
      </p:sp>
      <p:sp>
        <p:nvSpPr>
          <p:cNvPr id="270" name="Google Shape;270;p36"/>
          <p:cNvSpPr txBox="1"/>
          <p:nvPr/>
        </p:nvSpPr>
        <p:spPr>
          <a:xfrm>
            <a:off x="1133050" y="1150225"/>
            <a:ext cx="67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106200" y="68075"/>
            <a:ext cx="2248800" cy="501600"/>
          </a:xfrm>
          <a:prstGeom prst="rect">
            <a:avLst/>
          </a:prstGeom>
          <a:solidFill>
            <a:srgbClr val="1AA0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t="10015"/>
          <a:stretch/>
        </p:blipFill>
        <p:spPr>
          <a:xfrm>
            <a:off x="525925" y="688687"/>
            <a:ext cx="7990149" cy="44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106200" y="8550"/>
            <a:ext cx="244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Lean Canvas</a:t>
            </a:r>
            <a:endParaRPr sz="100">
              <a:solidFill>
                <a:srgbClr val="FFFFFF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951875" y="1028700"/>
            <a:ext cx="15642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Customer who highly rely on the postage meter use at the office.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Customer who afraid postage meter broken down in the office.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*Using the predictive pattern that model derived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77050" y="986200"/>
            <a:ext cx="15027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Repair of the failing meters.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Need fast deploy of working postage meters at customer’s site.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Warranty and Maintenance.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chemeClr val="dk1"/>
                </a:solidFill>
              </a:rPr>
              <a:t>Existing Alternatives:</a:t>
            </a:r>
            <a:endParaRPr sz="1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chemeClr val="dk1"/>
                </a:solidFill>
              </a:rPr>
              <a:t>- Contract terminates</a:t>
            </a:r>
            <a:endParaRPr sz="1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chemeClr val="dk1"/>
                </a:solidFill>
              </a:rPr>
              <a:t>- Buy from others</a:t>
            </a:r>
            <a:endParaRPr sz="1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chemeClr val="dk1"/>
                </a:solidFill>
              </a:rPr>
              <a:t>- Substitute of meter service  </a:t>
            </a:r>
            <a:endParaRPr sz="1000" b="1" i="1">
              <a:solidFill>
                <a:schemeClr val="dk1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345150" y="935175"/>
            <a:ext cx="1564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Cloud connected meters can help us find meters which have potential problems. Can use model prediction.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756625" y="1138575"/>
            <a:ext cx="1564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We can help prevent you from failing postage meters! By </a:t>
            </a:r>
            <a:r>
              <a:rPr lang="en" sz="1300">
                <a:solidFill>
                  <a:schemeClr val="dk1"/>
                </a:solidFill>
              </a:rPr>
              <a:t>putting your meter insured</a:t>
            </a:r>
            <a:r>
              <a:rPr lang="en" sz="1300"/>
              <a:t>, you can get free upgrade or renew of meters if your meter failed with certain years of lease.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/>
          </a:p>
        </p:txBody>
      </p:sp>
      <p:sp>
        <p:nvSpPr>
          <p:cNvPr id="112" name="Google Shape;112;p15"/>
          <p:cNvSpPr txBox="1"/>
          <p:nvPr/>
        </p:nvSpPr>
        <p:spPr>
          <a:xfrm>
            <a:off x="2168077" y="2634875"/>
            <a:ext cx="15642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We have </a:t>
            </a:r>
            <a:r>
              <a:rPr lang="en" sz="1700" dirty="0">
                <a:solidFill>
                  <a:srgbClr val="FF0000"/>
                </a:solidFill>
              </a:rPr>
              <a:t>81.6%</a:t>
            </a:r>
            <a:r>
              <a:rPr lang="en" sz="1000" dirty="0"/>
              <a:t> </a:t>
            </a:r>
            <a:r>
              <a:rPr lang="en" sz="1200" dirty="0"/>
              <a:t>accuracy of predicting meters that will fail in next 7 days. 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2168063" y="1028700"/>
            <a:ext cx="1564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Can be fixed by following online procedure or product in warranty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Return &amp; Upgrade</a:t>
            </a:r>
            <a:endParaRPr sz="1200"/>
          </a:p>
        </p:txBody>
      </p:sp>
      <p:sp>
        <p:nvSpPr>
          <p:cNvPr id="114" name="Google Shape;114;p15"/>
          <p:cNvSpPr txBox="1"/>
          <p:nvPr/>
        </p:nvSpPr>
        <p:spPr>
          <a:xfrm>
            <a:off x="5354250" y="2571750"/>
            <a:ext cx="1564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Write marketing emails or direct phone call to those customers about meters insurance.  </a:t>
            </a:r>
            <a:endParaRPr sz="1300"/>
          </a:p>
        </p:txBody>
      </p:sp>
      <p:sp>
        <p:nvSpPr>
          <p:cNvPr id="115" name="Google Shape;115;p15"/>
          <p:cNvSpPr txBox="1"/>
          <p:nvPr/>
        </p:nvSpPr>
        <p:spPr>
          <a:xfrm>
            <a:off x="686175" y="4203450"/>
            <a:ext cx="3275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Broken postage meters repair cost, new device shipping cost,  marketing expense and product deploy cost.</a:t>
            </a:r>
            <a:endParaRPr sz="1300"/>
          </a:p>
        </p:txBody>
      </p:sp>
      <p:sp>
        <p:nvSpPr>
          <p:cNvPr id="116" name="Google Shape;116;p15"/>
          <p:cNvSpPr txBox="1"/>
          <p:nvPr/>
        </p:nvSpPr>
        <p:spPr>
          <a:xfrm>
            <a:off x="4520975" y="4103400"/>
            <a:ext cx="39441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Insuring fund provides a new cash flow to company and by using this fund to improve overall postage meter performance would generate most profit to the company.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556575" y="671725"/>
            <a:ext cx="4015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train.csv - 40500 meters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test.csv - 4500 meters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variable: fail_7 (1) failed (0) not failed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features: 54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51 numerical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 bool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date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t="27888" b="32710"/>
          <a:stretch/>
        </p:blipFill>
        <p:spPr>
          <a:xfrm>
            <a:off x="7201600" y="4378202"/>
            <a:ext cx="1942400" cy="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4572000" y="671725"/>
            <a:ext cx="40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Quality Check</a:t>
            </a:r>
            <a:endParaRPr/>
          </a:p>
        </p:txBody>
      </p:sp>
      <p:graphicFrame>
        <p:nvGraphicFramePr>
          <p:cNvPr id="129" name="Google Shape;129;p17"/>
          <p:cNvGraphicFramePr/>
          <p:nvPr/>
        </p:nvGraphicFramePr>
        <p:xfrm>
          <a:off x="4572075" y="1071935"/>
          <a:ext cx="4342300" cy="3108780"/>
        </p:xfrm>
        <a:graphic>
          <a:graphicData uri="http://schemas.openxmlformats.org/drawingml/2006/table">
            <a:tbl>
              <a:tblPr>
                <a:noFill/>
                <a:tableStyleId>{7ACABA9C-5153-4EBB-9B58-A6C60772D0B5}</a:tableStyleId>
              </a:tblPr>
              <a:tblGrid>
                <a:gridCol w="124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Timeliness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√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The information is available at last record date 4/1/2021.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Completeness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!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Missing data exists. 4 lag columns have more than 10% missing values. Need to be cleaned.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Uniqueness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√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No duplication.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Validity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√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Each column conforms to its format.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Consistency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√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Data should be consistent across different systems.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√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The information represents the reality of the situation.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t="27888" b="32710"/>
          <a:stretch/>
        </p:blipFill>
        <p:spPr>
          <a:xfrm>
            <a:off x="7201600" y="4378202"/>
            <a:ext cx="1942400" cy="7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03441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5186800" y="671725"/>
            <a:ext cx="395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Top Features correlated with </a:t>
            </a:r>
            <a:r>
              <a:rPr lang="en" b="1">
                <a:solidFill>
                  <a:schemeClr val="dk1"/>
                </a:solidFill>
              </a:rPr>
              <a:t>fail_7</a:t>
            </a:r>
            <a:r>
              <a:rPr lang="en">
                <a:solidFill>
                  <a:schemeClr val="dk1"/>
                </a:solidFill>
              </a:rPr>
              <a:t>:</a:t>
            </a:r>
            <a:endParaRPr/>
          </a:p>
        </p:txBody>
      </p:sp>
      <p:graphicFrame>
        <p:nvGraphicFramePr>
          <p:cNvPr id="137" name="Google Shape;137;p18"/>
          <p:cNvGraphicFramePr/>
          <p:nvPr/>
        </p:nvGraphicFramePr>
        <p:xfrm>
          <a:off x="5520775" y="1208510"/>
          <a:ext cx="3289325" cy="3169680"/>
        </p:xfrm>
        <a:graphic>
          <a:graphicData uri="http://schemas.openxmlformats.org/drawingml/2006/table">
            <a:tbl>
              <a:tblPr>
                <a:noFill/>
                <a:tableStyleId>{7ACABA9C-5153-4EBB-9B58-A6C60772D0B5}</a:tableStyleId>
              </a:tblPr>
              <a:tblGrid>
                <a:gridCol w="268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charge_cycle_time_below_12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avg_volt_change_charging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avg_volt_change_discharging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max_voltage_day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chargecylces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dischargecylces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use_time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cycle_time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t="27888" b="32710"/>
          <a:stretch/>
        </p:blipFill>
        <p:spPr>
          <a:xfrm>
            <a:off x="7201600" y="4378202"/>
            <a:ext cx="1942400" cy="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556575" y="671725"/>
            <a:ext cx="8587500" cy="3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Get rid of unwanted columns</a:t>
            </a:r>
            <a:r>
              <a:rPr lang="en" dirty="0"/>
              <a:t>: deviceid, LastRecord (all 4/1/2021), Date Deployed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Scale Features</a:t>
            </a:r>
            <a:r>
              <a:rPr lang="en" dirty="0"/>
              <a:t>: normalize X variables for better performance in KNN and other ML algos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Handle Missing Values</a:t>
            </a:r>
            <a:r>
              <a:rPr lang="en" dirty="0"/>
              <a:t>: impute utilizing k-Nearest Neighbors from other X variables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Remove outliers</a:t>
            </a:r>
            <a:r>
              <a:rPr lang="en" dirty="0"/>
              <a:t>: detect anomalies using </a:t>
            </a:r>
            <a:r>
              <a:rPr lang="en" i="1" u="sng" dirty="0"/>
              <a:t>isolation forest</a:t>
            </a:r>
            <a:r>
              <a:rPr lang="en" dirty="0"/>
              <a:t> (2609 records/6.44%)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Derived attributes</a:t>
            </a:r>
            <a:r>
              <a:rPr lang="en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use_time = LastRecord-</a:t>
            </a:r>
            <a:r>
              <a:rPr lang="en" altLang="zh-CN" dirty="0"/>
              <a:t> Date Deployed 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avg_time_(/dis)charging_15 = average of 15 days of average (/dis)charging time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avg_(/dis)charging_rate = average of 7 days of (/dis)charging rate</a:t>
            </a:r>
            <a:endParaRPr b="1" dirty="0"/>
          </a:p>
        </p:txBody>
      </p:sp>
      <p:sp>
        <p:nvSpPr>
          <p:cNvPr id="149" name="Google Shape;149;p20"/>
          <p:cNvSpPr txBox="1"/>
          <p:nvPr/>
        </p:nvSpPr>
        <p:spPr>
          <a:xfrm>
            <a:off x="466250" y="540250"/>
            <a:ext cx="2560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Dictionary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t="27888" b="32710"/>
          <a:stretch/>
        </p:blipFill>
        <p:spPr>
          <a:xfrm>
            <a:off x="7201600" y="4378202"/>
            <a:ext cx="1942400" cy="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556500" y="545725"/>
            <a:ext cx="8587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Feature Importance (from GBDT)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Top 10 Relative Feature Importance</a:t>
            </a:r>
            <a:r>
              <a:rPr lang="en"/>
              <a:t>: decrease weighted impurity/increase information gain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Top 5 dominate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 </a:t>
            </a:r>
            <a:r>
              <a:rPr lang="en" b="1"/>
              <a:t>lag 3</a:t>
            </a:r>
            <a:r>
              <a:rPr lang="en"/>
              <a:t> is more important than other days? -&gt;“Monday Effect”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07825"/>
            <a:ext cx="5637945" cy="33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7945" y="2112625"/>
            <a:ext cx="2139936" cy="22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1286</Words>
  <Application>Microsoft Office PowerPoint</Application>
  <PresentationFormat>On-screen Show (16:9)</PresentationFormat>
  <Paragraphs>186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Georgia</vt:lpstr>
      <vt:lpstr>Montserrat</vt:lpstr>
      <vt:lpstr>Montserrat Light</vt:lpstr>
      <vt:lpstr>Calibri</vt:lpstr>
      <vt:lpstr>Nicholas template</vt:lpstr>
      <vt:lpstr>PowerPoint Presentation</vt:lpstr>
      <vt:lpstr>Business Understanding</vt:lpstr>
      <vt:lpstr>PowerPoint Presentation</vt:lpstr>
      <vt:lpstr>Data Understanding</vt:lpstr>
      <vt:lpstr>PowerPoint Presentation</vt:lpstr>
      <vt:lpstr>PowerPoint Presentation</vt:lpstr>
      <vt:lpstr>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</vt:lpstr>
      <vt:lpstr>PowerPoint Presentation</vt:lpstr>
      <vt:lpstr>PowerPoint Presentation</vt:lpstr>
      <vt:lpstr>PowerPoint Presentation</vt:lpstr>
      <vt:lpstr>PowerPoint Presentation</vt:lpstr>
      <vt:lpstr>Evaluation</vt:lpstr>
      <vt:lpstr>PowerPoint Presentation</vt:lpstr>
      <vt:lpstr>PowerPoint Presentation</vt:lpstr>
      <vt:lpstr>PowerPoint Presentation</vt:lpstr>
      <vt:lpstr>PowerPoint Presentation</vt:lpstr>
      <vt:lpstr>Deployment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Wu</cp:lastModifiedBy>
  <cp:revision>4</cp:revision>
  <dcterms:modified xsi:type="dcterms:W3CDTF">2021-04-30T18:30:42Z</dcterms:modified>
</cp:coreProperties>
</file>