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6" r:id="rId7"/>
    <p:sldId id="301" r:id="rId8"/>
    <p:sldId id="302" r:id="rId9"/>
    <p:sldId id="311" r:id="rId10"/>
    <p:sldId id="313" r:id="rId11"/>
    <p:sldId id="312" r:id="rId12"/>
    <p:sldId id="309" r:id="rId13"/>
    <p:sldId id="305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jupyter-notebook-tutorial/" TargetMode="External"/><Relationship Id="rId7" Type="http://schemas.openxmlformats.org/officeDocument/2006/relationships/hyperlink" Target="https://the-modeling-agency.com/crisp-dm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docs.github.com/en/github/creating-cloning-and-archiving-repositories/cloning-a-repository" TargetMode="External"/><Relationship Id="rId5" Type="http://schemas.openxmlformats.org/officeDocument/2006/relationships/hyperlink" Target="https://www.tutorialspoint.com/google_colab/index.htm" TargetMode="External"/><Relationship Id="rId4" Type="http://schemas.openxmlformats.org/officeDocument/2006/relationships/hyperlink" Target="https://www.anaconda.com/products/individua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pretish-kuruvila" TargetMode="External"/><Relationship Id="rId3" Type="http://schemas.openxmlformats.org/officeDocument/2006/relationships/hyperlink" Target="https://www.linkedin.com/in/davidmessineo" TargetMode="External"/><Relationship Id="rId7" Type="http://schemas.openxmlformats.org/officeDocument/2006/relationships/hyperlink" Target="https://www.linkedin.com/in/christianbernard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Baruch Data Science Challenge 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JupyterHub</a:t>
            </a:r>
            <a:r>
              <a:rPr lang="en-US" dirty="0"/>
              <a:t> Tutorial:</a:t>
            </a:r>
            <a:br>
              <a:rPr lang="en-US" dirty="0"/>
            </a:br>
            <a:r>
              <a:rPr lang="en-US" dirty="0">
                <a:hlinkClick r:id="rId3"/>
              </a:rPr>
              <a:t>https://www.dataquest.io/blog/jupyter-notebook-tutorial/</a:t>
            </a:r>
            <a:br>
              <a:rPr lang="en-US" dirty="0"/>
            </a:br>
            <a:r>
              <a:rPr lang="en-US" dirty="0">
                <a:hlinkClick r:id="rId4"/>
              </a:rPr>
              <a:t>https://www.anaconda.com/products/individual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Collab</a:t>
            </a:r>
            <a:br>
              <a:rPr lang="en-US" dirty="0"/>
            </a:br>
            <a:r>
              <a:rPr lang="en-US" dirty="0">
                <a:hlinkClick r:id="rId5"/>
              </a:rPr>
              <a:t>https://www.tutorialspoint.com/google_colab/index.htm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  <a:br>
              <a:rPr lang="en-US" dirty="0"/>
            </a:br>
            <a:r>
              <a:rPr lang="en-US" dirty="0">
                <a:hlinkClick r:id="rId6"/>
              </a:rPr>
              <a:t>https://docs.github.com/en/github/creating-cloning-and-archiving-repositories/cloning-a-repository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CRISP-DM Specification </a:t>
            </a:r>
            <a:br>
              <a:rPr lang="en-US" dirty="0"/>
            </a:br>
            <a:r>
              <a:rPr lang="en-US" dirty="0">
                <a:hlinkClick r:id="rId7"/>
              </a:rPr>
              <a:t>https://the-modeling-agency.com/crisp-dm.pdf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756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Meet your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9" y="4535056"/>
            <a:ext cx="2159463" cy="979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David Messineo</a:t>
            </a:r>
            <a:br>
              <a:rPr lang="en-US" sz="1400" dirty="0"/>
            </a:br>
            <a:r>
              <a:rPr lang="en-US" sz="1400" dirty="0"/>
              <a:t>Manager</a:t>
            </a:r>
            <a:br>
              <a:rPr lang="en-US" sz="1400" dirty="0"/>
            </a:br>
            <a:r>
              <a:rPr lang="en-US" sz="1400" dirty="0"/>
              <a:t>US Data Science Team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LinkedIn: </a:t>
            </a:r>
            <a:r>
              <a:rPr lang="en-US" sz="1400" dirty="0" err="1">
                <a:hlinkClick r:id="rId3"/>
              </a:rPr>
              <a:t>davidmessineo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9CDBC-B2E2-4B29-BF6B-2FE495D36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03" y="2110506"/>
            <a:ext cx="2312369" cy="2312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8E149-0D29-4AE9-8EEF-970CBADD5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19" y="2110510"/>
            <a:ext cx="2159463" cy="2314674"/>
          </a:xfrm>
          <a:prstGeom prst="rect">
            <a:avLst/>
          </a:prstGeom>
        </p:spPr>
      </p:pic>
      <p:pic>
        <p:nvPicPr>
          <p:cNvPr id="1026" name="Picture 2" descr="Christian Bernards">
            <a:extLst>
              <a:ext uri="{FF2B5EF4-FFF2-40B4-BE49-F238E27FC236}">
                <a16:creationId xmlns:a16="http://schemas.microsoft.com/office/drawing/2014/main" id="{1801C318-A8CA-4716-87E6-18EDE58D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82" y="2108202"/>
            <a:ext cx="2312368" cy="231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3EC380B-7061-44B9-BFAB-619768855052}"/>
              </a:ext>
            </a:extLst>
          </p:cNvPr>
          <p:cNvSpPr txBox="1">
            <a:spLocks/>
          </p:cNvSpPr>
          <p:nvPr/>
        </p:nvSpPr>
        <p:spPr>
          <a:xfrm>
            <a:off x="4923234" y="4535056"/>
            <a:ext cx="2159463" cy="9790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Christian Bernards</a:t>
            </a:r>
            <a:br>
              <a:rPr lang="en-US" sz="1400" dirty="0"/>
            </a:br>
            <a:r>
              <a:rPr lang="en-US" sz="1400" dirty="0"/>
              <a:t>Data Science Lead</a:t>
            </a:r>
            <a:br>
              <a:rPr lang="en-US" sz="1400" dirty="0"/>
            </a:br>
            <a:r>
              <a:rPr lang="en-US" sz="1400" dirty="0"/>
              <a:t>US Data Science Team</a:t>
            </a:r>
            <a:br>
              <a:rPr lang="en-US" sz="1400" dirty="0"/>
            </a:br>
            <a:r>
              <a:rPr lang="en-US" sz="1400" dirty="0">
                <a:hlinkClick r:id="rId7"/>
              </a:rPr>
              <a:t>LinkedIn: </a:t>
            </a:r>
            <a:r>
              <a:rPr lang="en-US" sz="1400" dirty="0" err="1">
                <a:hlinkClick r:id="rId7"/>
              </a:rPr>
              <a:t>christianbernards</a:t>
            </a:r>
            <a:endParaRPr lang="en-US" sz="14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82A8EF-850F-446C-B122-AB2263EB98DC}"/>
              </a:ext>
            </a:extLst>
          </p:cNvPr>
          <p:cNvSpPr txBox="1">
            <a:spLocks/>
          </p:cNvSpPr>
          <p:nvPr/>
        </p:nvSpPr>
        <p:spPr>
          <a:xfrm>
            <a:off x="8678903" y="4535056"/>
            <a:ext cx="2159463" cy="9790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Pretish Kuruvila</a:t>
            </a:r>
            <a:br>
              <a:rPr lang="en-US" sz="1400" dirty="0"/>
            </a:br>
            <a:r>
              <a:rPr lang="en-US" sz="1400" dirty="0"/>
              <a:t>Data Scientist</a:t>
            </a:r>
            <a:br>
              <a:rPr lang="en-US" sz="1400" dirty="0"/>
            </a:br>
            <a:r>
              <a:rPr lang="en-US" sz="1400" dirty="0"/>
              <a:t>US Data Science Team</a:t>
            </a:r>
            <a:br>
              <a:rPr lang="en-US" sz="1400" dirty="0"/>
            </a:br>
            <a:r>
              <a:rPr lang="en-US" sz="1400" dirty="0">
                <a:hlinkClick r:id="rId8"/>
              </a:rPr>
              <a:t>LinkedIn: </a:t>
            </a:r>
            <a:r>
              <a:rPr lang="en-US" sz="1400" dirty="0" err="1">
                <a:hlinkClick r:id="rId8"/>
              </a:rPr>
              <a:t>pretish-kuruvila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Pitney Bowes is one of the leaders in the Mailing meters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Mailing meters allow businesses to be more productive by simplifying their mailing and shipping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offer leased hardware, as-well as SaaS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clients must be able to rely on our meters to function to meet their customers’ needs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88EE1-D757-4AB3-A970-F26248F1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38" y="4234375"/>
            <a:ext cx="245745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C5124-5FA6-4A7A-B9B4-4B1C6EEE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768" y="4249842"/>
            <a:ext cx="2905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Pitney Bowes uses predictive maintenance to reduce the risk of down-times of meters deployed at our clients’ offices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Since our meters are part of our clients’ business operations, we must be proactive about identifying potential problems early on to avoid any sort of disruption for our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Predictive maintenance allows us to have the required replacement parts where they are needed, and to proactively schedule an appointment with our customers if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meters are Cloud-connected, which allows us to monitor the health of a device and detect potential problems early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this challenge, we generated a training sample for ~40k meters. You are asked to build a model that can predict which meters will fail within the next 7 days.</a:t>
            </a:r>
          </a:p>
        </p:txBody>
      </p:sp>
    </p:spTree>
    <p:extLst>
      <p:ext uri="{BB962C8B-B14F-4D97-AF65-F5344CB8AC3E}">
        <p14:creationId xmlns:p14="http://schemas.microsoft.com/office/powerpoint/2010/main" val="31132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Solution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following files are provided for you to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train.csv – Sample data for meters with a flag whether they fail within the next 7 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test.csv – Sample data without fail flag. Your prediction for these meters is part of the submission)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your submission, please generate a zip-file including your team-name with the following files by April 28th</a:t>
            </a:r>
            <a:r>
              <a:rPr lang="en-US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csv file with the meter id and the fail_7 column forecast for the meters in the test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notebook with code and sufficient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Single page poster summarizing work done and techniques implemented which will be used for presentation on the final day.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 minute video presenting the work done</a:t>
            </a:r>
          </a:p>
        </p:txBody>
      </p:sp>
    </p:spTree>
    <p:extLst>
      <p:ext uri="{BB962C8B-B14F-4D97-AF65-F5344CB8AC3E}">
        <p14:creationId xmlns:p14="http://schemas.microsoft.com/office/powerpoint/2010/main" val="232627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Understanding CRISP-DM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72679"/>
            <a:ext cx="2733940" cy="40577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Business Understanding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Data Understanding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Preparation</a:t>
            </a:r>
          </a:p>
          <a:p>
            <a:pPr marL="201168" lvl="1" indent="0">
              <a:buNone/>
            </a:pPr>
            <a:endParaRPr lang="en-US" sz="1200" dirty="0"/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F93C5697-C31D-AA49-BDCE-E801B8552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10"/>
          <a:stretch/>
        </p:blipFill>
        <p:spPr bwMode="auto">
          <a:xfrm>
            <a:off x="7534656" y="2108200"/>
            <a:ext cx="3621024" cy="36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ED3E28-E258-124B-BAFD-378261602CE4}"/>
              </a:ext>
            </a:extLst>
          </p:cNvPr>
          <p:cNvSpPr txBox="1">
            <a:spLocks/>
          </p:cNvSpPr>
          <p:nvPr/>
        </p:nvSpPr>
        <p:spPr>
          <a:xfrm>
            <a:off x="3923433" y="1972678"/>
            <a:ext cx="2870906" cy="40577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Modelling 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Evaluation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Deployment </a:t>
            </a:r>
          </a:p>
          <a:p>
            <a:pPr marL="201168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86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42F6F97-9C4C-1149-BF53-E82AE161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9" y="399387"/>
            <a:ext cx="9283620" cy="57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E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1028C-48D3-724D-9C1F-1E4E19C1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Lean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Canvas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Business Model Canvas explanation">
            <a:extLst>
              <a:ext uri="{FF2B5EF4-FFF2-40B4-BE49-F238E27FC236}">
                <a16:creationId xmlns:a16="http://schemas.microsoft.com/office/drawing/2014/main" id="{C54500E7-1996-4D4A-871E-C69F686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036402"/>
            <a:ext cx="6275667" cy="47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9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Judging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678"/>
            <a:ext cx="2870904" cy="4057731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Business Understanding (5%)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Lean Canvas Role/Persona Definition &amp; Interaction Recommended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500" dirty="0"/>
              <a:t>Data Understanding (10%)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Dictionary: meaning/influence on product Data Quality Checks: outliers, missing data,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Polarity: relationships among fields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 Preparation (15%)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Formatting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Derived Data 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F93C5697-C31D-AA49-BDCE-E801B8552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10"/>
          <a:stretch/>
        </p:blipFill>
        <p:spPr bwMode="auto">
          <a:xfrm>
            <a:off x="7534656" y="2108200"/>
            <a:ext cx="3621024" cy="36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ED3E28-E258-124B-BAFD-378261602CE4}"/>
              </a:ext>
            </a:extLst>
          </p:cNvPr>
          <p:cNvSpPr txBox="1">
            <a:spLocks/>
          </p:cNvSpPr>
          <p:nvPr/>
        </p:nvSpPr>
        <p:spPr>
          <a:xfrm>
            <a:off x="4315967" y="1972678"/>
            <a:ext cx="2870906" cy="405773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Modelling (25%)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 Engineering  &amp; Rationale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Selections &amp; Finale Rationale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Evaluation (25%)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of Model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Explain-ability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Business Conclusions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Deployment (20%)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Submission of files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of Design Thinking(bonus)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You are expected to present the work done using the single page poster mentioned  </a:t>
            </a:r>
          </a:p>
        </p:txBody>
      </p:sp>
    </p:spTree>
    <p:extLst>
      <p:ext uri="{BB962C8B-B14F-4D97-AF65-F5344CB8AC3E}">
        <p14:creationId xmlns:p14="http://schemas.microsoft.com/office/powerpoint/2010/main" val="25571857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{C434F4F3-48A4-4DBE-9780-845E6F59C00D}tf22712842_win32</Template>
  <TotalTime>2209</TotalTime>
  <Words>582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Baruch Data Science Challenge 2021</vt:lpstr>
      <vt:lpstr>Meet your Team</vt:lpstr>
      <vt:lpstr>Background</vt:lpstr>
      <vt:lpstr>Problem Statement</vt:lpstr>
      <vt:lpstr>Solution Requirements</vt:lpstr>
      <vt:lpstr>Understanding CRISP-DM</vt:lpstr>
      <vt:lpstr>PowerPoint Presentation</vt:lpstr>
      <vt:lpstr>Lean Canvas</vt:lpstr>
      <vt:lpstr>Judging Criteria</vt:lpstr>
      <vt:lpstr>Resources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Baruch Data Science Challenge 2021</dc:title>
  <dc:creator>Pretish Chacko Kuruvila</dc:creator>
  <cp:lastModifiedBy>Pretish Chacko Kuruvila</cp:lastModifiedBy>
  <cp:revision>35</cp:revision>
  <dcterms:created xsi:type="dcterms:W3CDTF">2021-04-02T02:43:57Z</dcterms:created>
  <dcterms:modified xsi:type="dcterms:W3CDTF">2021-04-04T00:30:47Z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