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70" r:id="rId10"/>
    <p:sldId id="271" r:id="rId11"/>
    <p:sldId id="272" r:id="rId12"/>
    <p:sldId id="277" r:id="rId13"/>
    <p:sldId id="274" r:id="rId14"/>
    <p:sldId id="275" r:id="rId15"/>
    <p:sldId id="278" r:id="rId16"/>
    <p:sldId id="283" r:id="rId17"/>
    <p:sldId id="287" r:id="rId18"/>
    <p:sldId id="289" r:id="rId19"/>
    <p:sldId id="292" r:id="rId20"/>
    <p:sldId id="293" r:id="rId21"/>
    <p:sldId id="301" r:id="rId22"/>
    <p:sldId id="316" r:id="rId23"/>
    <p:sldId id="318" r:id="rId24"/>
    <p:sldId id="304" r:id="rId25"/>
    <p:sldId id="305" r:id="rId26"/>
    <p:sldId id="308" r:id="rId27"/>
    <p:sldId id="306" r:id="rId28"/>
    <p:sldId id="307" r:id="rId29"/>
    <p:sldId id="309" r:id="rId30"/>
    <p:sldId id="302" r:id="rId31"/>
    <p:sldId id="298" r:id="rId32"/>
    <p:sldId id="311" r:id="rId33"/>
    <p:sldId id="313" r:id="rId34"/>
    <p:sldId id="314" r:id="rId35"/>
    <p:sldId id="303" r:id="rId36"/>
    <p:sldId id="312" r:id="rId37"/>
    <p:sldId id="297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BF556-BF85-46E8-A14C-008DEC2A553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CD5618D-D23A-4B00-8463-7429CDE008F6}">
      <dgm:prSet phldrT="[Text]"/>
      <dgm:spPr/>
      <dgm:t>
        <a:bodyPr/>
        <a:lstStyle/>
        <a:p>
          <a:r>
            <a:rPr lang="en-SG" dirty="0" smtClean="0"/>
            <a:t>Iteration 1</a:t>
          </a:r>
          <a:endParaRPr lang="en-SG" dirty="0"/>
        </a:p>
      </dgm:t>
    </dgm:pt>
    <dgm:pt modelId="{E1937557-8FB1-44E9-BEEB-4095CD9D149E}" type="parTrans" cxnId="{FA28C1CB-74A9-4EE3-A1C7-14D4194B5FBD}">
      <dgm:prSet/>
      <dgm:spPr/>
      <dgm:t>
        <a:bodyPr/>
        <a:lstStyle/>
        <a:p>
          <a:endParaRPr lang="en-SG"/>
        </a:p>
      </dgm:t>
    </dgm:pt>
    <dgm:pt modelId="{C4B6767B-B195-49E0-B8BC-E022E362B1E2}" type="sibTrans" cxnId="{FA28C1CB-74A9-4EE3-A1C7-14D4194B5FBD}">
      <dgm:prSet/>
      <dgm:spPr/>
      <dgm:t>
        <a:bodyPr/>
        <a:lstStyle/>
        <a:p>
          <a:endParaRPr lang="en-SG"/>
        </a:p>
      </dgm:t>
    </dgm:pt>
    <dgm:pt modelId="{DBC02429-AF46-43E5-9AAA-CA02BAE1386A}">
      <dgm:prSet phldrT="[Text]"/>
      <dgm:spPr/>
      <dgm:t>
        <a:bodyPr/>
        <a:lstStyle/>
        <a:p>
          <a:r>
            <a:rPr lang="en-SG" dirty="0" smtClean="0"/>
            <a:t>Iteration 2</a:t>
          </a:r>
          <a:endParaRPr lang="en-SG" dirty="0"/>
        </a:p>
      </dgm:t>
    </dgm:pt>
    <dgm:pt modelId="{4DE270EA-4EEB-41EF-89F0-D073BFB48555}" type="parTrans" cxnId="{FF04CDF3-D88B-4D74-85AD-033BA7F16F34}">
      <dgm:prSet/>
      <dgm:spPr/>
      <dgm:t>
        <a:bodyPr/>
        <a:lstStyle/>
        <a:p>
          <a:endParaRPr lang="en-SG"/>
        </a:p>
      </dgm:t>
    </dgm:pt>
    <dgm:pt modelId="{7C6DD999-B940-4919-BDD2-E6E54C01906A}" type="sibTrans" cxnId="{FF04CDF3-D88B-4D74-85AD-033BA7F16F34}">
      <dgm:prSet/>
      <dgm:spPr/>
      <dgm:t>
        <a:bodyPr/>
        <a:lstStyle/>
        <a:p>
          <a:endParaRPr lang="en-SG"/>
        </a:p>
      </dgm:t>
    </dgm:pt>
    <dgm:pt modelId="{E0EEC6C3-1AB3-4F70-A2F7-7AB135257DB1}">
      <dgm:prSet phldrT="[Text]"/>
      <dgm:spPr/>
      <dgm:t>
        <a:bodyPr/>
        <a:lstStyle/>
        <a:p>
          <a:r>
            <a:rPr lang="en-SG" dirty="0" smtClean="0"/>
            <a:t>Iteration 3</a:t>
          </a:r>
          <a:endParaRPr lang="en-SG" dirty="0"/>
        </a:p>
      </dgm:t>
    </dgm:pt>
    <dgm:pt modelId="{5B579251-2745-4E59-9E70-B9E40D4D8614}" type="parTrans" cxnId="{C63E6D63-69D3-4F9D-B04C-5F8CA0504059}">
      <dgm:prSet/>
      <dgm:spPr/>
      <dgm:t>
        <a:bodyPr/>
        <a:lstStyle/>
        <a:p>
          <a:endParaRPr lang="en-SG"/>
        </a:p>
      </dgm:t>
    </dgm:pt>
    <dgm:pt modelId="{30C11EFA-EA74-43A9-B93D-A7DC7869BC0E}" type="sibTrans" cxnId="{C63E6D63-69D3-4F9D-B04C-5F8CA0504059}">
      <dgm:prSet/>
      <dgm:spPr/>
      <dgm:t>
        <a:bodyPr/>
        <a:lstStyle/>
        <a:p>
          <a:endParaRPr lang="en-SG"/>
        </a:p>
      </dgm:t>
    </dgm:pt>
    <dgm:pt modelId="{2E378C03-0513-44CE-856E-C71BB9570B96}">
      <dgm:prSet phldrT="[Text]"/>
      <dgm:spPr/>
      <dgm:t>
        <a:bodyPr/>
        <a:lstStyle/>
        <a:p>
          <a:r>
            <a:rPr lang="en-SG" dirty="0" smtClean="0"/>
            <a:t>Iteration 4</a:t>
          </a:r>
          <a:endParaRPr lang="en-SG" dirty="0"/>
        </a:p>
      </dgm:t>
    </dgm:pt>
    <dgm:pt modelId="{279D2ACB-ECFB-4FF9-BAF2-C7E20B06F235}" type="parTrans" cxnId="{ECDAA13A-184A-4903-A172-B1EE44DB49BB}">
      <dgm:prSet/>
      <dgm:spPr/>
      <dgm:t>
        <a:bodyPr/>
        <a:lstStyle/>
        <a:p>
          <a:endParaRPr lang="en-SG"/>
        </a:p>
      </dgm:t>
    </dgm:pt>
    <dgm:pt modelId="{2BE8BD63-B9BE-49C8-88F8-DDDAB78C9304}" type="sibTrans" cxnId="{ECDAA13A-184A-4903-A172-B1EE44DB49BB}">
      <dgm:prSet/>
      <dgm:spPr/>
      <dgm:t>
        <a:bodyPr/>
        <a:lstStyle/>
        <a:p>
          <a:endParaRPr lang="en-SG"/>
        </a:p>
      </dgm:t>
    </dgm:pt>
    <dgm:pt modelId="{E5371F06-5612-4157-8F5E-066A245F6EBF}">
      <dgm:prSet phldrT="[Text]"/>
      <dgm:spPr/>
      <dgm:t>
        <a:bodyPr/>
        <a:lstStyle/>
        <a:p>
          <a:r>
            <a:rPr lang="en-SG" dirty="0" smtClean="0"/>
            <a:t>Iteration 5</a:t>
          </a:r>
          <a:endParaRPr lang="en-SG" dirty="0"/>
        </a:p>
      </dgm:t>
    </dgm:pt>
    <dgm:pt modelId="{746D178D-2922-4660-BA95-932C2DC6F304}" type="parTrans" cxnId="{E25111F6-92FC-4511-874B-D47C41C9C173}">
      <dgm:prSet/>
      <dgm:spPr/>
      <dgm:t>
        <a:bodyPr/>
        <a:lstStyle/>
        <a:p>
          <a:endParaRPr lang="en-SG"/>
        </a:p>
      </dgm:t>
    </dgm:pt>
    <dgm:pt modelId="{8A5C33C8-550B-4EB3-8924-2EC3B18B04F7}" type="sibTrans" cxnId="{E25111F6-92FC-4511-874B-D47C41C9C173}">
      <dgm:prSet/>
      <dgm:spPr/>
      <dgm:t>
        <a:bodyPr/>
        <a:lstStyle/>
        <a:p>
          <a:endParaRPr lang="en-SG"/>
        </a:p>
      </dgm:t>
    </dgm:pt>
    <dgm:pt modelId="{F5FDE589-B949-4547-86CA-CA20C0982528}">
      <dgm:prSet/>
      <dgm:spPr/>
      <dgm:t>
        <a:bodyPr/>
        <a:lstStyle/>
        <a:p>
          <a:r>
            <a:rPr lang="en-SG" dirty="0" smtClean="0">
              <a:solidFill>
                <a:schemeClr val="tx1"/>
              </a:solidFill>
            </a:rPr>
            <a:t>Week 7 - 8</a:t>
          </a:r>
          <a:endParaRPr lang="en-SG" dirty="0">
            <a:solidFill>
              <a:schemeClr val="tx1"/>
            </a:solidFill>
          </a:endParaRPr>
        </a:p>
      </dgm:t>
    </dgm:pt>
    <dgm:pt modelId="{0CC2DC55-5261-4119-A12D-DE6CAA5FE01A}" type="parTrans" cxnId="{98A987A1-D880-4545-8E48-35921D2ED7AC}">
      <dgm:prSet/>
      <dgm:spPr/>
      <dgm:t>
        <a:bodyPr/>
        <a:lstStyle/>
        <a:p>
          <a:endParaRPr lang="en-SG"/>
        </a:p>
      </dgm:t>
    </dgm:pt>
    <dgm:pt modelId="{C0206430-DAC0-47EA-BBD5-9437554FD9C1}" type="sibTrans" cxnId="{98A987A1-D880-4545-8E48-35921D2ED7AC}">
      <dgm:prSet/>
      <dgm:spPr/>
      <dgm:t>
        <a:bodyPr/>
        <a:lstStyle/>
        <a:p>
          <a:endParaRPr lang="en-SG"/>
        </a:p>
      </dgm:t>
    </dgm:pt>
    <dgm:pt modelId="{24EE242E-0960-4507-B6F0-9254D944958B}">
      <dgm:prSet/>
      <dgm:spPr/>
      <dgm:t>
        <a:bodyPr/>
        <a:lstStyle/>
        <a:p>
          <a:r>
            <a:rPr lang="en-SG" dirty="0" smtClean="0">
              <a:solidFill>
                <a:schemeClr val="tx1"/>
              </a:solidFill>
            </a:rPr>
            <a:t>Week 5 - 6</a:t>
          </a:r>
          <a:endParaRPr lang="en-SG" dirty="0">
            <a:solidFill>
              <a:schemeClr val="tx1"/>
            </a:solidFill>
          </a:endParaRPr>
        </a:p>
      </dgm:t>
    </dgm:pt>
    <dgm:pt modelId="{706C35A5-02A2-455C-B993-44357CA3FBBE}" type="parTrans" cxnId="{0EDC60BB-7D2F-4A18-8DE8-8DBCACB1529C}">
      <dgm:prSet/>
      <dgm:spPr/>
      <dgm:t>
        <a:bodyPr/>
        <a:lstStyle/>
        <a:p>
          <a:endParaRPr lang="en-SG"/>
        </a:p>
      </dgm:t>
    </dgm:pt>
    <dgm:pt modelId="{78901B49-5E13-4D5D-8B0F-412743EBCC5F}" type="sibTrans" cxnId="{0EDC60BB-7D2F-4A18-8DE8-8DBCACB1529C}">
      <dgm:prSet/>
      <dgm:spPr/>
      <dgm:t>
        <a:bodyPr/>
        <a:lstStyle/>
        <a:p>
          <a:endParaRPr lang="en-SG"/>
        </a:p>
      </dgm:t>
    </dgm:pt>
    <dgm:pt modelId="{1D74B597-4FA0-4F02-ABAF-9ADB23C553E8}">
      <dgm:prSet/>
      <dgm:spPr/>
      <dgm:t>
        <a:bodyPr/>
        <a:lstStyle/>
        <a:p>
          <a:r>
            <a:rPr lang="en-SG" dirty="0" smtClean="0">
              <a:solidFill>
                <a:schemeClr val="tx1"/>
              </a:solidFill>
            </a:rPr>
            <a:t>Week 9 – 10</a:t>
          </a:r>
          <a:endParaRPr lang="en-SG" dirty="0">
            <a:solidFill>
              <a:schemeClr val="tx1"/>
            </a:solidFill>
          </a:endParaRPr>
        </a:p>
      </dgm:t>
    </dgm:pt>
    <dgm:pt modelId="{1252E268-0F45-4073-94B9-D74AAE828EA9}" type="parTrans" cxnId="{CD4B9504-A636-4B51-AEA6-8AEB51F0DC01}">
      <dgm:prSet/>
      <dgm:spPr/>
      <dgm:t>
        <a:bodyPr/>
        <a:lstStyle/>
        <a:p>
          <a:endParaRPr lang="en-SG"/>
        </a:p>
      </dgm:t>
    </dgm:pt>
    <dgm:pt modelId="{4CCBE333-9C19-4967-833D-9C93603028C3}" type="sibTrans" cxnId="{CD4B9504-A636-4B51-AEA6-8AEB51F0DC01}">
      <dgm:prSet/>
      <dgm:spPr/>
      <dgm:t>
        <a:bodyPr/>
        <a:lstStyle/>
        <a:p>
          <a:endParaRPr lang="en-SG"/>
        </a:p>
      </dgm:t>
    </dgm:pt>
    <dgm:pt modelId="{C6820010-C498-4945-8BB9-893CBF4005D4}">
      <dgm:prSet/>
      <dgm:spPr/>
      <dgm:t>
        <a:bodyPr/>
        <a:lstStyle/>
        <a:p>
          <a:r>
            <a:rPr lang="en-SG" dirty="0" smtClean="0">
              <a:solidFill>
                <a:schemeClr val="tx1"/>
              </a:solidFill>
            </a:rPr>
            <a:t>Week 11 - 12</a:t>
          </a:r>
          <a:endParaRPr lang="en-SG" dirty="0">
            <a:solidFill>
              <a:schemeClr val="tx1"/>
            </a:solidFill>
          </a:endParaRPr>
        </a:p>
      </dgm:t>
    </dgm:pt>
    <dgm:pt modelId="{92557635-CC28-4F34-8794-3FD75A671C1F}" type="parTrans" cxnId="{A895CDD1-460C-4371-B433-D65F939731F9}">
      <dgm:prSet/>
      <dgm:spPr/>
      <dgm:t>
        <a:bodyPr/>
        <a:lstStyle/>
        <a:p>
          <a:endParaRPr lang="en-SG"/>
        </a:p>
      </dgm:t>
    </dgm:pt>
    <dgm:pt modelId="{BC7C3C09-4DF6-4E23-B652-245670263E8A}" type="sibTrans" cxnId="{A895CDD1-460C-4371-B433-D65F939731F9}">
      <dgm:prSet/>
      <dgm:spPr/>
      <dgm:t>
        <a:bodyPr/>
        <a:lstStyle/>
        <a:p>
          <a:endParaRPr lang="en-SG"/>
        </a:p>
      </dgm:t>
    </dgm:pt>
    <dgm:pt modelId="{7CC827B3-693A-4CA0-9DB7-A3B84EBFE06A}">
      <dgm:prSet/>
      <dgm:spPr/>
      <dgm:t>
        <a:bodyPr/>
        <a:lstStyle/>
        <a:p>
          <a:r>
            <a:rPr lang="en-SG" dirty="0" smtClean="0">
              <a:solidFill>
                <a:schemeClr val="tx1"/>
              </a:solidFill>
            </a:rPr>
            <a:t>Week 13 - 14</a:t>
          </a:r>
          <a:endParaRPr lang="en-SG" dirty="0">
            <a:solidFill>
              <a:schemeClr val="tx1"/>
            </a:solidFill>
          </a:endParaRPr>
        </a:p>
      </dgm:t>
    </dgm:pt>
    <dgm:pt modelId="{5B3BBBD8-34D1-4DAA-86FB-22A946C517B1}" type="parTrans" cxnId="{F3394361-A991-443E-9428-6E5FC5F2E8B3}">
      <dgm:prSet/>
      <dgm:spPr/>
      <dgm:t>
        <a:bodyPr/>
        <a:lstStyle/>
        <a:p>
          <a:endParaRPr lang="en-SG"/>
        </a:p>
      </dgm:t>
    </dgm:pt>
    <dgm:pt modelId="{3D2E7A15-AD99-476D-8AC1-8B7BD38DF57D}" type="sibTrans" cxnId="{F3394361-A991-443E-9428-6E5FC5F2E8B3}">
      <dgm:prSet/>
      <dgm:spPr/>
      <dgm:t>
        <a:bodyPr/>
        <a:lstStyle/>
        <a:p>
          <a:endParaRPr lang="en-SG"/>
        </a:p>
      </dgm:t>
    </dgm:pt>
    <dgm:pt modelId="{A5CD8E3B-22B8-4D47-8AF8-1EF22818A03F}" type="pres">
      <dgm:prSet presAssocID="{BBBBF556-BF85-46E8-A14C-008DEC2A5532}" presName="Name0" presStyleCnt="0">
        <dgm:presLayoutVars>
          <dgm:dir/>
          <dgm:animLvl val="lvl"/>
          <dgm:resizeHandles val="exact"/>
        </dgm:presLayoutVars>
      </dgm:prSet>
      <dgm:spPr/>
    </dgm:pt>
    <dgm:pt modelId="{61EBF82F-663D-401E-BA6A-40EB680D9775}" type="pres">
      <dgm:prSet presAssocID="{BBBBF556-BF85-46E8-A14C-008DEC2A5532}" presName="dummy" presStyleCnt="0"/>
      <dgm:spPr/>
    </dgm:pt>
    <dgm:pt modelId="{61E84F01-4801-43D6-8AE7-2EF9ECDE5825}" type="pres">
      <dgm:prSet presAssocID="{BBBBF556-BF85-46E8-A14C-008DEC2A5532}" presName="linH" presStyleCnt="0"/>
      <dgm:spPr/>
    </dgm:pt>
    <dgm:pt modelId="{75718731-AF0E-49CF-9DD7-0E2EF88FC2DF}" type="pres">
      <dgm:prSet presAssocID="{BBBBF556-BF85-46E8-A14C-008DEC2A5532}" presName="padding1" presStyleCnt="0"/>
      <dgm:spPr/>
    </dgm:pt>
    <dgm:pt modelId="{E8D9798B-24F0-45E8-8974-BC0B259D0206}" type="pres">
      <dgm:prSet presAssocID="{7CD5618D-D23A-4B00-8463-7429CDE008F6}" presName="linV" presStyleCnt="0"/>
      <dgm:spPr/>
    </dgm:pt>
    <dgm:pt modelId="{F86FD843-978D-424D-A3E7-387E84E0192E}" type="pres">
      <dgm:prSet presAssocID="{7CD5618D-D23A-4B00-8463-7429CDE008F6}" presName="spVertical1" presStyleCnt="0"/>
      <dgm:spPr/>
    </dgm:pt>
    <dgm:pt modelId="{C6BB1FA1-E3E0-44CC-81E6-FD06023D2FE9}" type="pres">
      <dgm:prSet presAssocID="{7CD5618D-D23A-4B00-8463-7429CDE008F6}" presName="parTx" presStyleLbl="revTx" presStyleIdx="0" presStyleCnt="10" custLinFactY="66969" custLinFactNeighborX="-2647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49471DE-0B4C-4AF8-8545-71B83D445B44}" type="pres">
      <dgm:prSet presAssocID="{7CD5618D-D23A-4B00-8463-7429CDE008F6}" presName="spVertical2" presStyleCnt="0"/>
      <dgm:spPr/>
    </dgm:pt>
    <dgm:pt modelId="{1F08C9E5-767B-45AD-A985-034BE87E4A0A}" type="pres">
      <dgm:prSet presAssocID="{7CD5618D-D23A-4B00-8463-7429CDE008F6}" presName="spVertical3" presStyleCnt="0"/>
      <dgm:spPr/>
    </dgm:pt>
    <dgm:pt modelId="{D86E1E33-1161-430F-939F-91EFC8EFD599}" type="pres">
      <dgm:prSet presAssocID="{7CD5618D-D23A-4B00-8463-7429CDE008F6}" presName="desTx" presStyleLbl="revTx" presStyleIdx="1" presStyleCnt="10" custLinFactY="100000" custLinFactNeighborX="-13613" custLinFactNeighborY="17803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5AD3F25-0411-4424-B3C1-F556B49BA5F6}" type="pres">
      <dgm:prSet presAssocID="{C4B6767B-B195-49E0-B8BC-E022E362B1E2}" presName="space" presStyleCnt="0"/>
      <dgm:spPr/>
    </dgm:pt>
    <dgm:pt modelId="{59EC223D-AE38-47D7-8427-4B32D43C2D01}" type="pres">
      <dgm:prSet presAssocID="{DBC02429-AF46-43E5-9AAA-CA02BAE1386A}" presName="linV" presStyleCnt="0"/>
      <dgm:spPr/>
    </dgm:pt>
    <dgm:pt modelId="{AE13027E-8D74-4B97-881D-B10522E9C6BB}" type="pres">
      <dgm:prSet presAssocID="{DBC02429-AF46-43E5-9AAA-CA02BAE1386A}" presName="spVertical1" presStyleCnt="0"/>
      <dgm:spPr/>
    </dgm:pt>
    <dgm:pt modelId="{D44C8392-D57B-4F9D-9E3C-AD2571C55FF8}" type="pres">
      <dgm:prSet presAssocID="{DBC02429-AF46-43E5-9AAA-CA02BAE1386A}" presName="parTx" presStyleLbl="revTx" presStyleIdx="2" presStyleCnt="10" custLinFactY="8484" custLinFactNeighborX="-11911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2AAFC4D-01D2-4564-B2CF-C121614EC9A4}" type="pres">
      <dgm:prSet presAssocID="{DBC02429-AF46-43E5-9AAA-CA02BAE1386A}" presName="spVertical2" presStyleCnt="0"/>
      <dgm:spPr/>
    </dgm:pt>
    <dgm:pt modelId="{254DA36A-200B-43AE-A842-E907430E7C80}" type="pres">
      <dgm:prSet presAssocID="{DBC02429-AF46-43E5-9AAA-CA02BAE1386A}" presName="spVertical3" presStyleCnt="0"/>
      <dgm:spPr/>
    </dgm:pt>
    <dgm:pt modelId="{7FB8F443-82F8-4B91-BAEC-F7F738EB3C37}" type="pres">
      <dgm:prSet presAssocID="{DBC02429-AF46-43E5-9AAA-CA02BAE1386A}" presName="desTx" presStyleLbl="revTx" presStyleIdx="3" presStyleCnt="10" custLinFactY="100000" custLinFactNeighborX="-12574" custLinFactNeighborY="17364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CC1B677-76A7-4882-BAB4-20C2C576167D}" type="pres">
      <dgm:prSet presAssocID="{7C6DD999-B940-4919-BDD2-E6E54C01906A}" presName="space" presStyleCnt="0"/>
      <dgm:spPr/>
    </dgm:pt>
    <dgm:pt modelId="{38A784E8-303B-4F0A-86BF-84A064BC6FD6}" type="pres">
      <dgm:prSet presAssocID="{E0EEC6C3-1AB3-4F70-A2F7-7AB135257DB1}" presName="linV" presStyleCnt="0"/>
      <dgm:spPr/>
    </dgm:pt>
    <dgm:pt modelId="{C355A6F8-4280-405D-96F5-B08E1DC75DF0}" type="pres">
      <dgm:prSet presAssocID="{E0EEC6C3-1AB3-4F70-A2F7-7AB135257DB1}" presName="spVertical1" presStyleCnt="0"/>
      <dgm:spPr/>
    </dgm:pt>
    <dgm:pt modelId="{E7FC455E-EDDB-44B8-86AA-F0D572B82785}" type="pres">
      <dgm:prSet presAssocID="{E0EEC6C3-1AB3-4F70-A2F7-7AB135257DB1}" presName="parTx" presStyleLbl="revTx" presStyleIdx="4" presStyleCnt="10" custScaleY="94560" custLinFactNeighborX="-16544" custLinFactNeighborY="140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04FB1E5-03CB-451D-B006-5628D503E236}" type="pres">
      <dgm:prSet presAssocID="{E0EEC6C3-1AB3-4F70-A2F7-7AB135257DB1}" presName="spVertical2" presStyleCnt="0"/>
      <dgm:spPr/>
    </dgm:pt>
    <dgm:pt modelId="{029BA07D-3BDB-43A8-9256-94361BB59A43}" type="pres">
      <dgm:prSet presAssocID="{E0EEC6C3-1AB3-4F70-A2F7-7AB135257DB1}" presName="spVertical3" presStyleCnt="0"/>
      <dgm:spPr/>
    </dgm:pt>
    <dgm:pt modelId="{64CF71A4-448B-4CE9-B27B-8251B357E5F0}" type="pres">
      <dgm:prSet presAssocID="{E0EEC6C3-1AB3-4F70-A2F7-7AB135257DB1}" presName="desTx" presStyleLbl="revTx" presStyleIdx="5" presStyleCnt="10" custLinFactY="100000" custLinFactNeighborX="-10838" custLinFactNeighborY="19163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28E3A15-6392-4CF4-B07D-7BCC1040A66F}" type="pres">
      <dgm:prSet presAssocID="{30C11EFA-EA74-43A9-B93D-A7DC7869BC0E}" presName="space" presStyleCnt="0"/>
      <dgm:spPr/>
    </dgm:pt>
    <dgm:pt modelId="{D887E19E-DAD7-4D2C-A04E-F0BBF3659365}" type="pres">
      <dgm:prSet presAssocID="{2E378C03-0513-44CE-856E-C71BB9570B96}" presName="linV" presStyleCnt="0"/>
      <dgm:spPr/>
    </dgm:pt>
    <dgm:pt modelId="{234F17AA-B431-46A9-BDAB-18FB8A6C7661}" type="pres">
      <dgm:prSet presAssocID="{2E378C03-0513-44CE-856E-C71BB9570B96}" presName="spVertical1" presStyleCnt="0"/>
      <dgm:spPr/>
    </dgm:pt>
    <dgm:pt modelId="{CFB0243A-DF5A-4E4F-9E4F-45FB57767273}" type="pres">
      <dgm:prSet presAssocID="{2E378C03-0513-44CE-856E-C71BB9570B96}" presName="parTx" presStyleLbl="revTx" presStyleIdx="6" presStyleCnt="10" custLinFactNeighborX="-19192" custLinFactNeighborY="-994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4E2C5A9-5666-4FDB-AA79-3DA275A8825C}" type="pres">
      <dgm:prSet presAssocID="{2E378C03-0513-44CE-856E-C71BB9570B96}" presName="spVertical2" presStyleCnt="0"/>
      <dgm:spPr/>
    </dgm:pt>
    <dgm:pt modelId="{5A007877-AACC-4F39-9097-49876692B261}" type="pres">
      <dgm:prSet presAssocID="{2E378C03-0513-44CE-856E-C71BB9570B96}" presName="spVertical3" presStyleCnt="0"/>
      <dgm:spPr/>
    </dgm:pt>
    <dgm:pt modelId="{B887BD70-BE2C-420E-8E55-2A6ABB2C0BEB}" type="pres">
      <dgm:prSet presAssocID="{2E378C03-0513-44CE-856E-C71BB9570B96}" presName="desTx" presStyleLbl="revTx" presStyleIdx="7" presStyleCnt="10" custScaleY="119025" custLinFactY="100000" custLinFactNeighborX="-7940" custLinFactNeighborY="173641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C564696-24FE-42CF-BF66-30AD9C344BEA}" type="pres">
      <dgm:prSet presAssocID="{2BE8BD63-B9BE-49C8-88F8-DDDAB78C9304}" presName="space" presStyleCnt="0"/>
      <dgm:spPr/>
    </dgm:pt>
    <dgm:pt modelId="{21B617D7-4169-431E-86B0-3CE7E330A4AE}" type="pres">
      <dgm:prSet presAssocID="{E5371F06-5612-4157-8F5E-066A245F6EBF}" presName="linV" presStyleCnt="0"/>
      <dgm:spPr/>
    </dgm:pt>
    <dgm:pt modelId="{07D197D3-C757-4236-883D-EDC94590D900}" type="pres">
      <dgm:prSet presAssocID="{E5371F06-5612-4157-8F5E-066A245F6EBF}" presName="spVertical1" presStyleCnt="0"/>
      <dgm:spPr/>
    </dgm:pt>
    <dgm:pt modelId="{0F641394-CE0E-4BB3-87E4-1F2DEB1F06BD}" type="pres">
      <dgm:prSet presAssocID="{E5371F06-5612-4157-8F5E-066A245F6EBF}" presName="parTx" presStyleLbl="revTx" presStyleIdx="8" presStyleCnt="10" custLinFactY="-58734" custLinFactNeighborX="-31103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6767DF4-D58C-4491-A11F-2DA049BC2025}" type="pres">
      <dgm:prSet presAssocID="{E5371F06-5612-4157-8F5E-066A245F6EBF}" presName="spVertical2" presStyleCnt="0"/>
      <dgm:spPr/>
    </dgm:pt>
    <dgm:pt modelId="{276452AC-4E27-490B-A33A-5DD2AAA261EE}" type="pres">
      <dgm:prSet presAssocID="{E5371F06-5612-4157-8F5E-066A245F6EBF}" presName="spVertical3" presStyleCnt="0"/>
      <dgm:spPr/>
    </dgm:pt>
    <dgm:pt modelId="{88EBA002-74A5-4777-B2C0-38314CC105EE}" type="pres">
      <dgm:prSet presAssocID="{E5371F06-5612-4157-8F5E-066A245F6EBF}" presName="desTx" presStyleLbl="revTx" presStyleIdx="9" presStyleCnt="10" custLinFactY="100000" custLinFactNeighborX="-21838" custLinFactNeighborY="16924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D137032-C571-4A0F-9732-7E82E10168FE}" type="pres">
      <dgm:prSet presAssocID="{BBBBF556-BF85-46E8-A14C-008DEC2A5532}" presName="padding2" presStyleCnt="0"/>
      <dgm:spPr/>
    </dgm:pt>
    <dgm:pt modelId="{F0A4C2FE-02D3-49C6-B5BB-2A745B7FBF76}" type="pres">
      <dgm:prSet presAssocID="{BBBBF556-BF85-46E8-A14C-008DEC2A5532}" presName="negArrow" presStyleCnt="0"/>
      <dgm:spPr/>
    </dgm:pt>
    <dgm:pt modelId="{47E02E76-3028-4FEC-911E-D39B9D132D7C}" type="pres">
      <dgm:prSet presAssocID="{BBBBF556-BF85-46E8-A14C-008DEC2A5532}" presName="backgroundArrow" presStyleLbl="node1" presStyleIdx="0" presStyleCnt="1" custAng="20103517" custLinFactNeighborY="-4954"/>
      <dgm:spPr/>
    </dgm:pt>
  </dgm:ptLst>
  <dgm:cxnLst>
    <dgm:cxn modelId="{FF04CDF3-D88B-4D74-85AD-033BA7F16F34}" srcId="{BBBBF556-BF85-46E8-A14C-008DEC2A5532}" destId="{DBC02429-AF46-43E5-9AAA-CA02BAE1386A}" srcOrd="1" destOrd="0" parTransId="{4DE270EA-4EEB-41EF-89F0-D073BFB48555}" sibTransId="{7C6DD999-B940-4919-BDD2-E6E54C01906A}"/>
    <dgm:cxn modelId="{A413D0F0-C7BE-48AE-BD0E-D6D884FF581E}" type="presOf" srcId="{E0EEC6C3-1AB3-4F70-A2F7-7AB135257DB1}" destId="{E7FC455E-EDDB-44B8-86AA-F0D572B82785}" srcOrd="0" destOrd="0" presId="urn:microsoft.com/office/officeart/2005/8/layout/hProcess3"/>
    <dgm:cxn modelId="{EA0BF746-3555-405B-B9CC-F26E45608B3F}" type="presOf" srcId="{7CC827B3-693A-4CA0-9DB7-A3B84EBFE06A}" destId="{88EBA002-74A5-4777-B2C0-38314CC105EE}" srcOrd="0" destOrd="0" presId="urn:microsoft.com/office/officeart/2005/8/layout/hProcess3"/>
    <dgm:cxn modelId="{D6756631-59B5-4675-9F36-E1C99D6FB18E}" type="presOf" srcId="{2E378C03-0513-44CE-856E-C71BB9570B96}" destId="{CFB0243A-DF5A-4E4F-9E4F-45FB57767273}" srcOrd="0" destOrd="0" presId="urn:microsoft.com/office/officeart/2005/8/layout/hProcess3"/>
    <dgm:cxn modelId="{BEF7FBFE-0B14-4274-A486-469116634331}" type="presOf" srcId="{1D74B597-4FA0-4F02-ABAF-9ADB23C553E8}" destId="{64CF71A4-448B-4CE9-B27B-8251B357E5F0}" srcOrd="0" destOrd="0" presId="urn:microsoft.com/office/officeart/2005/8/layout/hProcess3"/>
    <dgm:cxn modelId="{ECDAA13A-184A-4903-A172-B1EE44DB49BB}" srcId="{BBBBF556-BF85-46E8-A14C-008DEC2A5532}" destId="{2E378C03-0513-44CE-856E-C71BB9570B96}" srcOrd="3" destOrd="0" parTransId="{279D2ACB-ECFB-4FF9-BAF2-C7E20B06F235}" sibTransId="{2BE8BD63-B9BE-49C8-88F8-DDDAB78C9304}"/>
    <dgm:cxn modelId="{98A987A1-D880-4545-8E48-35921D2ED7AC}" srcId="{DBC02429-AF46-43E5-9AAA-CA02BAE1386A}" destId="{F5FDE589-B949-4547-86CA-CA20C0982528}" srcOrd="0" destOrd="0" parTransId="{0CC2DC55-5261-4119-A12D-DE6CAA5FE01A}" sibTransId="{C0206430-DAC0-47EA-BBD5-9437554FD9C1}"/>
    <dgm:cxn modelId="{F58699CF-35A9-4B0E-82D6-4A4C389D72F8}" type="presOf" srcId="{E5371F06-5612-4157-8F5E-066A245F6EBF}" destId="{0F641394-CE0E-4BB3-87E4-1F2DEB1F06BD}" srcOrd="0" destOrd="0" presId="urn:microsoft.com/office/officeart/2005/8/layout/hProcess3"/>
    <dgm:cxn modelId="{3C7E0C85-5436-4D0B-BB20-1917B9064AB7}" type="presOf" srcId="{24EE242E-0960-4507-B6F0-9254D944958B}" destId="{D86E1E33-1161-430F-939F-91EFC8EFD599}" srcOrd="0" destOrd="0" presId="urn:microsoft.com/office/officeart/2005/8/layout/hProcess3"/>
    <dgm:cxn modelId="{0EDC60BB-7D2F-4A18-8DE8-8DBCACB1529C}" srcId="{7CD5618D-D23A-4B00-8463-7429CDE008F6}" destId="{24EE242E-0960-4507-B6F0-9254D944958B}" srcOrd="0" destOrd="0" parTransId="{706C35A5-02A2-455C-B993-44357CA3FBBE}" sibTransId="{78901B49-5E13-4D5D-8B0F-412743EBCC5F}"/>
    <dgm:cxn modelId="{EF29C8B4-C286-4B6A-94B8-64E4387DE6C4}" type="presOf" srcId="{F5FDE589-B949-4547-86CA-CA20C0982528}" destId="{7FB8F443-82F8-4B91-BAEC-F7F738EB3C37}" srcOrd="0" destOrd="0" presId="urn:microsoft.com/office/officeart/2005/8/layout/hProcess3"/>
    <dgm:cxn modelId="{A895CDD1-460C-4371-B433-D65F939731F9}" srcId="{2E378C03-0513-44CE-856E-C71BB9570B96}" destId="{C6820010-C498-4945-8BB9-893CBF4005D4}" srcOrd="0" destOrd="0" parTransId="{92557635-CC28-4F34-8794-3FD75A671C1F}" sibTransId="{BC7C3C09-4DF6-4E23-B652-245670263E8A}"/>
    <dgm:cxn modelId="{612D382B-5F87-4663-97C4-7E0DA7014339}" type="presOf" srcId="{C6820010-C498-4945-8BB9-893CBF4005D4}" destId="{B887BD70-BE2C-420E-8E55-2A6ABB2C0BEB}" srcOrd="0" destOrd="0" presId="urn:microsoft.com/office/officeart/2005/8/layout/hProcess3"/>
    <dgm:cxn modelId="{FA28C1CB-74A9-4EE3-A1C7-14D4194B5FBD}" srcId="{BBBBF556-BF85-46E8-A14C-008DEC2A5532}" destId="{7CD5618D-D23A-4B00-8463-7429CDE008F6}" srcOrd="0" destOrd="0" parTransId="{E1937557-8FB1-44E9-BEEB-4095CD9D149E}" sibTransId="{C4B6767B-B195-49E0-B8BC-E022E362B1E2}"/>
    <dgm:cxn modelId="{C63E6D63-69D3-4F9D-B04C-5F8CA0504059}" srcId="{BBBBF556-BF85-46E8-A14C-008DEC2A5532}" destId="{E0EEC6C3-1AB3-4F70-A2F7-7AB135257DB1}" srcOrd="2" destOrd="0" parTransId="{5B579251-2745-4E59-9E70-B9E40D4D8614}" sibTransId="{30C11EFA-EA74-43A9-B93D-A7DC7869BC0E}"/>
    <dgm:cxn modelId="{E25111F6-92FC-4511-874B-D47C41C9C173}" srcId="{BBBBF556-BF85-46E8-A14C-008DEC2A5532}" destId="{E5371F06-5612-4157-8F5E-066A245F6EBF}" srcOrd="4" destOrd="0" parTransId="{746D178D-2922-4660-BA95-932C2DC6F304}" sibTransId="{8A5C33C8-550B-4EB3-8924-2EC3B18B04F7}"/>
    <dgm:cxn modelId="{238A164E-EA2D-4FA9-8772-2B5B73A25860}" type="presOf" srcId="{DBC02429-AF46-43E5-9AAA-CA02BAE1386A}" destId="{D44C8392-D57B-4F9D-9E3C-AD2571C55FF8}" srcOrd="0" destOrd="0" presId="urn:microsoft.com/office/officeart/2005/8/layout/hProcess3"/>
    <dgm:cxn modelId="{F3394361-A991-443E-9428-6E5FC5F2E8B3}" srcId="{E5371F06-5612-4157-8F5E-066A245F6EBF}" destId="{7CC827B3-693A-4CA0-9DB7-A3B84EBFE06A}" srcOrd="0" destOrd="0" parTransId="{5B3BBBD8-34D1-4DAA-86FB-22A946C517B1}" sibTransId="{3D2E7A15-AD99-476D-8AC1-8B7BD38DF57D}"/>
    <dgm:cxn modelId="{88E112EF-EF1E-44D4-BB0D-A568B46E853D}" type="presOf" srcId="{BBBBF556-BF85-46E8-A14C-008DEC2A5532}" destId="{A5CD8E3B-22B8-4D47-8AF8-1EF22818A03F}" srcOrd="0" destOrd="0" presId="urn:microsoft.com/office/officeart/2005/8/layout/hProcess3"/>
    <dgm:cxn modelId="{A278FBB0-9A0B-4CDB-AA28-E068D87BA9E3}" type="presOf" srcId="{7CD5618D-D23A-4B00-8463-7429CDE008F6}" destId="{C6BB1FA1-E3E0-44CC-81E6-FD06023D2FE9}" srcOrd="0" destOrd="0" presId="urn:microsoft.com/office/officeart/2005/8/layout/hProcess3"/>
    <dgm:cxn modelId="{CD4B9504-A636-4B51-AEA6-8AEB51F0DC01}" srcId="{E0EEC6C3-1AB3-4F70-A2F7-7AB135257DB1}" destId="{1D74B597-4FA0-4F02-ABAF-9ADB23C553E8}" srcOrd="0" destOrd="0" parTransId="{1252E268-0F45-4073-94B9-D74AAE828EA9}" sibTransId="{4CCBE333-9C19-4967-833D-9C93603028C3}"/>
    <dgm:cxn modelId="{9747CC6F-E349-40B5-8C03-EF0044864108}" type="presParOf" srcId="{A5CD8E3B-22B8-4D47-8AF8-1EF22818A03F}" destId="{61EBF82F-663D-401E-BA6A-40EB680D9775}" srcOrd="0" destOrd="0" presId="urn:microsoft.com/office/officeart/2005/8/layout/hProcess3"/>
    <dgm:cxn modelId="{89E9A6CC-12B4-4DD5-A39B-21C1B675A82E}" type="presParOf" srcId="{A5CD8E3B-22B8-4D47-8AF8-1EF22818A03F}" destId="{61E84F01-4801-43D6-8AE7-2EF9ECDE5825}" srcOrd="1" destOrd="0" presId="urn:microsoft.com/office/officeart/2005/8/layout/hProcess3"/>
    <dgm:cxn modelId="{8F806258-5CE5-4339-A340-BA3F335BADF2}" type="presParOf" srcId="{61E84F01-4801-43D6-8AE7-2EF9ECDE5825}" destId="{75718731-AF0E-49CF-9DD7-0E2EF88FC2DF}" srcOrd="0" destOrd="0" presId="urn:microsoft.com/office/officeart/2005/8/layout/hProcess3"/>
    <dgm:cxn modelId="{3C69FAB6-BE9B-44C5-A1CB-5B3F0246F609}" type="presParOf" srcId="{61E84F01-4801-43D6-8AE7-2EF9ECDE5825}" destId="{E8D9798B-24F0-45E8-8974-BC0B259D0206}" srcOrd="1" destOrd="0" presId="urn:microsoft.com/office/officeart/2005/8/layout/hProcess3"/>
    <dgm:cxn modelId="{988998EA-EAA3-4B01-A779-7AAEA959F386}" type="presParOf" srcId="{E8D9798B-24F0-45E8-8974-BC0B259D0206}" destId="{F86FD843-978D-424D-A3E7-387E84E0192E}" srcOrd="0" destOrd="0" presId="urn:microsoft.com/office/officeart/2005/8/layout/hProcess3"/>
    <dgm:cxn modelId="{BFB6E6C7-C40C-472F-8049-13FB4DC2BDD8}" type="presParOf" srcId="{E8D9798B-24F0-45E8-8974-BC0B259D0206}" destId="{C6BB1FA1-E3E0-44CC-81E6-FD06023D2FE9}" srcOrd="1" destOrd="0" presId="urn:microsoft.com/office/officeart/2005/8/layout/hProcess3"/>
    <dgm:cxn modelId="{6A35A23D-79C8-4CD3-AFC1-7639BFD44A76}" type="presParOf" srcId="{E8D9798B-24F0-45E8-8974-BC0B259D0206}" destId="{649471DE-0B4C-4AF8-8545-71B83D445B44}" srcOrd="2" destOrd="0" presId="urn:microsoft.com/office/officeart/2005/8/layout/hProcess3"/>
    <dgm:cxn modelId="{FE81E384-D482-44A2-9962-DCC909FBEE69}" type="presParOf" srcId="{E8D9798B-24F0-45E8-8974-BC0B259D0206}" destId="{1F08C9E5-767B-45AD-A985-034BE87E4A0A}" srcOrd="3" destOrd="0" presId="urn:microsoft.com/office/officeart/2005/8/layout/hProcess3"/>
    <dgm:cxn modelId="{EBFC4030-C36B-4544-A865-049423F4BB6A}" type="presParOf" srcId="{E8D9798B-24F0-45E8-8974-BC0B259D0206}" destId="{D86E1E33-1161-430F-939F-91EFC8EFD599}" srcOrd="4" destOrd="0" presId="urn:microsoft.com/office/officeart/2005/8/layout/hProcess3"/>
    <dgm:cxn modelId="{E4E5D1B0-3477-4F41-8723-EDF3749223C7}" type="presParOf" srcId="{61E84F01-4801-43D6-8AE7-2EF9ECDE5825}" destId="{65AD3F25-0411-4424-B3C1-F556B49BA5F6}" srcOrd="2" destOrd="0" presId="urn:microsoft.com/office/officeart/2005/8/layout/hProcess3"/>
    <dgm:cxn modelId="{A35CF1CB-2FFE-4CB0-8387-0BE0B9419922}" type="presParOf" srcId="{61E84F01-4801-43D6-8AE7-2EF9ECDE5825}" destId="{59EC223D-AE38-47D7-8427-4B32D43C2D01}" srcOrd="3" destOrd="0" presId="urn:microsoft.com/office/officeart/2005/8/layout/hProcess3"/>
    <dgm:cxn modelId="{220C0479-065C-4E5B-9026-73C037F9BD1E}" type="presParOf" srcId="{59EC223D-AE38-47D7-8427-4B32D43C2D01}" destId="{AE13027E-8D74-4B97-881D-B10522E9C6BB}" srcOrd="0" destOrd="0" presId="urn:microsoft.com/office/officeart/2005/8/layout/hProcess3"/>
    <dgm:cxn modelId="{215D1371-C583-4233-AF63-2DE7799D70F9}" type="presParOf" srcId="{59EC223D-AE38-47D7-8427-4B32D43C2D01}" destId="{D44C8392-D57B-4F9D-9E3C-AD2571C55FF8}" srcOrd="1" destOrd="0" presId="urn:microsoft.com/office/officeart/2005/8/layout/hProcess3"/>
    <dgm:cxn modelId="{9D6182D8-E324-4580-8AAF-5900738251DB}" type="presParOf" srcId="{59EC223D-AE38-47D7-8427-4B32D43C2D01}" destId="{62AAFC4D-01D2-4564-B2CF-C121614EC9A4}" srcOrd="2" destOrd="0" presId="urn:microsoft.com/office/officeart/2005/8/layout/hProcess3"/>
    <dgm:cxn modelId="{2C841EBD-E368-417F-89CE-E1A6A034EC7E}" type="presParOf" srcId="{59EC223D-AE38-47D7-8427-4B32D43C2D01}" destId="{254DA36A-200B-43AE-A842-E907430E7C80}" srcOrd="3" destOrd="0" presId="urn:microsoft.com/office/officeart/2005/8/layout/hProcess3"/>
    <dgm:cxn modelId="{7FC16249-63E2-4DCA-9726-F77F1614E395}" type="presParOf" srcId="{59EC223D-AE38-47D7-8427-4B32D43C2D01}" destId="{7FB8F443-82F8-4B91-BAEC-F7F738EB3C37}" srcOrd="4" destOrd="0" presId="urn:microsoft.com/office/officeart/2005/8/layout/hProcess3"/>
    <dgm:cxn modelId="{E02234DB-4A97-4793-BA07-B58A2CFC932C}" type="presParOf" srcId="{61E84F01-4801-43D6-8AE7-2EF9ECDE5825}" destId="{7CC1B677-76A7-4882-BAB4-20C2C576167D}" srcOrd="4" destOrd="0" presId="urn:microsoft.com/office/officeart/2005/8/layout/hProcess3"/>
    <dgm:cxn modelId="{A7083D1C-4A38-4BF5-9C00-43EDA960E98A}" type="presParOf" srcId="{61E84F01-4801-43D6-8AE7-2EF9ECDE5825}" destId="{38A784E8-303B-4F0A-86BF-84A064BC6FD6}" srcOrd="5" destOrd="0" presId="urn:microsoft.com/office/officeart/2005/8/layout/hProcess3"/>
    <dgm:cxn modelId="{C0D37625-7473-4337-8C06-F6FFEFACAD58}" type="presParOf" srcId="{38A784E8-303B-4F0A-86BF-84A064BC6FD6}" destId="{C355A6F8-4280-405D-96F5-B08E1DC75DF0}" srcOrd="0" destOrd="0" presId="urn:microsoft.com/office/officeart/2005/8/layout/hProcess3"/>
    <dgm:cxn modelId="{03EF9468-851B-4F8D-832C-1DF542985B8C}" type="presParOf" srcId="{38A784E8-303B-4F0A-86BF-84A064BC6FD6}" destId="{E7FC455E-EDDB-44B8-86AA-F0D572B82785}" srcOrd="1" destOrd="0" presId="urn:microsoft.com/office/officeart/2005/8/layout/hProcess3"/>
    <dgm:cxn modelId="{B8D1E846-50D8-4ED1-85F9-06F8B237388A}" type="presParOf" srcId="{38A784E8-303B-4F0A-86BF-84A064BC6FD6}" destId="{F04FB1E5-03CB-451D-B006-5628D503E236}" srcOrd="2" destOrd="0" presId="urn:microsoft.com/office/officeart/2005/8/layout/hProcess3"/>
    <dgm:cxn modelId="{77F29580-5CF8-4510-9A47-7F4B5E9D10A5}" type="presParOf" srcId="{38A784E8-303B-4F0A-86BF-84A064BC6FD6}" destId="{029BA07D-3BDB-43A8-9256-94361BB59A43}" srcOrd="3" destOrd="0" presId="urn:microsoft.com/office/officeart/2005/8/layout/hProcess3"/>
    <dgm:cxn modelId="{873AD3FD-5822-434E-966B-DE30B3732718}" type="presParOf" srcId="{38A784E8-303B-4F0A-86BF-84A064BC6FD6}" destId="{64CF71A4-448B-4CE9-B27B-8251B357E5F0}" srcOrd="4" destOrd="0" presId="urn:microsoft.com/office/officeart/2005/8/layout/hProcess3"/>
    <dgm:cxn modelId="{7F32F6AE-B870-4D92-90A1-1056D2508BBB}" type="presParOf" srcId="{61E84F01-4801-43D6-8AE7-2EF9ECDE5825}" destId="{028E3A15-6392-4CF4-B07D-7BCC1040A66F}" srcOrd="6" destOrd="0" presId="urn:microsoft.com/office/officeart/2005/8/layout/hProcess3"/>
    <dgm:cxn modelId="{EEB6A063-9F23-43D7-BE59-50B2DFC909A2}" type="presParOf" srcId="{61E84F01-4801-43D6-8AE7-2EF9ECDE5825}" destId="{D887E19E-DAD7-4D2C-A04E-F0BBF3659365}" srcOrd="7" destOrd="0" presId="urn:microsoft.com/office/officeart/2005/8/layout/hProcess3"/>
    <dgm:cxn modelId="{F6A21741-637C-4AA0-851C-7DE25020457A}" type="presParOf" srcId="{D887E19E-DAD7-4D2C-A04E-F0BBF3659365}" destId="{234F17AA-B431-46A9-BDAB-18FB8A6C7661}" srcOrd="0" destOrd="0" presId="urn:microsoft.com/office/officeart/2005/8/layout/hProcess3"/>
    <dgm:cxn modelId="{C32E7E03-2C9E-476C-9AD0-5EA4B60EE638}" type="presParOf" srcId="{D887E19E-DAD7-4D2C-A04E-F0BBF3659365}" destId="{CFB0243A-DF5A-4E4F-9E4F-45FB57767273}" srcOrd="1" destOrd="0" presId="urn:microsoft.com/office/officeart/2005/8/layout/hProcess3"/>
    <dgm:cxn modelId="{24235634-8EDB-4AD1-8273-1E8F94071EB2}" type="presParOf" srcId="{D887E19E-DAD7-4D2C-A04E-F0BBF3659365}" destId="{B4E2C5A9-5666-4FDB-AA79-3DA275A8825C}" srcOrd="2" destOrd="0" presId="urn:microsoft.com/office/officeart/2005/8/layout/hProcess3"/>
    <dgm:cxn modelId="{790191B5-A40F-46D9-B3B2-2720A2E9BB6B}" type="presParOf" srcId="{D887E19E-DAD7-4D2C-A04E-F0BBF3659365}" destId="{5A007877-AACC-4F39-9097-49876692B261}" srcOrd="3" destOrd="0" presId="urn:microsoft.com/office/officeart/2005/8/layout/hProcess3"/>
    <dgm:cxn modelId="{28B0A9E0-3A54-43DB-92A1-026B2FB81DA7}" type="presParOf" srcId="{D887E19E-DAD7-4D2C-A04E-F0BBF3659365}" destId="{B887BD70-BE2C-420E-8E55-2A6ABB2C0BEB}" srcOrd="4" destOrd="0" presId="urn:microsoft.com/office/officeart/2005/8/layout/hProcess3"/>
    <dgm:cxn modelId="{CC6135DD-CC07-43C6-BE44-14EE2441CABE}" type="presParOf" srcId="{61E84F01-4801-43D6-8AE7-2EF9ECDE5825}" destId="{5C564696-24FE-42CF-BF66-30AD9C344BEA}" srcOrd="8" destOrd="0" presId="urn:microsoft.com/office/officeart/2005/8/layout/hProcess3"/>
    <dgm:cxn modelId="{F8AC59A6-3E19-4677-8958-8CAA9D437986}" type="presParOf" srcId="{61E84F01-4801-43D6-8AE7-2EF9ECDE5825}" destId="{21B617D7-4169-431E-86B0-3CE7E330A4AE}" srcOrd="9" destOrd="0" presId="urn:microsoft.com/office/officeart/2005/8/layout/hProcess3"/>
    <dgm:cxn modelId="{12226E10-DB16-4E49-A1A6-E4529C3E0892}" type="presParOf" srcId="{21B617D7-4169-431E-86B0-3CE7E330A4AE}" destId="{07D197D3-C757-4236-883D-EDC94590D900}" srcOrd="0" destOrd="0" presId="urn:microsoft.com/office/officeart/2005/8/layout/hProcess3"/>
    <dgm:cxn modelId="{89CEE9E9-1B3A-4883-89BC-CE08C7159159}" type="presParOf" srcId="{21B617D7-4169-431E-86B0-3CE7E330A4AE}" destId="{0F641394-CE0E-4BB3-87E4-1F2DEB1F06BD}" srcOrd="1" destOrd="0" presId="urn:microsoft.com/office/officeart/2005/8/layout/hProcess3"/>
    <dgm:cxn modelId="{666B9ABB-3BC3-450E-BAA3-620D4128CBAD}" type="presParOf" srcId="{21B617D7-4169-431E-86B0-3CE7E330A4AE}" destId="{26767DF4-D58C-4491-A11F-2DA049BC2025}" srcOrd="2" destOrd="0" presId="urn:microsoft.com/office/officeart/2005/8/layout/hProcess3"/>
    <dgm:cxn modelId="{760B4970-21A8-4ED4-AC58-BFB331BDE548}" type="presParOf" srcId="{21B617D7-4169-431E-86B0-3CE7E330A4AE}" destId="{276452AC-4E27-490B-A33A-5DD2AAA261EE}" srcOrd="3" destOrd="0" presId="urn:microsoft.com/office/officeart/2005/8/layout/hProcess3"/>
    <dgm:cxn modelId="{C066E09B-3B59-463B-BAF9-065969C919E8}" type="presParOf" srcId="{21B617D7-4169-431E-86B0-3CE7E330A4AE}" destId="{88EBA002-74A5-4777-B2C0-38314CC105EE}" srcOrd="4" destOrd="0" presId="urn:microsoft.com/office/officeart/2005/8/layout/hProcess3"/>
    <dgm:cxn modelId="{C4E1E6AA-9CF4-4B02-B656-56FBB740634B}" type="presParOf" srcId="{61E84F01-4801-43D6-8AE7-2EF9ECDE5825}" destId="{0D137032-C571-4A0F-9732-7E82E10168FE}" srcOrd="10" destOrd="0" presId="urn:microsoft.com/office/officeart/2005/8/layout/hProcess3"/>
    <dgm:cxn modelId="{FFDC14D8-9712-4C0D-84A0-C4557E390138}" type="presParOf" srcId="{61E84F01-4801-43D6-8AE7-2EF9ECDE5825}" destId="{F0A4C2FE-02D3-49C6-B5BB-2A745B7FBF76}" srcOrd="11" destOrd="0" presId="urn:microsoft.com/office/officeart/2005/8/layout/hProcess3"/>
    <dgm:cxn modelId="{629948A1-D72B-48B5-BEC0-31A61280B7C6}" type="presParOf" srcId="{61E84F01-4801-43D6-8AE7-2EF9ECDE5825}" destId="{47E02E76-3028-4FEC-911E-D39B9D132D7C}" srcOrd="12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02E76-3028-4FEC-911E-D39B9D132D7C}">
      <dsp:nvSpPr>
        <dsp:cNvPr id="0" name=""/>
        <dsp:cNvSpPr/>
      </dsp:nvSpPr>
      <dsp:spPr>
        <a:xfrm rot="20103517">
          <a:off x="0" y="1568254"/>
          <a:ext cx="10289405" cy="2737793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BA002-74A5-4777-B2C0-38314CC105EE}">
      <dsp:nvSpPr>
        <dsp:cNvPr id="0" name=""/>
        <dsp:cNvSpPr/>
      </dsp:nvSpPr>
      <dsp:spPr>
        <a:xfrm>
          <a:off x="7488350" y="5450840"/>
          <a:ext cx="1454483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2000" kern="1200" dirty="0" smtClean="0">
              <a:solidFill>
                <a:schemeClr val="tx1"/>
              </a:solidFill>
            </a:rPr>
            <a:t>Week 13 - 14</a:t>
          </a:r>
          <a:endParaRPr lang="en-SG" sz="2000" kern="1200" dirty="0">
            <a:solidFill>
              <a:schemeClr val="tx1"/>
            </a:solidFill>
          </a:endParaRPr>
        </a:p>
      </dsp:txBody>
      <dsp:txXfrm>
        <a:off x="7488350" y="5450840"/>
        <a:ext cx="1454483" cy="630000"/>
      </dsp:txXfrm>
    </dsp:sp>
    <dsp:sp modelId="{0F641394-CE0E-4BB3-87E4-1F2DEB1F06BD}">
      <dsp:nvSpPr>
        <dsp:cNvPr id="0" name=""/>
        <dsp:cNvSpPr/>
      </dsp:nvSpPr>
      <dsp:spPr>
        <a:xfrm>
          <a:off x="7353592" y="899877"/>
          <a:ext cx="1454483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4160" rIns="0" bIns="2641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Iteration 5</a:t>
          </a:r>
          <a:endParaRPr lang="en-SG" sz="2600" kern="1200" dirty="0"/>
        </a:p>
      </dsp:txBody>
      <dsp:txXfrm>
        <a:off x="7353592" y="899877"/>
        <a:ext cx="1454483" cy="1368896"/>
      </dsp:txXfrm>
    </dsp:sp>
    <dsp:sp modelId="{B887BD70-BE2C-420E-8E55-2A6ABB2C0BEB}">
      <dsp:nvSpPr>
        <dsp:cNvPr id="0" name=""/>
        <dsp:cNvSpPr/>
      </dsp:nvSpPr>
      <dsp:spPr>
        <a:xfrm>
          <a:off x="5945114" y="5474905"/>
          <a:ext cx="1454483" cy="749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2000" kern="1200" dirty="0" smtClean="0">
              <a:solidFill>
                <a:schemeClr val="tx1"/>
              </a:solidFill>
            </a:rPr>
            <a:t>Week 11 - 12</a:t>
          </a:r>
          <a:endParaRPr lang="en-SG" sz="2000" kern="1200" dirty="0">
            <a:solidFill>
              <a:schemeClr val="tx1"/>
            </a:solidFill>
          </a:endParaRPr>
        </a:p>
      </dsp:txBody>
      <dsp:txXfrm>
        <a:off x="5945114" y="5474905"/>
        <a:ext cx="1454483" cy="749857"/>
      </dsp:txXfrm>
    </dsp:sp>
    <dsp:sp modelId="{CFB0243A-DF5A-4E4F-9E4F-45FB57767273}">
      <dsp:nvSpPr>
        <dsp:cNvPr id="0" name=""/>
        <dsp:cNvSpPr/>
      </dsp:nvSpPr>
      <dsp:spPr>
        <a:xfrm>
          <a:off x="5781455" y="1707327"/>
          <a:ext cx="1454483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4160" rIns="0" bIns="2641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Iteration 4</a:t>
          </a:r>
          <a:endParaRPr lang="en-SG" sz="2600" kern="1200" dirty="0"/>
        </a:p>
      </dsp:txBody>
      <dsp:txXfrm>
        <a:off x="5781455" y="1707327"/>
        <a:ext cx="1454483" cy="1368896"/>
      </dsp:txXfrm>
    </dsp:sp>
    <dsp:sp modelId="{64CF71A4-448B-4CE9-B27B-8251B357E5F0}">
      <dsp:nvSpPr>
        <dsp:cNvPr id="0" name=""/>
        <dsp:cNvSpPr/>
      </dsp:nvSpPr>
      <dsp:spPr>
        <a:xfrm>
          <a:off x="4157582" y="5498965"/>
          <a:ext cx="1454483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2000" kern="1200" dirty="0" smtClean="0">
              <a:solidFill>
                <a:schemeClr val="tx1"/>
              </a:solidFill>
            </a:rPr>
            <a:t>Week 9 – 10</a:t>
          </a:r>
          <a:endParaRPr lang="en-SG" sz="2000" kern="1200" dirty="0">
            <a:solidFill>
              <a:schemeClr val="tx1"/>
            </a:solidFill>
          </a:endParaRPr>
        </a:p>
      </dsp:txBody>
      <dsp:txXfrm>
        <a:off x="4157582" y="5498965"/>
        <a:ext cx="1454483" cy="630000"/>
      </dsp:txXfrm>
    </dsp:sp>
    <dsp:sp modelId="{E7FC455E-EDDB-44B8-86AA-F0D572B82785}">
      <dsp:nvSpPr>
        <dsp:cNvPr id="0" name=""/>
        <dsp:cNvSpPr/>
      </dsp:nvSpPr>
      <dsp:spPr>
        <a:xfrm>
          <a:off x="4074589" y="2484594"/>
          <a:ext cx="1454483" cy="1294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4160" rIns="0" bIns="2641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Iteration 3</a:t>
          </a:r>
          <a:endParaRPr lang="en-SG" sz="2600" kern="1200" dirty="0"/>
        </a:p>
      </dsp:txBody>
      <dsp:txXfrm>
        <a:off x="4074589" y="2484594"/>
        <a:ext cx="1454483" cy="1294428"/>
      </dsp:txXfrm>
    </dsp:sp>
    <dsp:sp modelId="{7FB8F443-82F8-4B91-BAEC-F7F738EB3C37}">
      <dsp:nvSpPr>
        <dsp:cNvPr id="0" name=""/>
        <dsp:cNvSpPr/>
      </dsp:nvSpPr>
      <dsp:spPr>
        <a:xfrm>
          <a:off x="2386952" y="5474905"/>
          <a:ext cx="1454483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2000" kern="1200" dirty="0" smtClean="0">
              <a:solidFill>
                <a:schemeClr val="tx1"/>
              </a:solidFill>
            </a:rPr>
            <a:t>Week 7 - 8</a:t>
          </a:r>
          <a:endParaRPr lang="en-SG" sz="2000" kern="1200" dirty="0">
            <a:solidFill>
              <a:schemeClr val="tx1"/>
            </a:solidFill>
          </a:endParaRPr>
        </a:p>
      </dsp:txBody>
      <dsp:txXfrm>
        <a:off x="2386952" y="5474905"/>
        <a:ext cx="1454483" cy="630000"/>
      </dsp:txXfrm>
    </dsp:sp>
    <dsp:sp modelId="{D44C8392-D57B-4F9D-9E3C-AD2571C55FF8}">
      <dsp:nvSpPr>
        <dsp:cNvPr id="0" name=""/>
        <dsp:cNvSpPr/>
      </dsp:nvSpPr>
      <dsp:spPr>
        <a:xfrm>
          <a:off x="2396595" y="3188918"/>
          <a:ext cx="1454483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4160" rIns="0" bIns="2641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Iteration 2</a:t>
          </a:r>
          <a:endParaRPr lang="en-SG" sz="2600" kern="1200" dirty="0"/>
        </a:p>
      </dsp:txBody>
      <dsp:txXfrm>
        <a:off x="2396595" y="3188918"/>
        <a:ext cx="1454483" cy="1368896"/>
      </dsp:txXfrm>
    </dsp:sp>
    <dsp:sp modelId="{D86E1E33-1161-430F-939F-91EFC8EFD599}">
      <dsp:nvSpPr>
        <dsp:cNvPr id="0" name=""/>
        <dsp:cNvSpPr/>
      </dsp:nvSpPr>
      <dsp:spPr>
        <a:xfrm>
          <a:off x="626459" y="5498965"/>
          <a:ext cx="1454483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2000" kern="1200" dirty="0" smtClean="0">
              <a:solidFill>
                <a:schemeClr val="tx1"/>
              </a:solidFill>
            </a:rPr>
            <a:t>Week 5 - 6</a:t>
          </a:r>
          <a:endParaRPr lang="en-SG" sz="2000" kern="1200" dirty="0">
            <a:solidFill>
              <a:schemeClr val="tx1"/>
            </a:solidFill>
          </a:endParaRPr>
        </a:p>
      </dsp:txBody>
      <dsp:txXfrm>
        <a:off x="626459" y="5498965"/>
        <a:ext cx="1454483" cy="630000"/>
      </dsp:txXfrm>
    </dsp:sp>
    <dsp:sp modelId="{C6BB1FA1-E3E0-44CC-81E6-FD06023D2FE9}">
      <dsp:nvSpPr>
        <dsp:cNvPr id="0" name=""/>
        <dsp:cNvSpPr/>
      </dsp:nvSpPr>
      <dsp:spPr>
        <a:xfrm>
          <a:off x="785958" y="3989517"/>
          <a:ext cx="1454483" cy="136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4160" rIns="0" bIns="2641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Iteration 1</a:t>
          </a:r>
          <a:endParaRPr lang="en-SG" sz="2600" kern="1200" dirty="0"/>
        </a:p>
      </dsp:txBody>
      <dsp:txXfrm>
        <a:off x="785958" y="3989517"/>
        <a:ext cx="1454483" cy="1368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DBA03-1317-46BD-879F-ECC656AB6630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22D0-1669-42A3-8940-4B6A1C86CA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82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322D0-1669-42A3-8940-4B6A1C86CAE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07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322D0-1669-42A3-8940-4B6A1C86CAE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737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9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57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99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532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84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36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9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028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1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743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35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796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81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30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14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38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43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AB8FE7-6EFF-4140-965B-6DF54B93BE6D}" type="datetimeFigureOut">
              <a:rPr lang="en-SG" smtClean="0"/>
              <a:t>1/10/2015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A895FB-9634-4451-B523-E096CFCC73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3977" y="625642"/>
            <a:ext cx="9364562" cy="1058778"/>
          </a:xfrm>
        </p:spPr>
        <p:txBody>
          <a:bodyPr>
            <a:normAutofit/>
          </a:bodyPr>
          <a:lstStyle/>
          <a:p>
            <a:r>
              <a:rPr lang="en-SG" dirty="0" smtClean="0"/>
              <a:t>IS203 Software Engineering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114" y="3093094"/>
            <a:ext cx="2530626" cy="3185785"/>
          </a:xfrm>
        </p:spPr>
        <p:txBody>
          <a:bodyPr>
            <a:normAutofit/>
          </a:bodyPr>
          <a:lstStyle/>
          <a:p>
            <a:r>
              <a:rPr lang="en-SG" sz="4000" b="1" u="sng" dirty="0" smtClean="0">
                <a:solidFill>
                  <a:schemeClr val="tx1"/>
                </a:solidFill>
              </a:rPr>
              <a:t>G4-T6</a:t>
            </a:r>
          </a:p>
          <a:p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 </a:t>
            </a:r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</a:t>
            </a:r>
          </a:p>
          <a:p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Yong Siang</a:t>
            </a:r>
          </a:p>
          <a:p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Jason</a:t>
            </a:r>
          </a:p>
          <a:p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Jeremy</a:t>
            </a:r>
          </a:p>
          <a:p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Wu Wei(PM)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0200" y="2030929"/>
            <a:ext cx="3522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b="1" dirty="0" smtClean="0">
                <a:solidFill>
                  <a:srgbClr val="FF0000"/>
                </a:solidFill>
              </a:rPr>
              <a:t>PM Review</a:t>
            </a:r>
            <a:endParaRPr lang="en-SG" sz="48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://cdn.skilledup.com/wp-content/uploads/2014/10/illustration-male-engineer-Feature_1290x688_M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46" y="3093095"/>
            <a:ext cx="5125483" cy="3270447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  <a:softEdge rad="800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6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466" y="415846"/>
            <a:ext cx="8534400" cy="1507067"/>
          </a:xfrm>
        </p:spPr>
        <p:txBody>
          <a:bodyPr/>
          <a:lstStyle/>
          <a:p>
            <a:r>
              <a:rPr lang="en-SG" dirty="0" smtClean="0"/>
              <a:t>Iteration 1 (Week 5 - 6)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964371" y="1922913"/>
            <a:ext cx="842128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3200" dirty="0" smtClean="0"/>
              <a:t>Project </a:t>
            </a:r>
            <a:r>
              <a:rPr lang="en-SG" sz="3200" dirty="0"/>
              <a:t>Planning and </a:t>
            </a:r>
            <a:r>
              <a:rPr lang="en-SG" sz="3200" dirty="0" smtClean="0"/>
              <a:t>Scheduling</a:t>
            </a:r>
          </a:p>
          <a:p>
            <a:r>
              <a:rPr lang="en-SG" sz="3200" dirty="0">
                <a:solidFill>
                  <a:schemeClr val="bg1"/>
                </a:solidFill>
              </a:rPr>
              <a:t>	</a:t>
            </a:r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 Understand project requirements</a:t>
            </a:r>
          </a:p>
          <a:p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Break down functionalities to small tasks</a:t>
            </a:r>
          </a:p>
          <a:p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Develop schedules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3200" dirty="0" smtClean="0"/>
              <a:t>Documentation</a:t>
            </a:r>
          </a:p>
          <a:p>
            <a:r>
              <a:rPr lang="en-SG" sz="3200" dirty="0">
                <a:solidFill>
                  <a:schemeClr val="bg1"/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Draft diagrams for Login and Bootstrap</a:t>
            </a:r>
          </a:p>
          <a:p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	* Amend Login diagrams based on code</a:t>
            </a:r>
            <a:endParaRPr lang="en-SG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3200" dirty="0" smtClean="0"/>
              <a:t>Milestone Preparation</a:t>
            </a:r>
          </a:p>
          <a:p>
            <a:r>
              <a:rPr lang="en-SG" sz="3200" dirty="0">
                <a:solidFill>
                  <a:schemeClr val="bg1"/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Prepare slides for supervisor meeting</a:t>
            </a:r>
          </a:p>
          <a:p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Prepare slides for PM review</a:t>
            </a:r>
            <a:endParaRPr lang="en-SG" sz="3200" dirty="0" smtClean="0">
              <a:solidFill>
                <a:schemeClr val="bg1"/>
              </a:solidFill>
            </a:endParaRPr>
          </a:p>
          <a:p>
            <a:endParaRPr lang="en-SG" dirty="0" smtClean="0">
              <a:solidFill>
                <a:schemeClr val="bg1"/>
              </a:solidFill>
            </a:endParaRPr>
          </a:p>
          <a:p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5460" y="795772"/>
            <a:ext cx="5511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Iteration 1 (Week 5 - 6)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140017" y="1841242"/>
            <a:ext cx="79440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 smtClean="0">
                <a:solidFill>
                  <a:prstClr val="black"/>
                </a:solidFill>
              </a:rPr>
              <a:t>Coding</a:t>
            </a:r>
          </a:p>
          <a:p>
            <a:pPr lvl="0"/>
            <a:r>
              <a:rPr lang="en-SG" sz="3200" dirty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Login function</a:t>
            </a:r>
            <a:endParaRPr lang="en-SG" sz="3200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>
                <a:solidFill>
                  <a:prstClr val="black"/>
                </a:solidFill>
              </a:rPr>
              <a:t>Integration &amp; </a:t>
            </a:r>
            <a:r>
              <a:rPr lang="en-SG" sz="3200" dirty="0" smtClean="0">
                <a:solidFill>
                  <a:prstClr val="black"/>
                </a:solidFill>
              </a:rPr>
              <a:t>Testing</a:t>
            </a:r>
          </a:p>
          <a:p>
            <a:pPr lvl="0"/>
            <a:r>
              <a:rPr lang="en-SG" sz="3200" dirty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Deployment through </a:t>
            </a:r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penShift</a:t>
            </a:r>
          </a:p>
          <a:p>
            <a:pPr lvl="0"/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Testing and Debugging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>
                <a:solidFill>
                  <a:prstClr val="black"/>
                </a:solidFill>
              </a:rPr>
              <a:t>Collaborative Learning</a:t>
            </a:r>
          </a:p>
          <a:p>
            <a:pPr lvl="0"/>
            <a:r>
              <a:rPr lang="en-SG" sz="3200" dirty="0">
                <a:solidFill>
                  <a:prstClr val="black"/>
                </a:solidFill>
              </a:rPr>
              <a:t>	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* Conduct peer sharing sessions of codes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* Attend complimentary classes as a group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* Practice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lab exercises 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together</a:t>
            </a:r>
            <a:endParaRPr lang="en-SG" sz="3200" dirty="0">
              <a:solidFill>
                <a:prstClr val="black"/>
              </a:solidFill>
            </a:endParaRPr>
          </a:p>
          <a:p>
            <a:pPr lvl="0"/>
            <a:endParaRPr lang="en-SG" sz="3200" dirty="0">
              <a:solidFill>
                <a:prstClr val="black"/>
              </a:solidFill>
            </a:endParaRPr>
          </a:p>
          <a:p>
            <a:pPr lvl="0"/>
            <a:endParaRPr lang="en-SG" sz="2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4336" y="738021"/>
            <a:ext cx="5511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sz="3600" cap="all" dirty="0">
                <a:ln w="3175" cmpd="sng">
                  <a:noFill/>
                </a:ln>
              </a:rPr>
              <a:t>Iteration 1 (Week 5 - 6)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87937" y="1982579"/>
            <a:ext cx="82196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 smtClean="0">
                <a:solidFill>
                  <a:prstClr val="black"/>
                </a:solidFill>
              </a:rPr>
              <a:t>Iteration Review</a:t>
            </a:r>
            <a:endParaRPr lang="en-SG" sz="3200" dirty="0">
              <a:solidFill>
                <a:prstClr val="black"/>
              </a:solidFill>
            </a:endParaRPr>
          </a:p>
          <a:p>
            <a:pPr lvl="0"/>
            <a:r>
              <a:rPr lang="en-SG" sz="3200" dirty="0">
                <a:solidFill>
                  <a:prstClr val="black"/>
                </a:solidFill>
              </a:rPr>
              <a:t>	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* Schedule adjustment for next iteration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* Review, evaluation &amp;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feedback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Review on supervisor’s feedback</a:t>
            </a:r>
            <a:endParaRPr lang="en-SG" sz="2400" dirty="0">
              <a:solidFill>
                <a:srgbClr val="0BD0D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7216" y="680269"/>
            <a:ext cx="5511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Iteration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2 </a:t>
            </a:r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(Week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7 </a:t>
            </a:r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-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8)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498332" y="1662463"/>
            <a:ext cx="809805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 smtClean="0">
                <a:solidFill>
                  <a:prstClr val="black"/>
                </a:solidFill>
              </a:rPr>
              <a:t>Documentation</a:t>
            </a:r>
            <a:endParaRPr lang="en-SG" sz="3200" dirty="0">
              <a:solidFill>
                <a:prstClr val="black"/>
              </a:solidFill>
            </a:endParaRPr>
          </a:p>
          <a:p>
            <a:pPr lvl="0"/>
            <a:r>
              <a:rPr lang="en-SG" sz="3200" dirty="0">
                <a:solidFill>
                  <a:prstClr val="black"/>
                </a:solidFill>
              </a:rPr>
              <a:t>	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* Draft diagrams for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Basic App Usage Report, 	   Top-k App Usage Report, Smartphone 	  	   Overuse Report</a:t>
            </a:r>
            <a:endParaRPr lang="en-SG" sz="2400" dirty="0">
              <a:solidFill>
                <a:srgbClr val="0BD0D9">
                  <a:lumMod val="50000"/>
                </a:srgbClr>
              </a:solidFill>
            </a:endParaRP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* Amend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diagrams 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based on code</a:t>
            </a:r>
            <a:endParaRPr lang="en-SG" sz="3200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 smtClean="0">
                <a:solidFill>
                  <a:prstClr val="black"/>
                </a:solidFill>
              </a:rPr>
              <a:t>Coding</a:t>
            </a:r>
          </a:p>
          <a:p>
            <a:pPr lvl="0"/>
            <a:r>
              <a:rPr lang="en-SG" sz="3200" dirty="0">
                <a:solidFill>
                  <a:prstClr val="black"/>
                </a:solidFill>
              </a:rPr>
              <a:t>	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*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Bootstrap &amp; Validation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Basic App Usage Report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Top-k App Usage Report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Smartphone Overuse Report</a:t>
            </a:r>
            <a:endParaRPr lang="en-SG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591" y="738020"/>
            <a:ext cx="5511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Iteration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2 (Week 7 </a:t>
            </a:r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-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8)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527208" y="1799165"/>
            <a:ext cx="861781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>
                <a:solidFill>
                  <a:prstClr val="black"/>
                </a:solidFill>
              </a:rPr>
              <a:t>Milestone </a:t>
            </a:r>
            <a:r>
              <a:rPr lang="en-SG" sz="3200" dirty="0" smtClean="0">
                <a:solidFill>
                  <a:prstClr val="black"/>
                </a:solidFill>
              </a:rPr>
              <a:t>Preparation</a:t>
            </a:r>
          </a:p>
          <a:p>
            <a:pPr lvl="0"/>
            <a:r>
              <a:rPr lang="en-SG" sz="3200" dirty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Update slides for PM Review</a:t>
            </a:r>
          </a:p>
          <a:p>
            <a:pPr lvl="0"/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Prepare slides for supervisor meeting 2</a:t>
            </a:r>
            <a:endParaRPr 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3200" dirty="0">
                <a:solidFill>
                  <a:prstClr val="black"/>
                </a:solidFill>
              </a:rPr>
              <a:t>Integration &amp; </a:t>
            </a:r>
            <a:r>
              <a:rPr lang="en-SG" sz="3200" dirty="0" smtClean="0">
                <a:solidFill>
                  <a:prstClr val="black"/>
                </a:solidFill>
              </a:rPr>
              <a:t>Testing</a:t>
            </a:r>
          </a:p>
          <a:p>
            <a:pPr lvl="0"/>
            <a:r>
              <a:rPr lang="en-SG" sz="3200" dirty="0" smtClean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</a:t>
            </a:r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Deployment through OpenShift</a:t>
            </a:r>
          </a:p>
          <a:p>
            <a:pPr lvl="0"/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* Testing and Debugging</a:t>
            </a:r>
            <a:endParaRPr lang="en-SG" sz="2400" dirty="0">
              <a:solidFill>
                <a:prstClr val="black"/>
              </a:solidFill>
            </a:endParaRPr>
          </a:p>
          <a:p>
            <a:pPr lvl="0"/>
            <a:endParaRPr lang="en-SG" sz="32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SG" sz="3200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SG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460" y="661018"/>
            <a:ext cx="5511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sz="3600" cap="all" dirty="0">
                <a:ln w="3175" cmpd="sng">
                  <a:noFill/>
                </a:ln>
              </a:rPr>
              <a:t>Iteration 2 (Week 7 - 8)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700463" y="1706485"/>
            <a:ext cx="77322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>
                <a:solidFill>
                  <a:prstClr val="black"/>
                </a:solidFill>
              </a:rPr>
              <a:t>Collaborative </a:t>
            </a:r>
            <a:r>
              <a:rPr lang="en-SG" sz="3200" dirty="0" smtClean="0">
                <a:solidFill>
                  <a:prstClr val="black"/>
                </a:solidFill>
              </a:rPr>
              <a:t>Learning</a:t>
            </a:r>
          </a:p>
          <a:p>
            <a:pPr lvl="0"/>
            <a:r>
              <a:rPr lang="en-SG" sz="3200" dirty="0" smtClean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Conduct peer sharing sessions of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codes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Attend complimentary classes as a group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* Practice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lab exercises together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Prepare lab test together</a:t>
            </a:r>
            <a:endParaRPr lang="en-SG" sz="32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 smtClean="0">
                <a:solidFill>
                  <a:prstClr val="black"/>
                </a:solidFill>
              </a:rPr>
              <a:t>Iteration Review</a:t>
            </a:r>
          </a:p>
          <a:p>
            <a:pPr lvl="0"/>
            <a:r>
              <a:rPr lang="en-SG" sz="3200" dirty="0" smtClean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Schedule adjustment for next iteration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* Review, evaluation &amp;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feedback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Review on PM review’s feedback</a:t>
            </a:r>
            <a:endParaRPr lang="en-SG" sz="2400" dirty="0">
              <a:solidFill>
                <a:srgbClr val="0BD0D9">
                  <a:lumMod val="50000"/>
                </a:srgbClr>
              </a:solidFill>
            </a:endParaRPr>
          </a:p>
          <a:p>
            <a:pPr lvl="0"/>
            <a:endParaRPr lang="en-SG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7216" y="680269"/>
            <a:ext cx="5767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Iteration 3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 </a:t>
            </a:r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(Week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9 </a:t>
            </a:r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-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10)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498332" y="1662463"/>
            <a:ext cx="80980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 smtClean="0">
                <a:solidFill>
                  <a:prstClr val="black"/>
                </a:solidFill>
              </a:rPr>
              <a:t>Coding</a:t>
            </a:r>
            <a:endParaRPr lang="en-SG" sz="3200" dirty="0" smtClean="0">
              <a:solidFill>
                <a:prstClr val="black"/>
              </a:solidFill>
            </a:endParaRPr>
          </a:p>
          <a:p>
            <a:pPr lvl="0"/>
            <a:r>
              <a:rPr lang="en-SG" sz="3200" dirty="0">
                <a:solidFill>
                  <a:prstClr val="black"/>
                </a:solidFill>
              </a:rPr>
              <a:t>	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*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Dual Interfaces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Loading Location Data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Deletion of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Data</a:t>
            </a:r>
            <a:endParaRPr lang="en-SG" sz="2400" dirty="0" smtClean="0">
              <a:solidFill>
                <a:srgbClr val="0BD0D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7216" y="680269"/>
            <a:ext cx="6024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Iteration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4 </a:t>
            </a:r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(Week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11 </a:t>
            </a:r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-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12)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498332" y="1662463"/>
            <a:ext cx="80980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 smtClean="0">
                <a:solidFill>
                  <a:prstClr val="black"/>
                </a:solidFill>
              </a:rPr>
              <a:t>Coding</a:t>
            </a:r>
            <a:endParaRPr lang="en-SG" sz="3200" dirty="0" smtClean="0">
              <a:solidFill>
                <a:prstClr val="black"/>
              </a:solidFill>
            </a:endParaRPr>
          </a:p>
          <a:p>
            <a:pPr lvl="0"/>
            <a:r>
              <a:rPr lang="en-SG" sz="3200" dirty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Smartphone Usage Heatmap</a:t>
            </a:r>
            <a:endParaRPr lang="en-SG" sz="3200" dirty="0">
              <a:solidFill>
                <a:prstClr val="black"/>
              </a:solidFill>
            </a:endParaRP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* Social Activeness Report</a:t>
            </a:r>
            <a:endParaRPr lang="en-SG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460" y="661018"/>
            <a:ext cx="6024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sz="3600" cap="all" dirty="0">
                <a:ln w="3175" cmpd="sng">
                  <a:noFill/>
                </a:ln>
              </a:rPr>
              <a:t>Iteration </a:t>
            </a:r>
            <a:r>
              <a:rPr lang="en-SG" sz="3600" cap="all" dirty="0" smtClean="0">
                <a:ln w="3175" cmpd="sng">
                  <a:noFill/>
                </a:ln>
              </a:rPr>
              <a:t>4 </a:t>
            </a:r>
            <a:r>
              <a:rPr lang="en-SG" sz="3600" cap="all" dirty="0">
                <a:ln w="3175" cmpd="sng">
                  <a:noFill/>
                </a:ln>
              </a:rPr>
              <a:t>(Week </a:t>
            </a:r>
            <a:r>
              <a:rPr lang="en-SG" sz="3600" cap="all" dirty="0" smtClean="0">
                <a:ln w="3175" cmpd="sng">
                  <a:noFill/>
                </a:ln>
              </a:rPr>
              <a:t>11 </a:t>
            </a:r>
            <a:r>
              <a:rPr lang="en-SG" sz="3600" cap="all" dirty="0">
                <a:ln w="3175" cmpd="sng">
                  <a:noFill/>
                </a:ln>
              </a:rPr>
              <a:t>- </a:t>
            </a:r>
            <a:r>
              <a:rPr lang="en-SG" sz="3600" cap="all" dirty="0" smtClean="0">
                <a:ln w="3175" cmpd="sng">
                  <a:noFill/>
                </a:ln>
              </a:rPr>
              <a:t>12)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700463" y="1706485"/>
            <a:ext cx="77322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>
                <a:solidFill>
                  <a:prstClr val="black"/>
                </a:solidFill>
              </a:rPr>
              <a:t>Collaborative </a:t>
            </a:r>
            <a:r>
              <a:rPr lang="en-SG" sz="3200" dirty="0" smtClean="0">
                <a:solidFill>
                  <a:prstClr val="black"/>
                </a:solidFill>
              </a:rPr>
              <a:t>Learning</a:t>
            </a:r>
          </a:p>
          <a:p>
            <a:pPr lvl="0"/>
            <a:r>
              <a:rPr lang="en-SG" sz="3200" dirty="0" smtClean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Conduct peer sharing sessions of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codes</a:t>
            </a:r>
          </a:p>
          <a:p>
            <a:pPr lvl="0"/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	* Practice lab exercises together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Conduct JSON API learnings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 smtClean="0">
                <a:solidFill>
                  <a:prstClr val="black"/>
                </a:solidFill>
              </a:rPr>
              <a:t>Iteration Review</a:t>
            </a:r>
          </a:p>
          <a:p>
            <a:pPr lvl="0"/>
            <a:r>
              <a:rPr lang="en-SG" sz="3200" dirty="0" smtClean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</a:t>
            </a:r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Schedule adjustment for next iteration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* Review, evaluation &amp;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feedback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Review on supervisor’s feedback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Review on UAT’s feedback</a:t>
            </a:r>
            <a:endParaRPr lang="en-SG" sz="2400" dirty="0">
              <a:solidFill>
                <a:srgbClr val="0BD0D9">
                  <a:lumMod val="50000"/>
                </a:srgbClr>
              </a:solidFill>
            </a:endParaRPr>
          </a:p>
          <a:p>
            <a:pPr lvl="0"/>
            <a:endParaRPr lang="en-SG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591" y="738020"/>
            <a:ext cx="6024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Iteration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5 (Week 13 </a:t>
            </a:r>
            <a:r>
              <a:rPr lang="en-SG" sz="3600" cap="all" dirty="0">
                <a:ln w="3175" cmpd="sng">
                  <a:noFill/>
                </a:ln>
                <a:ea typeface="+mj-ea"/>
                <a:cs typeface="+mj-cs"/>
              </a:rPr>
              <a:t>- </a:t>
            </a:r>
            <a:r>
              <a:rPr lang="en-SG" sz="3600" cap="all" dirty="0" smtClean="0">
                <a:ln w="3175" cmpd="sng">
                  <a:noFill/>
                </a:ln>
                <a:ea typeface="+mj-ea"/>
                <a:cs typeface="+mj-cs"/>
              </a:rPr>
              <a:t>14)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527208" y="1799165"/>
            <a:ext cx="89985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>
                <a:solidFill>
                  <a:prstClr val="black"/>
                </a:solidFill>
              </a:rPr>
              <a:t>Milestone </a:t>
            </a:r>
            <a:r>
              <a:rPr lang="en-SG" sz="3200" dirty="0" smtClean="0">
                <a:solidFill>
                  <a:prstClr val="black"/>
                </a:solidFill>
              </a:rPr>
              <a:t>Preparation</a:t>
            </a:r>
          </a:p>
          <a:p>
            <a:pPr lvl="0"/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Prepare slides for final presentation</a:t>
            </a:r>
          </a:p>
          <a:p>
            <a:pPr lvl="0"/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Meeting to have a few dry runs</a:t>
            </a:r>
          </a:p>
          <a:p>
            <a:pPr lvl="0"/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Wrap up all stuff and prepare for submission</a:t>
            </a:r>
            <a:endParaRPr lang="en-SG" sz="32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3200" dirty="0">
                <a:solidFill>
                  <a:prstClr val="black"/>
                </a:solidFill>
              </a:rPr>
              <a:t>Integration &amp; </a:t>
            </a:r>
            <a:r>
              <a:rPr lang="en-SG" sz="3200" dirty="0" smtClean="0">
                <a:solidFill>
                  <a:prstClr val="black"/>
                </a:solidFill>
              </a:rPr>
              <a:t>Testing</a:t>
            </a:r>
          </a:p>
          <a:p>
            <a:pPr lvl="0"/>
            <a:r>
              <a:rPr lang="en-SG" sz="3200" dirty="0" smtClean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</a:t>
            </a:r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Deployment 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everything through </a:t>
            </a:r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OpenShift</a:t>
            </a:r>
          </a:p>
          <a:p>
            <a:pPr lvl="0"/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* Testing and 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Debugging(if still have)</a:t>
            </a:r>
          </a:p>
          <a:p>
            <a:pPr lvl="0"/>
            <a:r>
              <a:rPr lang="en-SG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SG" sz="2400" dirty="0" smtClean="0">
                <a:solidFill>
                  <a:schemeClr val="accent3">
                    <a:lumMod val="50000"/>
                  </a:schemeClr>
                </a:solidFill>
              </a:rPr>
              <a:t>* Improve UI (user interface) &amp; UE (user experience)</a:t>
            </a:r>
            <a:endParaRPr lang="en-SG" sz="2400" dirty="0">
              <a:solidFill>
                <a:prstClr val="black"/>
              </a:solidFill>
            </a:endParaRPr>
          </a:p>
          <a:p>
            <a:pPr lvl="0"/>
            <a:endParaRPr lang="en-SG" sz="3200" dirty="0">
              <a:solidFill>
                <a:prstClr val="black"/>
              </a:solidFill>
            </a:endParaRPr>
          </a:p>
          <a:p>
            <a:endParaRPr lang="en-SG" sz="3200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SG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972" y="300343"/>
            <a:ext cx="8534400" cy="1507067"/>
          </a:xfrm>
        </p:spPr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093" y="2038416"/>
            <a:ext cx="8534400" cy="3615267"/>
          </a:xfrm>
        </p:spPr>
        <p:txBody>
          <a:bodyPr>
            <a:normAutofit/>
          </a:bodyPr>
          <a:lstStyle/>
          <a:p>
            <a:r>
              <a:rPr lang="en-SG" sz="2800" dirty="0" smtClean="0">
                <a:solidFill>
                  <a:schemeClr val="tx1"/>
                </a:solidFill>
              </a:rPr>
              <a:t>Functionalities</a:t>
            </a:r>
          </a:p>
          <a:p>
            <a:r>
              <a:rPr lang="en-SG" sz="2800" dirty="0" smtClean="0">
                <a:solidFill>
                  <a:schemeClr val="tx1"/>
                </a:solidFill>
              </a:rPr>
              <a:t>Schedule</a:t>
            </a:r>
          </a:p>
          <a:p>
            <a:r>
              <a:rPr lang="en-SG" sz="2800" dirty="0" smtClean="0">
                <a:solidFill>
                  <a:schemeClr val="tx1"/>
                </a:solidFill>
              </a:rPr>
              <a:t>Metrics</a:t>
            </a:r>
          </a:p>
          <a:p>
            <a:r>
              <a:rPr lang="en-SG" sz="2800" dirty="0" smtClean="0">
                <a:solidFill>
                  <a:schemeClr val="tx1"/>
                </a:solidFill>
              </a:rPr>
              <a:t>Role &amp; responsibilities</a:t>
            </a:r>
          </a:p>
          <a:p>
            <a:r>
              <a:rPr lang="en-SG" sz="2800" dirty="0" smtClean="0">
                <a:solidFill>
                  <a:schemeClr val="tx1"/>
                </a:solidFill>
              </a:rPr>
              <a:t>Pair Programming</a:t>
            </a:r>
            <a:endParaRPr lang="en-S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460" y="661018"/>
            <a:ext cx="6024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sz="3600" cap="all" dirty="0">
                <a:ln w="3175" cmpd="sng">
                  <a:noFill/>
                </a:ln>
              </a:rPr>
              <a:t>Iteration </a:t>
            </a:r>
            <a:r>
              <a:rPr lang="en-SG" sz="3600" cap="all" dirty="0" smtClean="0">
                <a:ln w="3175" cmpd="sng">
                  <a:noFill/>
                </a:ln>
              </a:rPr>
              <a:t>5 </a:t>
            </a:r>
            <a:r>
              <a:rPr lang="en-SG" sz="3600" cap="all" dirty="0">
                <a:ln w="3175" cmpd="sng">
                  <a:noFill/>
                </a:ln>
              </a:rPr>
              <a:t>(Week </a:t>
            </a:r>
            <a:r>
              <a:rPr lang="en-SG" sz="3600" cap="all" dirty="0" smtClean="0">
                <a:ln w="3175" cmpd="sng">
                  <a:noFill/>
                </a:ln>
              </a:rPr>
              <a:t>13 </a:t>
            </a:r>
            <a:r>
              <a:rPr lang="en-SG" sz="3600" cap="all" dirty="0">
                <a:ln w="3175" cmpd="sng">
                  <a:noFill/>
                </a:ln>
              </a:rPr>
              <a:t>- </a:t>
            </a:r>
            <a:r>
              <a:rPr lang="en-SG" sz="3600" cap="all" dirty="0" smtClean="0">
                <a:ln w="3175" cmpd="sng">
                  <a:noFill/>
                </a:ln>
              </a:rPr>
              <a:t>14)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700463" y="1706485"/>
            <a:ext cx="77322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>
                <a:solidFill>
                  <a:prstClr val="black"/>
                </a:solidFill>
              </a:rPr>
              <a:t>Collaborative </a:t>
            </a:r>
            <a:r>
              <a:rPr lang="en-SG" sz="3200" dirty="0" smtClean="0">
                <a:solidFill>
                  <a:prstClr val="black"/>
                </a:solidFill>
              </a:rPr>
              <a:t>Learning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Prepare final exam together</a:t>
            </a:r>
            <a:endParaRPr lang="en-SG" sz="32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SG" sz="3200" dirty="0" smtClean="0">
                <a:solidFill>
                  <a:prstClr val="black"/>
                </a:solidFill>
              </a:rPr>
              <a:t>Iteration Review</a:t>
            </a:r>
          </a:p>
          <a:p>
            <a:pPr lvl="0"/>
            <a:r>
              <a:rPr lang="en-SG" sz="3200" dirty="0" smtClean="0">
                <a:solidFill>
                  <a:prstClr val="black"/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Reflection on the whole project</a:t>
            </a:r>
            <a:endParaRPr lang="en-SG" sz="2400" dirty="0">
              <a:solidFill>
                <a:srgbClr val="0BD0D9">
                  <a:lumMod val="50000"/>
                </a:srgbClr>
              </a:solidFill>
            </a:endParaRP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* Review, evaluation &amp; 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feedback</a:t>
            </a:r>
          </a:p>
          <a:p>
            <a:pPr lvl="0"/>
            <a:r>
              <a:rPr lang="en-SG" sz="2400" dirty="0">
                <a:solidFill>
                  <a:srgbClr val="0BD0D9">
                    <a:lumMod val="50000"/>
                  </a:srgbClr>
                </a:solidFill>
              </a:rPr>
              <a:t>	</a:t>
            </a:r>
            <a:r>
              <a:rPr lang="en-SG" sz="2400" dirty="0" smtClean="0">
                <a:solidFill>
                  <a:srgbClr val="0BD0D9">
                    <a:lumMod val="50000"/>
                  </a:srgbClr>
                </a:solidFill>
              </a:rPr>
              <a:t>* Review feedback on final presentation</a:t>
            </a:r>
            <a:endParaRPr lang="en-SG" sz="2400" dirty="0">
              <a:solidFill>
                <a:srgbClr val="0BD0D9">
                  <a:lumMod val="50000"/>
                </a:srgbClr>
              </a:solidFill>
            </a:endParaRPr>
          </a:p>
          <a:p>
            <a:pPr lvl="0"/>
            <a:endParaRPr lang="en-SG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16" y="405151"/>
            <a:ext cx="8534400" cy="1507067"/>
          </a:xfrm>
        </p:spPr>
        <p:txBody>
          <a:bodyPr/>
          <a:lstStyle/>
          <a:p>
            <a:r>
              <a:rPr lang="en-SG" dirty="0" smtClean="0"/>
              <a:t>Buffer Time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143" y="2044298"/>
            <a:ext cx="9519385" cy="368594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200" dirty="0" smtClean="0">
                <a:solidFill>
                  <a:schemeClr val="tx1"/>
                </a:solidFill>
              </a:rPr>
              <a:t>In each iteration, we put two Sundays as our backup buffer time, thus we have two days of buffer within each iteration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 smtClean="0">
                <a:solidFill>
                  <a:schemeClr val="tx1"/>
                </a:solidFill>
              </a:rPr>
              <a:t>For the whole project, we also reserve the first week of last iteration as buffer time, which is 7 days long</a:t>
            </a:r>
            <a:endParaRPr lang="en-SG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78" y="355903"/>
            <a:ext cx="8534400" cy="1507067"/>
          </a:xfrm>
        </p:spPr>
        <p:txBody>
          <a:bodyPr/>
          <a:lstStyle/>
          <a:p>
            <a:r>
              <a:rPr lang="en-SG" dirty="0" smtClean="0"/>
              <a:t>Critical Path for Iteration 2</a:t>
            </a:r>
            <a:br>
              <a:rPr lang="en-SG" dirty="0" smtClean="0"/>
            </a:br>
            <a:r>
              <a:rPr lang="en-SG" dirty="0" smtClean="0"/>
              <a:t>Week 7</a:t>
            </a:r>
            <a:endParaRPr lang="en-SG" dirty="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45478" y="3739198"/>
            <a:ext cx="215900" cy="2159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algn="l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6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sz="24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rgbClr val="FFCF01"/>
              </a:buClr>
              <a:buFont typeface="Wingdings" panose="05000000000000000000" pitchFamily="2" charset="2"/>
              <a:buChar char="§"/>
              <a:defRPr sz="20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1378" y="3832524"/>
            <a:ext cx="794702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03680" y="2895600"/>
            <a:ext cx="1334767" cy="191166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Bootstrap Sequence Diagram Review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(1 day)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23" idx="1"/>
          </p:cNvCxnSpPr>
          <p:nvPr/>
        </p:nvCxnSpPr>
        <p:spPr>
          <a:xfrm>
            <a:off x="2838447" y="3851434"/>
            <a:ext cx="515329" cy="1380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3776" y="4394894"/>
            <a:ext cx="3255601" cy="167437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Finish Bootstrap Functionality Include All Validation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(5 days)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40" idx="3"/>
            <a:endCxn id="32" idx="1"/>
          </p:cNvCxnSpPr>
          <p:nvPr/>
        </p:nvCxnSpPr>
        <p:spPr>
          <a:xfrm>
            <a:off x="6609377" y="2700158"/>
            <a:ext cx="881954" cy="114699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32" idx="1"/>
          </p:cNvCxnSpPr>
          <p:nvPr/>
        </p:nvCxnSpPr>
        <p:spPr>
          <a:xfrm flipV="1">
            <a:off x="6609377" y="3847148"/>
            <a:ext cx="881954" cy="1384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91331" y="2971889"/>
            <a:ext cx="1610444" cy="175051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 smtClean="0">
                <a:solidFill>
                  <a:schemeClr val="tx1"/>
                </a:solidFill>
              </a:rPr>
              <a:t>Debugging &amp; Testing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(1 days)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3776" y="1862970"/>
            <a:ext cx="3255601" cy="16743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98933" y="1869230"/>
            <a:ext cx="1610444" cy="167437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Create SQL Tables &amp; Update Diagrams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(2 days)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7" idx="3"/>
            <a:endCxn id="40" idx="1"/>
          </p:cNvCxnSpPr>
          <p:nvPr/>
        </p:nvCxnSpPr>
        <p:spPr>
          <a:xfrm flipV="1">
            <a:off x="2838447" y="2700158"/>
            <a:ext cx="515329" cy="1151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91331" y="5025947"/>
            <a:ext cx="1610444" cy="160810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Code Sharing By Developers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(1 days)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2" idx="3"/>
            <a:endCxn id="45" idx="1"/>
          </p:cNvCxnSpPr>
          <p:nvPr/>
        </p:nvCxnSpPr>
        <p:spPr>
          <a:xfrm flipV="1">
            <a:off x="9101775" y="3847147"/>
            <a:ext cx="76320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864978" y="2770187"/>
            <a:ext cx="1610444" cy="215391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Review Diagrams of Top-k App&amp; Basic App Usage Report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(1 days)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78" y="355903"/>
            <a:ext cx="8534400" cy="1507067"/>
          </a:xfrm>
        </p:spPr>
        <p:txBody>
          <a:bodyPr/>
          <a:lstStyle/>
          <a:p>
            <a:r>
              <a:rPr lang="en-SG" dirty="0" smtClean="0"/>
              <a:t>Critical Path for Iteration 2</a:t>
            </a:r>
            <a:br>
              <a:rPr lang="en-SG" dirty="0" smtClean="0"/>
            </a:br>
            <a:r>
              <a:rPr lang="en-SG" dirty="0" smtClean="0"/>
              <a:t>Week </a:t>
            </a:r>
            <a:r>
              <a:rPr lang="en-SG" dirty="0"/>
              <a:t>8</a:t>
            </a:r>
            <a:endParaRPr lang="en-SG" dirty="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45478" y="3739198"/>
            <a:ext cx="215900" cy="2159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algn="l"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6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 sz="24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>
              <a:spcBef>
                <a:spcPct val="20000"/>
              </a:spcBef>
              <a:buClr>
                <a:srgbClr val="FFCF01"/>
              </a:buClr>
              <a:buFont typeface="Wingdings" panose="05000000000000000000" pitchFamily="2" charset="2"/>
              <a:buChar char="§"/>
              <a:defRPr sz="20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>
              <a:spcBef>
                <a:spcPct val="20000"/>
              </a:spcBef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1" idx="6"/>
            <a:endCxn id="23" idx="1"/>
          </p:cNvCxnSpPr>
          <p:nvPr/>
        </p:nvCxnSpPr>
        <p:spPr>
          <a:xfrm>
            <a:off x="861378" y="3847148"/>
            <a:ext cx="907416" cy="131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68794" y="4321957"/>
            <a:ext cx="2474909" cy="167437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Coding of Top-k Usage Report Functionalities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(3 days)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23" idx="3"/>
            <a:endCxn id="24" idx="1"/>
          </p:cNvCxnSpPr>
          <p:nvPr/>
        </p:nvCxnSpPr>
        <p:spPr>
          <a:xfrm flipV="1">
            <a:off x="4243703" y="3847148"/>
            <a:ext cx="463231" cy="131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768795" y="1920128"/>
            <a:ext cx="2474909" cy="167437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Coding of Basic App Usage Report Functionalities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(3 days)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1" idx="6"/>
            <a:endCxn id="40" idx="1"/>
          </p:cNvCxnSpPr>
          <p:nvPr/>
        </p:nvCxnSpPr>
        <p:spPr>
          <a:xfrm flipV="1">
            <a:off x="861378" y="2757316"/>
            <a:ext cx="907417" cy="1089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06934" y="2907348"/>
            <a:ext cx="1269999" cy="18796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Code Review &amp; Update Diagrams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(1 day)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4" idx="3"/>
            <a:endCxn id="43" idx="1"/>
          </p:cNvCxnSpPr>
          <p:nvPr/>
        </p:nvCxnSpPr>
        <p:spPr>
          <a:xfrm>
            <a:off x="5976933" y="3847148"/>
            <a:ext cx="463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40163" y="2907348"/>
            <a:ext cx="1446850" cy="18796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Debugging &amp; Deploy on </a:t>
            </a:r>
            <a:r>
              <a:rPr lang="en-SG" dirty="0" err="1" smtClean="0">
                <a:solidFill>
                  <a:schemeClr val="tx1"/>
                </a:solidFill>
              </a:rPr>
              <a:t>OpenShift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(1 day)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43" idx="3"/>
            <a:endCxn id="74" idx="1"/>
          </p:cNvCxnSpPr>
          <p:nvPr/>
        </p:nvCxnSpPr>
        <p:spPr>
          <a:xfrm>
            <a:off x="7887013" y="3847148"/>
            <a:ext cx="5922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479312" y="2907348"/>
            <a:ext cx="2605248" cy="18796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Develop Smartphone Over-usage Report Functionalities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(3 days)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956800" y="5074406"/>
            <a:ext cx="1127760" cy="151384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Iteration Review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(1 day)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40" idx="3"/>
            <a:endCxn id="24" idx="1"/>
          </p:cNvCxnSpPr>
          <p:nvPr/>
        </p:nvCxnSpPr>
        <p:spPr>
          <a:xfrm>
            <a:off x="4243704" y="2757316"/>
            <a:ext cx="463230" cy="1089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0163" y="1158240"/>
            <a:ext cx="4643119" cy="15990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40163" y="1158240"/>
            <a:ext cx="3196915" cy="15937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tx1"/>
                </a:solidFill>
              </a:rPr>
              <a:t>Json</a:t>
            </a:r>
            <a:r>
              <a:rPr lang="en-SG" dirty="0" smtClean="0">
                <a:solidFill>
                  <a:schemeClr val="tx1"/>
                </a:solidFill>
              </a:rPr>
              <a:t> Research &amp; Self Learning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(3 day</a:t>
            </a:r>
            <a:r>
              <a:rPr lang="en-SG" dirty="0" smtClean="0">
                <a:solidFill>
                  <a:schemeClr val="tx1"/>
                </a:solidFill>
              </a:rPr>
              <a:t>)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92" y="242485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 smtClean="0"/>
              <a:t>Metrics</a:t>
            </a:r>
            <a:endParaRPr lang="en-SG" sz="5400" b="1" dirty="0"/>
          </a:p>
        </p:txBody>
      </p:sp>
    </p:spTree>
    <p:extLst>
      <p:ext uri="{BB962C8B-B14F-4D97-AF65-F5344CB8AC3E}">
        <p14:creationId xmlns:p14="http://schemas.microsoft.com/office/powerpoint/2010/main" val="24869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692" y="291252"/>
            <a:ext cx="8534400" cy="1507067"/>
          </a:xfrm>
        </p:spPr>
        <p:txBody>
          <a:bodyPr/>
          <a:lstStyle/>
          <a:p>
            <a:r>
              <a:rPr lang="en-SG" dirty="0" smtClean="0"/>
              <a:t>Mitigation plan I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362361" y="1179522"/>
            <a:ext cx="7747062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500" u="sng" dirty="0"/>
              <a:t/>
            </a:r>
            <a:br>
              <a:rPr lang="en-SG" sz="2500" u="sng" dirty="0"/>
            </a:br>
            <a:r>
              <a:rPr lang="en-SG" sz="2700" u="sng" dirty="0" smtClean="0"/>
              <a:t>PAIR PROGRAMMING METRICS :</a:t>
            </a:r>
            <a:endParaRPr lang="en-SG" sz="2700" u="sng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SG" sz="2700" b="1" dirty="0"/>
              <a:t>&lt;</a:t>
            </a:r>
            <a:r>
              <a:rPr lang="en-SG" sz="2700" b="1" dirty="0" smtClean="0"/>
              <a:t>50</a:t>
            </a:r>
            <a:r>
              <a:rPr lang="en-SG" sz="2700" dirty="0" smtClean="0"/>
              <a:t/>
            </a:r>
            <a:br>
              <a:rPr lang="en-SG" sz="2700" dirty="0" smtClean="0"/>
            </a:br>
            <a:r>
              <a:rPr lang="en-SG" sz="2700" dirty="0" smtClean="0"/>
              <a:t>-Increase time allocated to tasks in the next </a:t>
            </a:r>
            <a:r>
              <a:rPr lang="en-SG" sz="2700" dirty="0"/>
              <a:t>iteration (Need more time)</a:t>
            </a:r>
            <a:br>
              <a:rPr lang="en-SG" sz="2700" dirty="0"/>
            </a:br>
            <a:r>
              <a:rPr lang="en-SG" sz="2700" dirty="0"/>
              <a:t>-Review possible paring &amp; estimation issues</a:t>
            </a:r>
            <a:br>
              <a:rPr lang="en-SG" sz="2700" dirty="0"/>
            </a:br>
            <a:r>
              <a:rPr lang="en-SG" sz="2700" dirty="0"/>
              <a:t>-</a:t>
            </a:r>
            <a:r>
              <a:rPr lang="en-SG" sz="2700" dirty="0" smtClean="0"/>
              <a:t>OT </a:t>
            </a:r>
            <a:r>
              <a:rPr lang="en-SG" sz="2700" dirty="0"/>
              <a:t>to make </a:t>
            </a:r>
            <a:r>
              <a:rPr lang="en-SG" sz="2700" dirty="0" smtClean="0"/>
              <a:t>up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SG" sz="2700" b="1" dirty="0"/>
              <a:t>50-150</a:t>
            </a:r>
          </a:p>
          <a:p>
            <a:pPr lvl="1"/>
            <a:r>
              <a:rPr lang="en-SG" sz="2700" dirty="0"/>
              <a:t>Go on with </a:t>
            </a:r>
            <a:r>
              <a:rPr lang="en-SG" sz="2700" dirty="0" smtClean="0"/>
              <a:t>PP, </a:t>
            </a:r>
            <a:r>
              <a:rPr lang="en-SG" sz="2700" dirty="0"/>
              <a:t>no </a:t>
            </a:r>
            <a:r>
              <a:rPr lang="en-SG" sz="2700" dirty="0" smtClean="0"/>
              <a:t>change</a:t>
            </a:r>
            <a:endParaRPr lang="en-SG" sz="27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SG" sz="2700" b="1" dirty="0" smtClean="0"/>
              <a:t>&gt;150 </a:t>
            </a:r>
          </a:p>
          <a:p>
            <a:pPr lvl="1">
              <a:buClr>
                <a:schemeClr val="accent2"/>
              </a:buClr>
            </a:pPr>
            <a:r>
              <a:rPr lang="en-SG" sz="2700" dirty="0" smtClean="0"/>
              <a:t>-Decrease time </a:t>
            </a:r>
            <a:r>
              <a:rPr lang="en-SG" sz="2700" dirty="0"/>
              <a:t>allocated to </a:t>
            </a:r>
            <a:r>
              <a:rPr lang="en-SG" sz="2700" dirty="0" smtClean="0"/>
              <a:t>tasks in the </a:t>
            </a:r>
            <a:r>
              <a:rPr lang="en-SG" sz="2700" dirty="0"/>
              <a:t>next iteration </a:t>
            </a:r>
            <a:r>
              <a:rPr lang="en-SG" sz="2700" dirty="0" smtClean="0"/>
              <a:t>(Overestimate)</a:t>
            </a:r>
            <a:br>
              <a:rPr lang="en-SG" sz="2700" dirty="0" smtClean="0"/>
            </a:br>
            <a:r>
              <a:rPr lang="en-SG" sz="2700" dirty="0" smtClean="0"/>
              <a:t>-Review possible paring &amp; estimation issues</a:t>
            </a:r>
            <a:endParaRPr lang="en-SG" sz="27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22217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51155"/>
              </p:ext>
            </p:extLst>
          </p:nvPr>
        </p:nvGraphicFramePr>
        <p:xfrm>
          <a:off x="464777" y="863600"/>
          <a:ext cx="10589303" cy="454227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42103"/>
                <a:gridCol w="2309206"/>
                <a:gridCol w="1917354"/>
                <a:gridCol w="1515687"/>
                <a:gridCol w="2040313"/>
                <a:gridCol w="1564640"/>
              </a:tblGrid>
              <a:tr h="382368"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Iteration Schedule Metrics</a:t>
                      </a:r>
                      <a:endParaRPr lang="en-SG" sz="17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056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Iteration</a:t>
                      </a:r>
                      <a:endParaRPr lang="en-SG" sz="170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% </a:t>
                      </a:r>
                      <a:endParaRPr lang="en-US" sz="28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Completion</a:t>
                      </a:r>
                      <a:endParaRPr lang="en-SG" sz="2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Estimated </a:t>
                      </a:r>
                      <a:r>
                        <a:rPr lang="en-US" sz="2800" dirty="0" smtClean="0">
                          <a:effectLst/>
                        </a:rPr>
                        <a:t>Days</a:t>
                      </a:r>
                      <a:endParaRPr lang="en-SG" sz="2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Actual Days</a:t>
                      </a:r>
                      <a:endParaRPr lang="en-SG" sz="2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Schedule Metric</a:t>
                      </a:r>
                      <a:endParaRPr lang="en-SG" sz="2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Action</a:t>
                      </a:r>
                      <a:endParaRPr lang="en-SG" sz="28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</a:tr>
              <a:tr h="2103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1</a:t>
                      </a:r>
                      <a:endParaRPr lang="en-SG" sz="17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100%</a:t>
                      </a:r>
                      <a:endParaRPr lang="en-SG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SG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7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SG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7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en-SG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No action required</a:t>
                      </a:r>
                      <a:endParaRPr lang="en-SG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3377" marR="10337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9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892" y="453812"/>
            <a:ext cx="8534400" cy="1507067"/>
          </a:xfrm>
        </p:spPr>
        <p:txBody>
          <a:bodyPr/>
          <a:lstStyle/>
          <a:p>
            <a:r>
              <a:rPr lang="en-SG" dirty="0" smtClean="0"/>
              <a:t>Mitigation plan II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898197" y="1810188"/>
            <a:ext cx="655492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u="sng" dirty="0"/>
              <a:t>SCHEDULE METRICS</a:t>
            </a:r>
            <a:r>
              <a:rPr lang="en-SG" sz="2400" u="sng" dirty="0" smtClean="0"/>
              <a:t>: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SG" sz="2400" b="1" dirty="0" smtClean="0"/>
              <a:t>&lt;90</a:t>
            </a: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-Inform supervisor within 24 hrs</a:t>
            </a:r>
            <a:r>
              <a:rPr lang="en-SG" sz="2400" dirty="0"/>
              <a:t/>
            </a:r>
            <a:br>
              <a:rPr lang="en-SG" sz="2400" dirty="0"/>
            </a:br>
            <a:r>
              <a:rPr lang="en-SG" sz="2400" dirty="0"/>
              <a:t>-Too </a:t>
            </a:r>
            <a:r>
              <a:rPr lang="en-SG" sz="2400" dirty="0" smtClean="0"/>
              <a:t>slow/not finishing on schedule</a:t>
            </a:r>
            <a:br>
              <a:rPr lang="en-SG" sz="2400" dirty="0" smtClean="0"/>
            </a:br>
            <a:r>
              <a:rPr lang="en-SG" sz="2400" dirty="0" smtClean="0"/>
              <a:t>-OT to make up</a:t>
            </a:r>
            <a:br>
              <a:rPr lang="en-SG" sz="2400" dirty="0" smtClean="0"/>
            </a:br>
            <a:endParaRPr lang="en-SG" sz="2400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SG" sz="2400" b="1" dirty="0" smtClean="0"/>
              <a:t>90-110</a:t>
            </a: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/>
              <a:t>Go on with </a:t>
            </a:r>
            <a:r>
              <a:rPr lang="en-SG" sz="2400" dirty="0" smtClean="0"/>
              <a:t>Schedule, </a:t>
            </a:r>
            <a:r>
              <a:rPr lang="en-SG" sz="2400" dirty="0"/>
              <a:t>no change</a:t>
            </a:r>
            <a:endParaRPr lang="en-SG" sz="2400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SG" sz="2400" b="1" dirty="0" smtClean="0"/>
              <a:t>&gt;110</a:t>
            </a: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-Include more task in the next iteration</a:t>
            </a:r>
            <a:br>
              <a:rPr lang="en-SG" sz="2400" dirty="0" smtClean="0"/>
            </a:br>
            <a:r>
              <a:rPr lang="en-SG" sz="2400" dirty="0"/>
              <a:t>(</a:t>
            </a:r>
            <a:r>
              <a:rPr lang="en-SG" sz="2400" dirty="0" smtClean="0"/>
              <a:t>Overestimated time taken)</a:t>
            </a:r>
            <a:br>
              <a:rPr lang="en-SG" sz="2400" dirty="0" smtClean="0"/>
            </a:br>
            <a:r>
              <a:rPr lang="en-SG" sz="2400" dirty="0" smtClean="0"/>
              <a:t>-Add number of days gain to buffer</a:t>
            </a:r>
            <a:r>
              <a:rPr lang="en-SG" sz="1600" dirty="0" smtClean="0"/>
              <a:t/>
            </a:r>
            <a:br>
              <a:rPr lang="en-SG" sz="1600" dirty="0" smtClean="0"/>
            </a:br>
            <a:r>
              <a:rPr lang="en-SG" sz="1600" dirty="0" smtClean="0"/>
              <a:t/>
            </a:r>
            <a:br>
              <a:rPr lang="en-SG" sz="1600" dirty="0" smtClean="0"/>
            </a:br>
            <a:r>
              <a:rPr lang="en-SG" sz="1600" u="sng" dirty="0" smtClean="0"/>
              <a:t/>
            </a:r>
            <a:br>
              <a:rPr lang="en-SG" sz="1600" u="sng" dirty="0" smtClean="0"/>
            </a:br>
            <a:r>
              <a:rPr lang="en-SG" sz="1600" dirty="0" smtClean="0"/>
              <a:t/>
            </a:r>
            <a:br>
              <a:rPr lang="en-SG" sz="1600" dirty="0" smtClean="0"/>
            </a:b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227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892" y="453812"/>
            <a:ext cx="8534400" cy="1507067"/>
          </a:xfrm>
        </p:spPr>
        <p:txBody>
          <a:bodyPr/>
          <a:lstStyle/>
          <a:p>
            <a:r>
              <a:rPr lang="en-SG" dirty="0" smtClean="0"/>
              <a:t>Mitigation plan III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539178" y="2216629"/>
            <a:ext cx="960391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u="sng" dirty="0"/>
              <a:t>BUG METRICS</a:t>
            </a:r>
            <a:r>
              <a:rPr lang="en-SG" sz="2800" u="sng" dirty="0" smtClean="0"/>
              <a:t>:</a:t>
            </a:r>
            <a:endParaRPr lang="en-SG" sz="2800" u="sng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SG" sz="2800" b="1" dirty="0"/>
              <a:t>&lt;</a:t>
            </a:r>
            <a:r>
              <a:rPr lang="en-SG" sz="2800" b="1" dirty="0" smtClean="0"/>
              <a:t>10</a:t>
            </a:r>
            <a:r>
              <a:rPr lang="en-SG" sz="2800" dirty="0" smtClean="0"/>
              <a:t/>
            </a:r>
            <a:br>
              <a:rPr lang="en-SG" sz="2800" dirty="0" smtClean="0"/>
            </a:br>
            <a:r>
              <a:rPr lang="en-SG" sz="2800" dirty="0"/>
              <a:t>Use planned debugging time in the </a:t>
            </a:r>
            <a:r>
              <a:rPr lang="en-SG" sz="2800" dirty="0" smtClean="0"/>
              <a:t>iteration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SG" sz="2800" b="1" dirty="0" smtClean="0"/>
              <a:t>&gt;10</a:t>
            </a:r>
            <a:r>
              <a:rPr lang="en-SG" sz="2800" dirty="0" smtClean="0"/>
              <a:t/>
            </a:r>
            <a:br>
              <a:rPr lang="en-SG" sz="2800" dirty="0" smtClean="0"/>
            </a:br>
            <a:r>
              <a:rPr lang="en-SG" sz="2800" dirty="0"/>
              <a:t>Stop development and resolve the bug </a:t>
            </a:r>
            <a:r>
              <a:rPr lang="en-SG" sz="2800" dirty="0" smtClean="0"/>
              <a:t>immediately</a:t>
            </a:r>
            <a:br>
              <a:rPr lang="en-SG" sz="2800" dirty="0" smtClean="0"/>
            </a:br>
            <a:r>
              <a:rPr lang="en-SG" sz="2800" dirty="0" smtClean="0"/>
              <a:t>PM </a:t>
            </a:r>
            <a:r>
              <a:rPr lang="en-SG" sz="2800" dirty="0"/>
              <a:t>reschedules the project</a:t>
            </a:r>
          </a:p>
        </p:txBody>
      </p:sp>
    </p:spTree>
    <p:extLst>
      <p:ext uri="{BB962C8B-B14F-4D97-AF65-F5344CB8AC3E}">
        <p14:creationId xmlns:p14="http://schemas.microsoft.com/office/powerpoint/2010/main" val="39144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406827"/>
              </p:ext>
            </p:extLst>
          </p:nvPr>
        </p:nvGraphicFramePr>
        <p:xfrm>
          <a:off x="325120" y="1920238"/>
          <a:ext cx="11653520" cy="288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/>
                <a:gridCol w="1166801"/>
                <a:gridCol w="1220799"/>
                <a:gridCol w="1463040"/>
                <a:gridCol w="873760"/>
                <a:gridCol w="1483360"/>
                <a:gridCol w="1056640"/>
                <a:gridCol w="883920"/>
                <a:gridCol w="995680"/>
                <a:gridCol w="940218"/>
                <a:gridCol w="1030822"/>
              </a:tblGrid>
              <a:tr h="1681802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S/N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ITERATION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FUNCTION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DESCRIPTION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CAUSE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CORRECTION MADE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SEVERITY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DATE FOUND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DATE SOLVED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Person</a:t>
                      </a:r>
                    </a:p>
                    <a:p>
                      <a:r>
                        <a:rPr lang="en-SG" sz="1600" dirty="0" smtClean="0"/>
                        <a:t>FOUND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Pair</a:t>
                      </a:r>
                    </a:p>
                    <a:p>
                      <a:r>
                        <a:rPr lang="en-SG" sz="1600" dirty="0" smtClean="0"/>
                        <a:t>SOLVED</a:t>
                      </a:r>
                      <a:endParaRPr lang="en-SG" sz="1600" dirty="0"/>
                    </a:p>
                  </a:txBody>
                  <a:tcPr/>
                </a:tc>
              </a:tr>
              <a:tr h="12036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1610" y="914400"/>
            <a:ext cx="524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/>
              <a:t>BUG METRICS(To Do)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4684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111" y="232164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 smtClean="0"/>
              <a:t>Functionalities</a:t>
            </a:r>
            <a:endParaRPr lang="en-SG" sz="5400" b="1" dirty="0"/>
          </a:p>
        </p:txBody>
      </p:sp>
    </p:spTree>
    <p:extLst>
      <p:ext uri="{BB962C8B-B14F-4D97-AF65-F5344CB8AC3E}">
        <p14:creationId xmlns:p14="http://schemas.microsoft.com/office/powerpoint/2010/main" val="11938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052" y="234357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 smtClean="0"/>
              <a:t>Roles &amp; responsibilities</a:t>
            </a:r>
            <a:endParaRPr lang="en-SG" sz="5400" b="1" dirty="0"/>
          </a:p>
        </p:txBody>
      </p:sp>
    </p:spTree>
    <p:extLst>
      <p:ext uri="{BB962C8B-B14F-4D97-AF65-F5344CB8AC3E}">
        <p14:creationId xmlns:p14="http://schemas.microsoft.com/office/powerpoint/2010/main" val="9991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100" y="2741"/>
            <a:ext cx="8534400" cy="1507067"/>
          </a:xfrm>
        </p:spPr>
        <p:txBody>
          <a:bodyPr/>
          <a:lstStyle/>
          <a:p>
            <a:r>
              <a:rPr lang="en-SG" dirty="0" smtClean="0"/>
              <a:t>Project managers &amp; Milestones</a:t>
            </a:r>
            <a:endParaRPr lang="en-SG" dirty="0"/>
          </a:p>
        </p:txBody>
      </p:sp>
      <p:sp>
        <p:nvSpPr>
          <p:cNvPr id="4" name="Right Arrow 3"/>
          <p:cNvSpPr/>
          <p:nvPr/>
        </p:nvSpPr>
        <p:spPr>
          <a:xfrm>
            <a:off x="1889581" y="2633141"/>
            <a:ext cx="8280920" cy="230489"/>
          </a:xfrm>
          <a:prstGeom prst="rightArrow">
            <a:avLst/>
          </a:prstGeom>
          <a:solidFill>
            <a:srgbClr val="0070C0"/>
          </a:solidFill>
          <a:ln w="1587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4290729" y="2374113"/>
            <a:ext cx="481263" cy="74854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Multiply 5"/>
          <p:cNvSpPr/>
          <p:nvPr/>
        </p:nvSpPr>
        <p:spPr>
          <a:xfrm>
            <a:off x="4771992" y="2374112"/>
            <a:ext cx="481263" cy="74854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10170501" y="2115086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3">
                    <a:lumMod val="50000"/>
                  </a:schemeClr>
                </a:solidFill>
              </a:rPr>
              <a:t>Week</a:t>
            </a:r>
            <a:endParaRPr lang="en-S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5734518" y="2374112"/>
            <a:ext cx="481263" cy="74854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Multiply 10"/>
          <p:cNvSpPr/>
          <p:nvPr/>
        </p:nvSpPr>
        <p:spPr>
          <a:xfrm>
            <a:off x="6691877" y="2374112"/>
            <a:ext cx="481263" cy="74854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Multiply 11"/>
          <p:cNvSpPr/>
          <p:nvPr/>
        </p:nvSpPr>
        <p:spPr>
          <a:xfrm>
            <a:off x="7167973" y="2374112"/>
            <a:ext cx="481263" cy="74854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Multiply 13"/>
          <p:cNvSpPr/>
          <p:nvPr/>
        </p:nvSpPr>
        <p:spPr>
          <a:xfrm>
            <a:off x="8125332" y="2374111"/>
            <a:ext cx="481263" cy="74854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4354268" y="2939460"/>
            <a:ext cx="420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  <a:endParaRPr lang="en-US" sz="3200" b="1" cap="none" spc="50" dirty="0">
              <a:ln w="0"/>
              <a:solidFill>
                <a:schemeClr val="tx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27780" y="2939460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b="1" spc="50" dirty="0" smtClean="0">
                <a:ln w="0"/>
                <a:solidFill>
                  <a:srgbClr val="17406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  <a:endParaRPr lang="en-US" sz="3200" b="1" spc="50" dirty="0">
              <a:ln w="0"/>
              <a:solidFill>
                <a:srgbClr val="17406D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5473" y="2925513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b="1" spc="50" dirty="0" smtClean="0">
                <a:ln w="0"/>
                <a:solidFill>
                  <a:srgbClr val="17406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  <a:endParaRPr lang="en-US" sz="3200" b="1" spc="50" dirty="0">
              <a:ln w="0"/>
              <a:solidFill>
                <a:srgbClr val="17406D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0516" y="2945833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spc="50" dirty="0" smtClean="0">
                <a:ln w="0"/>
                <a:solidFill>
                  <a:srgbClr val="17406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11</a:t>
            </a:r>
            <a:endParaRPr lang="en-US" sz="2800" b="1" spc="50" dirty="0">
              <a:ln w="0"/>
              <a:solidFill>
                <a:srgbClr val="17406D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57731" y="2945833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spc="50" dirty="0" smtClean="0">
                <a:ln w="0"/>
                <a:solidFill>
                  <a:srgbClr val="17406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12</a:t>
            </a:r>
            <a:endParaRPr lang="en-US" sz="2800" b="1" spc="50" dirty="0">
              <a:ln w="0"/>
              <a:solidFill>
                <a:srgbClr val="17406D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18552" y="2945833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spc="50" dirty="0" smtClean="0">
                <a:ln w="0"/>
                <a:solidFill>
                  <a:srgbClr val="17406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14</a:t>
            </a:r>
            <a:endParaRPr lang="en-US" sz="2800" b="1" spc="50" dirty="0">
              <a:ln w="0"/>
              <a:solidFill>
                <a:srgbClr val="17406D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39374"/>
              </p:ext>
            </p:extLst>
          </p:nvPr>
        </p:nvGraphicFramePr>
        <p:xfrm>
          <a:off x="2038687" y="3657488"/>
          <a:ext cx="86967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946"/>
                <a:gridCol w="1033010"/>
                <a:gridCol w="3317645"/>
                <a:gridCol w="3129179"/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Week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Project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dirty="0" smtClean="0"/>
                        <a:t>Manager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Supervisor Meeting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Jeremy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PM Review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Wu Wei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Supervisor Meeting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Jason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Supervisor Meeting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User Acceptance Test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Final Presentation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769360" y="1267206"/>
            <a:ext cx="0" cy="141394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71992" y="1267206"/>
            <a:ext cx="0" cy="141394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34518" y="1267206"/>
            <a:ext cx="0" cy="141394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91877" y="1267205"/>
            <a:ext cx="0" cy="141394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55972" y="1267205"/>
            <a:ext cx="0" cy="141394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606595" y="1254042"/>
            <a:ext cx="0" cy="141394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60143" y="1745754"/>
            <a:ext cx="134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Iteration1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29168" y="2012826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Iteration2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96861" y="174911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Iteration3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74718" y="2062948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Iteration4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16748" y="172897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Iteration5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32" y="260772"/>
            <a:ext cx="8927148" cy="1507067"/>
          </a:xfrm>
        </p:spPr>
        <p:txBody>
          <a:bodyPr/>
          <a:lstStyle/>
          <a:p>
            <a:r>
              <a:rPr lang="en-SG" dirty="0" smtClean="0"/>
              <a:t>Project Manager’s responsibilities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08160"/>
              </p:ext>
            </p:extLst>
          </p:nvPr>
        </p:nvGraphicFramePr>
        <p:xfrm>
          <a:off x="1706880" y="1656082"/>
          <a:ext cx="8636000" cy="42570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36000"/>
              </a:tblGrid>
              <a:tr h="608148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Responsibilities</a:t>
                      </a:r>
                      <a:endParaRPr lang="en-SG" sz="2800" dirty="0"/>
                    </a:p>
                  </a:txBody>
                  <a:tcPr/>
                </a:tc>
              </a:tr>
              <a:tr h="608148"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1)</a:t>
                      </a:r>
                      <a:r>
                        <a:rPr lang="en-SG" sz="2800" baseline="0" dirty="0" smtClean="0"/>
                        <a:t> </a:t>
                      </a:r>
                      <a:r>
                        <a:rPr lang="en-SG" sz="2800" dirty="0" smtClean="0"/>
                        <a:t>Prepare agenda</a:t>
                      </a:r>
                      <a:endParaRPr lang="en-SG" sz="2800" dirty="0"/>
                    </a:p>
                  </a:txBody>
                  <a:tcPr/>
                </a:tc>
              </a:tr>
              <a:tr h="608148"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2) Distribute</a:t>
                      </a:r>
                      <a:r>
                        <a:rPr lang="en-SG" sz="2800" baseline="0" dirty="0" smtClean="0"/>
                        <a:t> Work equally to every member</a:t>
                      </a:r>
                      <a:endParaRPr lang="en-SG" sz="2800" dirty="0"/>
                    </a:p>
                  </a:txBody>
                  <a:tcPr/>
                </a:tc>
              </a:tr>
              <a:tr h="608148"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3) Track all</a:t>
                      </a:r>
                      <a:r>
                        <a:rPr lang="en-SG" sz="2800" baseline="0" dirty="0" smtClean="0"/>
                        <a:t> metrics</a:t>
                      </a:r>
                      <a:endParaRPr lang="en-SG" sz="2800" dirty="0"/>
                    </a:p>
                  </a:txBody>
                  <a:tcPr/>
                </a:tc>
              </a:tr>
              <a:tr h="608148"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4) Prepare</a:t>
                      </a:r>
                      <a:r>
                        <a:rPr lang="en-SG" sz="2800" baseline="0" dirty="0" smtClean="0"/>
                        <a:t> for milestone(s)</a:t>
                      </a:r>
                      <a:endParaRPr lang="en-SG" sz="2800" dirty="0"/>
                    </a:p>
                  </a:txBody>
                  <a:tcPr/>
                </a:tc>
              </a:tr>
              <a:tr h="608148"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5) Lead internal group meetings</a:t>
                      </a:r>
                    </a:p>
                  </a:txBody>
                  <a:tcPr/>
                </a:tc>
              </a:tr>
              <a:tr h="608148">
                <a:tc>
                  <a:txBody>
                    <a:bodyPr/>
                    <a:lstStyle/>
                    <a:p>
                      <a:r>
                        <a:rPr lang="en-SG" sz="2800" dirty="0" smtClean="0"/>
                        <a:t>6) Find causes of deviations from</a:t>
                      </a:r>
                      <a:r>
                        <a:rPr lang="en-SG" sz="2800" baseline="0" dirty="0" smtClean="0"/>
                        <a:t> PPLOG</a:t>
                      </a:r>
                      <a:endParaRPr lang="en-SG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2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32" y="0"/>
            <a:ext cx="8534400" cy="1507067"/>
          </a:xfrm>
        </p:spPr>
        <p:txBody>
          <a:bodyPr/>
          <a:lstStyle/>
          <a:p>
            <a:r>
              <a:rPr lang="en-SG" dirty="0" smtClean="0"/>
              <a:t>Coder’s responsibilities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9071"/>
              </p:ext>
            </p:extLst>
          </p:nvPr>
        </p:nvGraphicFramePr>
        <p:xfrm>
          <a:off x="1669733" y="1507067"/>
          <a:ext cx="8636000" cy="4531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36000"/>
              </a:tblGrid>
              <a:tr h="906272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 smtClean="0"/>
                        <a:t>Responsibilities</a:t>
                      </a:r>
                      <a:endParaRPr lang="en-SG" sz="3200" dirty="0"/>
                    </a:p>
                  </a:txBody>
                  <a:tcPr/>
                </a:tc>
              </a:tr>
              <a:tr h="906272"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1)</a:t>
                      </a:r>
                      <a:r>
                        <a:rPr lang="en-SG" sz="3200" baseline="0" dirty="0" smtClean="0"/>
                        <a:t> Build functionalities</a:t>
                      </a:r>
                      <a:endParaRPr lang="en-SG" sz="3200" dirty="0"/>
                    </a:p>
                  </a:txBody>
                  <a:tcPr/>
                </a:tc>
              </a:tr>
              <a:tr h="906272"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2) Unique testing</a:t>
                      </a:r>
                      <a:endParaRPr lang="en-SG" sz="3200" dirty="0"/>
                    </a:p>
                  </a:txBody>
                  <a:tcPr/>
                </a:tc>
              </a:tr>
              <a:tr h="906272"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3) Update</a:t>
                      </a:r>
                      <a:r>
                        <a:rPr lang="en-SG" sz="3200" baseline="0" dirty="0" smtClean="0"/>
                        <a:t> PM of progress</a:t>
                      </a:r>
                      <a:endParaRPr lang="en-SG" sz="3200" dirty="0"/>
                    </a:p>
                  </a:txBody>
                  <a:tcPr/>
                </a:tc>
              </a:tr>
              <a:tr h="906272"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4) Explain</a:t>
                      </a:r>
                      <a:r>
                        <a:rPr lang="en-SG" sz="3200" baseline="0" dirty="0" smtClean="0"/>
                        <a:t> codes to other team members</a:t>
                      </a:r>
                      <a:endParaRPr lang="en-SG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2" y="71119"/>
            <a:ext cx="8534400" cy="1507067"/>
          </a:xfrm>
        </p:spPr>
        <p:txBody>
          <a:bodyPr/>
          <a:lstStyle/>
          <a:p>
            <a:r>
              <a:rPr lang="en-SG" dirty="0" smtClean="0"/>
              <a:t>Meeting minutes taker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849120" y="1767839"/>
            <a:ext cx="808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/>
              <a:t>Role is rotating through this order:</a:t>
            </a:r>
            <a:endParaRPr lang="en-SG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77360" y="269240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Yong Siang</a:t>
            </a:r>
            <a:endParaRPr lang="en-SG" dirty="0"/>
          </a:p>
        </p:txBody>
      </p:sp>
      <p:sp>
        <p:nvSpPr>
          <p:cNvPr id="10" name="Down Arrow 9"/>
          <p:cNvSpPr/>
          <p:nvPr/>
        </p:nvSpPr>
        <p:spPr>
          <a:xfrm>
            <a:off x="4846320" y="3181866"/>
            <a:ext cx="318452" cy="524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Down Arrow 10"/>
          <p:cNvSpPr/>
          <p:nvPr/>
        </p:nvSpPr>
        <p:spPr>
          <a:xfrm>
            <a:off x="4846320" y="4223544"/>
            <a:ext cx="318452" cy="524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4246880" y="372034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Jason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4182586" y="474829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Wu Wei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5764054" y="4696024"/>
            <a:ext cx="318452" cy="524748"/>
          </a:xfrm>
          <a:prstGeom prst="downArrow">
            <a:avLst>
              <a:gd name="adj1" fmla="val 50000"/>
              <a:gd name="adj2" fmla="val 56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965706" y="474829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Jeremy</a:t>
            </a:r>
            <a:endParaRPr lang="en-SG" dirty="0"/>
          </a:p>
        </p:txBody>
      </p:sp>
      <p:sp>
        <p:nvSpPr>
          <p:cNvPr id="16" name="Down Arrow 15"/>
          <p:cNvSpPr/>
          <p:nvPr/>
        </p:nvSpPr>
        <p:spPr>
          <a:xfrm rot="-2700000" flipV="1">
            <a:off x="6478730" y="4160940"/>
            <a:ext cx="318452" cy="524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516880" y="373810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Shu Wei</a:t>
            </a:r>
            <a:endParaRPr lang="en-SG" dirty="0"/>
          </a:p>
        </p:txBody>
      </p:sp>
      <p:sp>
        <p:nvSpPr>
          <p:cNvPr id="18" name="Down Arrow 17"/>
          <p:cNvSpPr/>
          <p:nvPr/>
        </p:nvSpPr>
        <p:spPr>
          <a:xfrm rot="8700000">
            <a:off x="5735145" y="3132296"/>
            <a:ext cx="336250" cy="504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1219199" y="5380045"/>
            <a:ext cx="10241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Responsibility: Update specific meeting minutes (with agenda, assignment of tasks and due date) and upload to GIT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070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132" y="2424852"/>
            <a:ext cx="9008428" cy="1507067"/>
          </a:xfrm>
        </p:spPr>
        <p:txBody>
          <a:bodyPr>
            <a:noAutofit/>
          </a:bodyPr>
          <a:lstStyle/>
          <a:p>
            <a:r>
              <a:rPr lang="en-SG" sz="5400" b="1" dirty="0" smtClean="0"/>
              <a:t>Pair Programming -rotation plan</a:t>
            </a:r>
            <a:endParaRPr lang="en-SG" sz="5400" b="1" dirty="0"/>
          </a:p>
        </p:txBody>
      </p:sp>
    </p:spTree>
    <p:extLst>
      <p:ext uri="{BB962C8B-B14F-4D97-AF65-F5344CB8AC3E}">
        <p14:creationId xmlns:p14="http://schemas.microsoft.com/office/powerpoint/2010/main" val="27451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92" y="-44023"/>
            <a:ext cx="8534400" cy="1507067"/>
          </a:xfrm>
        </p:spPr>
        <p:txBody>
          <a:bodyPr/>
          <a:lstStyle/>
          <a:p>
            <a:r>
              <a:rPr lang="en-SG" dirty="0" smtClean="0"/>
              <a:t>Coders/developers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86698"/>
              </p:ext>
            </p:extLst>
          </p:nvPr>
        </p:nvGraphicFramePr>
        <p:xfrm>
          <a:off x="816292" y="1137924"/>
          <a:ext cx="9943163" cy="52866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2995"/>
                <a:gridCol w="3925780"/>
                <a:gridCol w="3314388"/>
              </a:tblGrid>
              <a:tr h="4480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Iteration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Coders</a:t>
                      </a:r>
                    </a:p>
                  </a:txBody>
                  <a:tcPr/>
                </a:tc>
              </a:tr>
              <a:tr h="44808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Iteration 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Login &amp; Logout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>
                          <a:solidFill>
                            <a:srgbClr val="7030A0"/>
                          </a:solidFill>
                        </a:rPr>
                        <a:t>Yong Siang </a:t>
                      </a:r>
                      <a:r>
                        <a:rPr lang="en-SG" sz="1800" dirty="0" smtClean="0"/>
                        <a:t>&amp; Jason</a:t>
                      </a:r>
                      <a:endParaRPr lang="en-SG" sz="1800" dirty="0"/>
                    </a:p>
                  </a:txBody>
                  <a:tcPr/>
                </a:tc>
              </a:tr>
              <a:tr h="448088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Iteration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Shu Wei </a:t>
                      </a:r>
                      <a:r>
                        <a:rPr lang="en-US" sz="1800" dirty="0" smtClean="0"/>
                        <a:t>&amp;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Wu Wei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808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Basic App Usage Report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>
                          <a:solidFill>
                            <a:srgbClr val="7030A0"/>
                          </a:solidFill>
                        </a:rPr>
                        <a:t>Yong Siang </a:t>
                      </a:r>
                      <a:r>
                        <a:rPr lang="en-SG" sz="1800" dirty="0" smtClean="0"/>
                        <a:t>&amp; Jason</a:t>
                      </a:r>
                      <a:endParaRPr lang="en-SG" sz="1800" dirty="0"/>
                    </a:p>
                  </a:txBody>
                  <a:tcPr/>
                </a:tc>
              </a:tr>
              <a:tr h="4852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Top-k Usage Report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Shu Wei </a:t>
                      </a:r>
                      <a:r>
                        <a:rPr lang="en-US" sz="1800" dirty="0" smtClean="0"/>
                        <a:t>&amp;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</a:rPr>
                        <a:t>Jeremy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8523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Smartphone</a:t>
                      </a:r>
                      <a:r>
                        <a:rPr lang="en-US" sz="1800" baseline="0" dirty="0" smtClean="0"/>
                        <a:t> Overuse Report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Yong Siang </a:t>
                      </a:r>
                      <a:r>
                        <a:rPr lang="en-US" sz="1800" dirty="0" smtClean="0"/>
                        <a:t>&amp; Jason</a:t>
                      </a:r>
                      <a:endParaRPr lang="en-US" sz="1800" dirty="0"/>
                    </a:p>
                  </a:txBody>
                  <a:tcPr/>
                </a:tc>
              </a:tr>
              <a:tr h="448088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Iteration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Dual Interfaces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Yong Siang </a:t>
                      </a:r>
                      <a:r>
                        <a:rPr lang="en-US" sz="1800" dirty="0" smtClean="0"/>
                        <a:t>&amp; 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Jeremy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5893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Loading Location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Shu Wei </a:t>
                      </a:r>
                      <a:r>
                        <a:rPr lang="en-US" sz="1800" dirty="0" smtClean="0"/>
                        <a:t>&amp;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Wu Wei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893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Deletion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Wu Wei </a:t>
                      </a:r>
                      <a:r>
                        <a:rPr lang="en-US" sz="1800" dirty="0" smtClean="0"/>
                        <a:t>&amp; 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Jeremy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48088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Iteration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Smartphone</a:t>
                      </a:r>
                      <a:r>
                        <a:rPr lang="en-US" sz="1800" baseline="0" dirty="0" smtClean="0"/>
                        <a:t> Usage Heatmap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Shu Wei </a:t>
                      </a:r>
                      <a:r>
                        <a:rPr lang="en-US" sz="1800" dirty="0" smtClean="0"/>
                        <a:t>&amp; </a:t>
                      </a: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Jeremy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4808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Social Activeness Report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Wu Wei</a:t>
                      </a:r>
                      <a:r>
                        <a:rPr lang="en-US" sz="1800" baseline="0" dirty="0" smtClean="0"/>
                        <a:t> &amp; Jason</a:t>
                      </a:r>
                      <a:endParaRPr lang="en-US" sz="1800" dirty="0"/>
                    </a:p>
                  </a:txBody>
                  <a:tcPr/>
                </a:tc>
              </a:tr>
              <a:tr h="448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Iteration</a:t>
                      </a:r>
                      <a:r>
                        <a:rPr lang="en-US" sz="1800" baseline="0" dirty="0" smtClean="0"/>
                        <a:t>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Improve UI &amp; UE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5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838" y="0"/>
            <a:ext cx="9249060" cy="1194066"/>
          </a:xfrm>
        </p:spPr>
        <p:txBody>
          <a:bodyPr/>
          <a:lstStyle/>
          <a:p>
            <a:r>
              <a:rPr lang="en-SG" dirty="0" smtClean="0"/>
              <a:t>Pair rotation part I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56288"/>
              </p:ext>
            </p:extLst>
          </p:nvPr>
        </p:nvGraphicFramePr>
        <p:xfrm>
          <a:off x="674838" y="921072"/>
          <a:ext cx="10480842" cy="541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082"/>
                <a:gridCol w="2692400"/>
                <a:gridCol w="3007360"/>
              </a:tblGrid>
              <a:tr h="400208">
                <a:tc>
                  <a:txBody>
                    <a:bodyPr/>
                    <a:lstStyle/>
                    <a:p>
                      <a:r>
                        <a:rPr lang="en-SG" dirty="0" smtClean="0"/>
                        <a:t>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Assign to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Date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dirty="0" smtClean="0"/>
                        <a:t>Login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 &amp; Jason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22</a:t>
                      </a:r>
                      <a:r>
                        <a:rPr lang="en-SG" baseline="30000" dirty="0" smtClean="0"/>
                        <a:t>nd</a:t>
                      </a:r>
                      <a:r>
                        <a:rPr lang="en-SG" baseline="0" dirty="0" smtClean="0"/>
                        <a:t> September</a:t>
                      </a:r>
                      <a:endParaRPr lang="en-SG" dirty="0"/>
                    </a:p>
                  </a:txBody>
                  <a:tcPr/>
                </a:tc>
              </a:tr>
              <a:tr h="450869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</a:t>
                      </a:r>
                      <a:r>
                        <a:rPr lang="en-SG" baseline="0" dirty="0" smtClean="0"/>
                        <a:t> Siang &amp; Jason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22</a:t>
                      </a:r>
                      <a:r>
                        <a:rPr lang="en-SG" baseline="30000" dirty="0" smtClean="0"/>
                        <a:t>nd</a:t>
                      </a:r>
                      <a:r>
                        <a:rPr lang="en-SG" dirty="0" smtClean="0"/>
                        <a:t> September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csvReader, read files</a:t>
                      </a:r>
                      <a:r>
                        <a:rPr lang="en-SG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zip &amp; read zip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Wu Wei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26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September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 for demographics,app,app-lookup.csv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Wu Wei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29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September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dirty="0" smtClean="0"/>
                        <a:t>Validation for 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location,location-lookup.csv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Wu Wei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29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September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dirty="0" smtClean="0"/>
                        <a:t>Update</a:t>
                      </a:r>
                      <a:r>
                        <a:rPr lang="en-SG" baseline="0" dirty="0" smtClean="0"/>
                        <a:t> and load data to SQL tables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</a:t>
                      </a:r>
                      <a:r>
                        <a:rPr lang="en-SG" baseline="0" dirty="0" smtClean="0"/>
                        <a:t> &amp; Wu Wei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29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September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report by time category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 &amp; Jason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r>
                        <a:rPr lang="en-SG" baseline="30000" dirty="0" smtClean="0"/>
                        <a:t>rd</a:t>
                      </a:r>
                      <a:r>
                        <a:rPr lang="en-SG" baseline="0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report by time and demographic category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 &amp; Jason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6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report by app category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 &amp; Jason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7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baseline="0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report of diurnal pattern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 &amp; Jason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7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baseline="0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8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-10160"/>
            <a:ext cx="9249060" cy="1507067"/>
          </a:xfrm>
        </p:spPr>
        <p:txBody>
          <a:bodyPr/>
          <a:lstStyle/>
          <a:p>
            <a:r>
              <a:rPr lang="en-SG" dirty="0" smtClean="0"/>
              <a:t>Pair rotation part II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2257"/>
              </p:ext>
            </p:extLst>
          </p:nvPr>
        </p:nvGraphicFramePr>
        <p:xfrm>
          <a:off x="650239" y="1063056"/>
          <a:ext cx="10982961" cy="561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521"/>
                <a:gridCol w="2763520"/>
                <a:gridCol w="3169920"/>
              </a:tblGrid>
              <a:tr h="400208">
                <a:tc>
                  <a:txBody>
                    <a:bodyPr/>
                    <a:lstStyle/>
                    <a:p>
                      <a:r>
                        <a:rPr lang="en-SG" dirty="0" smtClean="0"/>
                        <a:t>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Assign to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Date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top-k most used apps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Jeremy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r>
                        <a:rPr lang="en-SG" baseline="30000" dirty="0" smtClean="0"/>
                        <a:t>rd</a:t>
                      </a:r>
                      <a:r>
                        <a:rPr lang="en-SG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50869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top-k students with most app usage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Jeremy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top-k schools with most app usage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Jeremy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7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daily smartphone usage duration metrics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 &amp; Jason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9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daily gaming duration metrics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 &amp; Jason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9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</a:p>
                    <a:p>
                      <a:endParaRPr lang="en-SG" dirty="0"/>
                    </a:p>
                  </a:txBody>
                  <a:tcPr/>
                </a:tc>
              </a:tr>
              <a:tr h="657052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frequency of smartphone accesses metrics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Yong Siang &amp; 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9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 smtClean="0"/>
                    </a:p>
                  </a:txBody>
                  <a:tcPr/>
                </a:tc>
              </a:tr>
              <a:tr h="612979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twitter bootstrap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 &amp; Jeremy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13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JSON API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Yong Siang &amp; Jeremy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17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 smtClean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file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Wu Wei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13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file to database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Wu Wei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13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baseline="0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7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779" y="0"/>
            <a:ext cx="9249060" cy="1507067"/>
          </a:xfrm>
        </p:spPr>
        <p:txBody>
          <a:bodyPr/>
          <a:lstStyle/>
          <a:p>
            <a:r>
              <a:rPr lang="en-SG" dirty="0" smtClean="0"/>
              <a:t>Pair rotation part III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20142"/>
              </p:ext>
            </p:extLst>
          </p:nvPr>
        </p:nvGraphicFramePr>
        <p:xfrm>
          <a:off x="1140059" y="1062832"/>
          <a:ext cx="10533780" cy="531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541"/>
                <a:gridCol w="2905024"/>
                <a:gridCol w="3333215"/>
              </a:tblGrid>
              <a:tr h="400208">
                <a:tc>
                  <a:txBody>
                    <a:bodyPr/>
                    <a:lstStyle/>
                    <a:p>
                      <a:r>
                        <a:rPr lang="en-SG" dirty="0" smtClean="0"/>
                        <a:t>Tasks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Assign to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Date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validation for location.csv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Wu Wei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17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50869">
                <a:tc>
                  <a:txBody>
                    <a:bodyPr/>
                    <a:lstStyle/>
                    <a:p>
                      <a:r>
                        <a:rPr lang="en-SG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validation for location-lookup.csv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Wu Wei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17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functionality to upload additional location data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Shu Wei &amp; Wu Wei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17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deletion of data using location-delete.csv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Wu Wei &amp; Jeremy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20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baseline="0" dirty="0" smtClean="0"/>
                        <a:t> October</a:t>
                      </a:r>
                      <a:endParaRPr lang="en-SG" dirty="0" smtClean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web UI for deletion of Data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Wu Wei &amp; Jeremy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22</a:t>
                      </a:r>
                      <a:r>
                        <a:rPr lang="en-SG" baseline="30000" dirty="0" smtClean="0"/>
                        <a:t>nd</a:t>
                      </a:r>
                      <a:r>
                        <a:rPr lang="en-SG" dirty="0" smtClean="0"/>
                        <a:t> October</a:t>
                      </a:r>
                      <a:endParaRPr lang="en-SG" dirty="0" smtClean="0"/>
                    </a:p>
                  </a:txBody>
                  <a:tcPr/>
                </a:tc>
              </a:tr>
              <a:tr h="416420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Heatmap for app usage report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 Wei &amp; Jeremy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27</a:t>
                      </a:r>
                      <a:r>
                        <a:rPr lang="en-SG" baseline="30000" dirty="0" smtClean="0"/>
                        <a:t>th</a:t>
                      </a:r>
                      <a:r>
                        <a:rPr lang="en-SG" dirty="0" smtClean="0"/>
                        <a:t> October</a:t>
                      </a:r>
                      <a:endParaRPr lang="en-SG" dirty="0" smtClean="0"/>
                    </a:p>
                  </a:txBody>
                  <a:tcPr/>
                </a:tc>
              </a:tr>
              <a:tr h="612979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social activeness report using online social</a:t>
                      </a:r>
                      <a:r>
                        <a:rPr lang="en-SG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activities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Wu Wei</a:t>
                      </a:r>
                      <a:r>
                        <a:rPr lang="en-US" sz="1800" baseline="0" dirty="0" smtClean="0"/>
                        <a:t> &amp; Jason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27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October</a:t>
                      </a:r>
                      <a:endParaRPr lang="en-US" sz="1800" dirty="0" smtClean="0"/>
                    </a:p>
                  </a:txBody>
                  <a:tcPr/>
                </a:tc>
              </a:tr>
              <a:tr h="400208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social activeness report using physical grouping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Wu Wei</a:t>
                      </a:r>
                      <a:r>
                        <a:rPr lang="en-US" sz="1800" baseline="0" dirty="0" smtClean="0"/>
                        <a:t> &amp; Jason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29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October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219" y="972152"/>
            <a:ext cx="8534400" cy="5196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800" dirty="0" smtClean="0">
                <a:solidFill>
                  <a:schemeClr val="tx1"/>
                </a:solidFill>
              </a:rPr>
              <a:t>Team Colour</a:t>
            </a:r>
            <a:r>
              <a:rPr lang="en-SG" sz="2800" dirty="0">
                <a:solidFill>
                  <a:schemeClr val="tx1"/>
                </a:solidFill>
              </a:rPr>
              <a:t> </a:t>
            </a:r>
            <a:r>
              <a:rPr lang="en-SG" sz="2800" dirty="0" smtClean="0">
                <a:solidFill>
                  <a:schemeClr val="tx1"/>
                </a:solidFill>
              </a:rPr>
              <a:t>= </a:t>
            </a:r>
            <a:r>
              <a:rPr lang="en-SG" sz="2800" dirty="0" smtClean="0">
                <a:solidFill>
                  <a:schemeClr val="accent3"/>
                </a:solidFill>
              </a:rPr>
              <a:t>Cyan</a:t>
            </a:r>
            <a:endParaRPr lang="en-SG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2800" dirty="0" smtClean="0">
                <a:solidFill>
                  <a:schemeClr val="tx1"/>
                </a:solidFill>
              </a:rPr>
              <a:t>Required Functionalities:</a:t>
            </a:r>
          </a:p>
          <a:p>
            <a:pPr marL="0" indent="0">
              <a:buNone/>
            </a:pPr>
            <a:r>
              <a:rPr lang="en-SG" sz="1800" dirty="0" smtClean="0">
                <a:solidFill>
                  <a:schemeClr val="accent2">
                    <a:lumMod val="50000"/>
                  </a:schemeClr>
                </a:solidFill>
              </a:rPr>
              <a:t>* Login</a:t>
            </a:r>
          </a:p>
          <a:p>
            <a:pPr marL="0" indent="0">
              <a:buNone/>
            </a:pPr>
            <a:r>
              <a:rPr lang="en-SG" sz="1800" dirty="0" smtClean="0">
                <a:solidFill>
                  <a:schemeClr val="accent2">
                    <a:lumMod val="50000"/>
                  </a:schemeClr>
                </a:solidFill>
              </a:rPr>
              <a:t>* Bootstrap</a:t>
            </a:r>
          </a:p>
          <a:p>
            <a:pPr marL="0" indent="0">
              <a:buNone/>
            </a:pPr>
            <a:r>
              <a:rPr lang="en-SG" sz="1800" dirty="0" smtClean="0">
                <a:solidFill>
                  <a:schemeClr val="accent2">
                    <a:lumMod val="50000"/>
                  </a:schemeClr>
                </a:solidFill>
              </a:rPr>
              <a:t>* Basic App Usage Report</a:t>
            </a:r>
          </a:p>
          <a:p>
            <a:pPr marL="0" indent="0">
              <a:buNone/>
            </a:pPr>
            <a:r>
              <a:rPr lang="en-SG" sz="1800" dirty="0" smtClean="0">
                <a:solidFill>
                  <a:schemeClr val="accent2">
                    <a:lumMod val="50000"/>
                  </a:schemeClr>
                </a:solidFill>
              </a:rPr>
              <a:t>* Top-k App Usage Report</a:t>
            </a:r>
          </a:p>
          <a:p>
            <a:pPr marL="0" indent="0">
              <a:buNone/>
            </a:pPr>
            <a:r>
              <a:rPr lang="en-SG" sz="1800" dirty="0" smtClean="0">
                <a:solidFill>
                  <a:schemeClr val="accent2">
                    <a:lumMod val="50000"/>
                  </a:schemeClr>
                </a:solidFill>
              </a:rPr>
              <a:t>* Smartphone Overuse Report</a:t>
            </a:r>
          </a:p>
          <a:p>
            <a:pPr marL="0" indent="0">
              <a:buNone/>
            </a:pPr>
            <a:r>
              <a:rPr lang="en-SG" sz="1800" dirty="0" smtClean="0">
                <a:solidFill>
                  <a:schemeClr val="accent2">
                    <a:lumMod val="50000"/>
                  </a:schemeClr>
                </a:solidFill>
              </a:rPr>
              <a:t>* Dual Interfaces</a:t>
            </a:r>
          </a:p>
          <a:p>
            <a:pPr marL="0" indent="0">
              <a:buNone/>
            </a:pPr>
            <a:r>
              <a:rPr lang="en-SG" sz="1800" dirty="0" smtClean="0">
                <a:solidFill>
                  <a:schemeClr val="accent5">
                    <a:lumMod val="50000"/>
                  </a:schemeClr>
                </a:solidFill>
              </a:rPr>
              <a:t>* Loading Location Data</a:t>
            </a:r>
          </a:p>
          <a:p>
            <a:pPr marL="0" indent="0">
              <a:buNone/>
            </a:pPr>
            <a:r>
              <a:rPr lang="en-SG" sz="1800" dirty="0" smtClean="0">
                <a:solidFill>
                  <a:schemeClr val="accent5">
                    <a:lumMod val="50000"/>
                  </a:schemeClr>
                </a:solidFill>
              </a:rPr>
              <a:t>* Deletion of Data</a:t>
            </a:r>
          </a:p>
          <a:p>
            <a:pPr marL="0" indent="0">
              <a:buNone/>
            </a:pPr>
            <a:r>
              <a:rPr lang="en-SG" sz="1800" dirty="0" smtClean="0">
                <a:solidFill>
                  <a:schemeClr val="accent5">
                    <a:lumMod val="50000"/>
                  </a:schemeClr>
                </a:solidFill>
              </a:rPr>
              <a:t>* Smartphone Usage Heatmap</a:t>
            </a:r>
          </a:p>
          <a:p>
            <a:pPr marL="0" indent="0">
              <a:buNone/>
            </a:pPr>
            <a:r>
              <a:rPr lang="en-SG" sz="1800" dirty="0" smtClean="0">
                <a:solidFill>
                  <a:schemeClr val="accent5">
                    <a:lumMod val="50000"/>
                  </a:schemeClr>
                </a:solidFill>
              </a:rPr>
              <a:t>* Social Activeness Report</a:t>
            </a:r>
          </a:p>
          <a:p>
            <a:pPr marL="0" indent="0">
              <a:buNone/>
            </a:pPr>
            <a:endParaRPr lang="en-SG" sz="28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SG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103" y="1523198"/>
            <a:ext cx="8534400" cy="361526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800" dirty="0" smtClean="0">
                <a:solidFill>
                  <a:schemeClr val="tx1"/>
                </a:solidFill>
              </a:rPr>
              <a:t>No functionalities would be dropped or added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2800" dirty="0" smtClean="0">
                <a:solidFill>
                  <a:schemeClr val="tx1"/>
                </a:solidFill>
              </a:rPr>
              <a:t>Framework: Stick with Model View Controller (JSP Model 2)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2800" dirty="0" smtClean="0">
                <a:solidFill>
                  <a:schemeClr val="tx1"/>
                </a:solidFill>
              </a:rPr>
              <a:t>No other frameworks will be using</a:t>
            </a:r>
            <a:endParaRPr lang="en-S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0111" y="236014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SG" sz="5400" b="1" dirty="0" smtClean="0"/>
              <a:t>Schedule</a:t>
            </a:r>
            <a:endParaRPr lang="en-SG" sz="5400" b="1" dirty="0"/>
          </a:p>
        </p:txBody>
      </p:sp>
    </p:spTree>
    <p:extLst>
      <p:ext uri="{BB962C8B-B14F-4D97-AF65-F5344CB8AC3E}">
        <p14:creationId xmlns:p14="http://schemas.microsoft.com/office/powerpoint/2010/main" val="15058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45" y="300343"/>
            <a:ext cx="8534400" cy="1507067"/>
          </a:xfrm>
        </p:spPr>
        <p:txBody>
          <a:bodyPr/>
          <a:lstStyle/>
          <a:p>
            <a:r>
              <a:rPr lang="en-SG" dirty="0" smtClean="0"/>
              <a:t>Iteration Schedule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724" y="167720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SG" sz="3200" b="1" dirty="0" smtClean="0">
                <a:solidFill>
                  <a:srgbClr val="FF0000"/>
                </a:solidFill>
              </a:rPr>
              <a:t>5 Iterations:</a:t>
            </a:r>
          </a:p>
          <a:p>
            <a:pPr marL="0" indent="0">
              <a:buNone/>
            </a:pPr>
            <a:endParaRPr lang="en-SG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dirty="0" smtClean="0">
                <a:solidFill>
                  <a:schemeClr val="tx1"/>
                </a:solidFill>
              </a:rPr>
              <a:t>Iteration 1: 14</a:t>
            </a:r>
            <a:r>
              <a:rPr lang="en-SG" baseline="30000" dirty="0" smtClean="0">
                <a:solidFill>
                  <a:schemeClr val="tx1"/>
                </a:solidFill>
              </a:rPr>
              <a:t>th</a:t>
            </a:r>
            <a:r>
              <a:rPr lang="en-SG" dirty="0" smtClean="0">
                <a:solidFill>
                  <a:schemeClr val="tx1"/>
                </a:solidFill>
              </a:rPr>
              <a:t> September – 26</a:t>
            </a:r>
            <a:r>
              <a:rPr lang="en-SG" baseline="30000" dirty="0" smtClean="0">
                <a:solidFill>
                  <a:schemeClr val="tx1"/>
                </a:solidFill>
              </a:rPr>
              <a:t>th</a:t>
            </a:r>
            <a:r>
              <a:rPr lang="en-SG" dirty="0" smtClean="0">
                <a:solidFill>
                  <a:schemeClr val="tx1"/>
                </a:solidFill>
              </a:rPr>
              <a:t> September (13 days)</a:t>
            </a:r>
          </a:p>
          <a:p>
            <a:pPr marL="0" indent="0">
              <a:buNone/>
            </a:pPr>
            <a:r>
              <a:rPr lang="en-SG" dirty="0" smtClean="0">
                <a:solidFill>
                  <a:schemeClr val="tx1"/>
                </a:solidFill>
              </a:rPr>
              <a:t>Iteration 2: 26</a:t>
            </a:r>
            <a:r>
              <a:rPr lang="en-SG" baseline="30000" dirty="0" smtClean="0">
                <a:solidFill>
                  <a:schemeClr val="tx1"/>
                </a:solidFill>
              </a:rPr>
              <a:t>th</a:t>
            </a:r>
            <a:r>
              <a:rPr lang="en-SG" dirty="0" smtClean="0">
                <a:solidFill>
                  <a:schemeClr val="tx1"/>
                </a:solidFill>
              </a:rPr>
              <a:t> September – 12</a:t>
            </a:r>
            <a:r>
              <a:rPr lang="en-SG" baseline="30000" dirty="0" smtClean="0">
                <a:solidFill>
                  <a:schemeClr val="tx1"/>
                </a:solidFill>
              </a:rPr>
              <a:t>th</a:t>
            </a:r>
            <a:r>
              <a:rPr lang="en-SG" dirty="0" smtClean="0">
                <a:solidFill>
                  <a:schemeClr val="tx1"/>
                </a:solidFill>
              </a:rPr>
              <a:t> October (17 days)</a:t>
            </a:r>
          </a:p>
          <a:p>
            <a:pPr marL="0" indent="0">
              <a:buNone/>
            </a:pPr>
            <a:r>
              <a:rPr lang="en-SG" dirty="0" smtClean="0">
                <a:solidFill>
                  <a:schemeClr val="tx1"/>
                </a:solidFill>
              </a:rPr>
              <a:t>Iteration 3: 12</a:t>
            </a:r>
            <a:r>
              <a:rPr lang="en-SG" baseline="30000" dirty="0" smtClean="0">
                <a:solidFill>
                  <a:schemeClr val="tx1"/>
                </a:solidFill>
              </a:rPr>
              <a:t>th</a:t>
            </a:r>
            <a:r>
              <a:rPr lang="en-SG" dirty="0" smtClean="0">
                <a:solidFill>
                  <a:schemeClr val="tx1"/>
                </a:solidFill>
              </a:rPr>
              <a:t> October – 26</a:t>
            </a:r>
            <a:r>
              <a:rPr lang="en-SG" baseline="30000" dirty="0" smtClean="0">
                <a:solidFill>
                  <a:schemeClr val="tx1"/>
                </a:solidFill>
              </a:rPr>
              <a:t>th</a:t>
            </a:r>
            <a:r>
              <a:rPr lang="en-SG" dirty="0" smtClean="0">
                <a:solidFill>
                  <a:schemeClr val="tx1"/>
                </a:solidFill>
              </a:rPr>
              <a:t> October (15 days)</a:t>
            </a:r>
          </a:p>
          <a:p>
            <a:pPr marL="0" indent="0">
              <a:buNone/>
            </a:pPr>
            <a:r>
              <a:rPr lang="en-SG" dirty="0" smtClean="0">
                <a:solidFill>
                  <a:schemeClr val="tx1"/>
                </a:solidFill>
              </a:rPr>
              <a:t>Iteration 4: 26</a:t>
            </a:r>
            <a:r>
              <a:rPr lang="en-SG" baseline="30000" dirty="0" smtClean="0">
                <a:solidFill>
                  <a:schemeClr val="tx1"/>
                </a:solidFill>
              </a:rPr>
              <a:t>th</a:t>
            </a:r>
            <a:r>
              <a:rPr lang="en-SG" dirty="0" smtClean="0">
                <a:solidFill>
                  <a:schemeClr val="tx1"/>
                </a:solidFill>
              </a:rPr>
              <a:t> October – 7</a:t>
            </a:r>
            <a:r>
              <a:rPr lang="en-SG" baseline="30000" dirty="0" smtClean="0">
                <a:solidFill>
                  <a:schemeClr val="tx1"/>
                </a:solidFill>
              </a:rPr>
              <a:t>th</a:t>
            </a:r>
            <a:r>
              <a:rPr lang="en-SG" dirty="0" smtClean="0">
                <a:solidFill>
                  <a:schemeClr val="tx1"/>
                </a:solidFill>
              </a:rPr>
              <a:t> November (13 days)</a:t>
            </a:r>
          </a:p>
          <a:p>
            <a:pPr marL="0" indent="0">
              <a:buNone/>
            </a:pPr>
            <a:r>
              <a:rPr lang="en-SG" dirty="0" smtClean="0">
                <a:solidFill>
                  <a:schemeClr val="tx1"/>
                </a:solidFill>
              </a:rPr>
              <a:t>Iteration 5: 7</a:t>
            </a:r>
            <a:r>
              <a:rPr lang="en-SG" baseline="30000" dirty="0" smtClean="0">
                <a:solidFill>
                  <a:schemeClr val="tx1"/>
                </a:solidFill>
              </a:rPr>
              <a:t>th</a:t>
            </a:r>
            <a:r>
              <a:rPr lang="en-SG" dirty="0" smtClean="0">
                <a:solidFill>
                  <a:schemeClr val="tx1"/>
                </a:solidFill>
              </a:rPr>
              <a:t> November – 18</a:t>
            </a:r>
            <a:r>
              <a:rPr lang="en-SG" baseline="30000" dirty="0" smtClean="0">
                <a:solidFill>
                  <a:schemeClr val="tx1"/>
                </a:solidFill>
              </a:rPr>
              <a:t>th</a:t>
            </a:r>
            <a:r>
              <a:rPr lang="en-SG" dirty="0" smtClean="0">
                <a:solidFill>
                  <a:schemeClr val="tx1"/>
                </a:solidFill>
              </a:rPr>
              <a:t> November (12 days)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Why use Time Boxing?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</a:rPr>
              <a:t>Allow us to finish on time(Feature keeps pushing back time)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Easy for schedule rotation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Every Project Manager will have equal work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186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57" y="656477"/>
            <a:ext cx="8534400" cy="1507067"/>
          </a:xfrm>
        </p:spPr>
        <p:txBody>
          <a:bodyPr/>
          <a:lstStyle/>
          <a:p>
            <a:r>
              <a:rPr lang="en-SG" dirty="0" smtClean="0"/>
              <a:t>Timeline – an Overview</a:t>
            </a:r>
            <a:endParaRPr lang="en-S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9867829"/>
              </p:ext>
            </p:extLst>
          </p:nvPr>
        </p:nvGraphicFramePr>
        <p:xfrm>
          <a:off x="731520" y="510138"/>
          <a:ext cx="10289405" cy="634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731519" y="5960978"/>
            <a:ext cx="10106526" cy="48126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07456" y="694978"/>
            <a:ext cx="48127" cy="5314126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2889" y="233226"/>
            <a:ext cx="218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Project Progress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10477097" y="545319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93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1186</Words>
  <Application>Microsoft Office PowerPoint</Application>
  <PresentationFormat>Widescreen</PresentationFormat>
  <Paragraphs>417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SimSun</vt:lpstr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Slice</vt:lpstr>
      <vt:lpstr>IS203 Software Engineering</vt:lpstr>
      <vt:lpstr>Overview</vt:lpstr>
      <vt:lpstr>Functionalities</vt:lpstr>
      <vt:lpstr>PowerPoint Presentation</vt:lpstr>
      <vt:lpstr>PowerPoint Presentation</vt:lpstr>
      <vt:lpstr>Schedule</vt:lpstr>
      <vt:lpstr>Iteration Schedule</vt:lpstr>
      <vt:lpstr>Why use Time Boxing?</vt:lpstr>
      <vt:lpstr>Timeline – an Overview</vt:lpstr>
      <vt:lpstr>Iteration 1 (Week 5 - 6)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Buffer Time</vt:lpstr>
      <vt:lpstr>Critical Path for Iteration 2 Week 7</vt:lpstr>
      <vt:lpstr>Critical Path for Iteration 2 Week 8</vt:lpstr>
      <vt:lpstr>Metrics</vt:lpstr>
      <vt:lpstr>Mitigation plan I</vt:lpstr>
      <vt:lpstr>PowerPoint Presentation</vt:lpstr>
      <vt:lpstr>Mitigation plan II</vt:lpstr>
      <vt:lpstr>Mitigation plan III</vt:lpstr>
      <vt:lpstr>PowerPoint Presentation</vt:lpstr>
      <vt:lpstr>Roles &amp; responsibilities</vt:lpstr>
      <vt:lpstr>Project managers &amp; Milestones</vt:lpstr>
      <vt:lpstr>Project Manager’s responsibilities</vt:lpstr>
      <vt:lpstr>Coder’s responsibilities</vt:lpstr>
      <vt:lpstr>Meeting minutes taker</vt:lpstr>
      <vt:lpstr>Pair Programming -rotation plan</vt:lpstr>
      <vt:lpstr>Coders/developers</vt:lpstr>
      <vt:lpstr>Pair rotation part I</vt:lpstr>
      <vt:lpstr>Pair rotation part II</vt:lpstr>
      <vt:lpstr>Pair rotation part III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Not Feature Boxing</dc:title>
  <dc:creator>Wei Wu</dc:creator>
  <cp:lastModifiedBy>Wei Wu</cp:lastModifiedBy>
  <cp:revision>77</cp:revision>
  <dcterms:created xsi:type="dcterms:W3CDTF">2015-09-22T08:38:47Z</dcterms:created>
  <dcterms:modified xsi:type="dcterms:W3CDTF">2015-09-30T17:47:58Z</dcterms:modified>
</cp:coreProperties>
</file>