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4" r:id="rId3"/>
    <p:sldId id="257" r:id="rId4"/>
    <p:sldId id="258" r:id="rId5"/>
    <p:sldId id="259" r:id="rId6"/>
    <p:sldId id="260" r:id="rId7"/>
    <p:sldId id="261" r:id="rId8"/>
    <p:sldId id="262"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40" autoAdjust="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8B2EE-E2E2-4C23-B10B-F0DEDFB6A4B4}" type="datetimeFigureOut">
              <a:rPr lang="en-SG" smtClean="0"/>
              <a:t>22/9/2015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208E4-0DF3-42C6-91FC-E7E66370BB7D}" type="slidenum">
              <a:rPr lang="en-SG" smtClean="0"/>
              <a:t>‹#›</a:t>
            </a:fld>
            <a:endParaRPr lang="en-SG"/>
          </a:p>
        </p:txBody>
      </p:sp>
    </p:spTree>
    <p:extLst>
      <p:ext uri="{BB962C8B-B14F-4D97-AF65-F5344CB8AC3E}">
        <p14:creationId xmlns:p14="http://schemas.microsoft.com/office/powerpoint/2010/main" val="244049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 Be specific! Tell us the number of days you are ahead/behind schedule. Not some vague answers ("somewhat behind schedule").</a:t>
            </a:r>
          </a:p>
          <a:p>
            <a:endParaRPr lang="en-SG" dirty="0"/>
          </a:p>
        </p:txBody>
      </p:sp>
      <p:sp>
        <p:nvSpPr>
          <p:cNvPr id="4" name="Slide Number Placeholder 3"/>
          <p:cNvSpPr>
            <a:spLocks noGrp="1"/>
          </p:cNvSpPr>
          <p:nvPr>
            <p:ph type="sldNum" sz="quarter" idx="10"/>
          </p:nvPr>
        </p:nvSpPr>
        <p:spPr/>
        <p:txBody>
          <a:bodyPr/>
          <a:lstStyle/>
          <a:p>
            <a:fld id="{648208E4-0DF3-42C6-91FC-E7E66370BB7D}" type="slidenum">
              <a:rPr lang="en-SG" smtClean="0"/>
              <a:t>4</a:t>
            </a:fld>
            <a:endParaRPr lang="en-SG"/>
          </a:p>
        </p:txBody>
      </p:sp>
    </p:spTree>
    <p:extLst>
      <p:ext uri="{BB962C8B-B14F-4D97-AF65-F5344CB8AC3E}">
        <p14:creationId xmlns:p14="http://schemas.microsoft.com/office/powerpoint/2010/main" val="398420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Any problems</a:t>
            </a:r>
            <a:r>
              <a:rPr lang="en-SG" baseline="0" dirty="0" smtClean="0"/>
              <a:t> </a:t>
            </a:r>
            <a:r>
              <a:rPr lang="en-SG" dirty="0" smtClean="0"/>
              <a:t>(existing or potential) that threaten the successful, on-time completion of your project.</a:t>
            </a:r>
            <a:br>
              <a:rPr lang="en-SG" dirty="0" smtClean="0"/>
            </a:br>
            <a:endParaRPr lang="en-SG" dirty="0"/>
          </a:p>
        </p:txBody>
      </p:sp>
      <p:sp>
        <p:nvSpPr>
          <p:cNvPr id="4" name="Slide Number Placeholder 3"/>
          <p:cNvSpPr>
            <a:spLocks noGrp="1"/>
          </p:cNvSpPr>
          <p:nvPr>
            <p:ph type="sldNum" sz="quarter" idx="10"/>
          </p:nvPr>
        </p:nvSpPr>
        <p:spPr/>
        <p:txBody>
          <a:bodyPr/>
          <a:lstStyle/>
          <a:p>
            <a:fld id="{648208E4-0DF3-42C6-91FC-E7E66370BB7D}" type="slidenum">
              <a:rPr lang="en-SG" smtClean="0"/>
              <a:t>6</a:t>
            </a:fld>
            <a:endParaRPr lang="en-SG"/>
          </a:p>
        </p:txBody>
      </p:sp>
    </p:spTree>
    <p:extLst>
      <p:ext uri="{BB962C8B-B14F-4D97-AF65-F5344CB8AC3E}">
        <p14:creationId xmlns:p14="http://schemas.microsoft.com/office/powerpoint/2010/main" val="1906172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Make sure you have your latest build on the deployment server and ready to demo. Source code checked out to your laptop and be ready to explain your codes.</a:t>
            </a:r>
          </a:p>
          <a:p>
            <a:endParaRPr lang="en-SG" dirty="0"/>
          </a:p>
        </p:txBody>
      </p:sp>
      <p:sp>
        <p:nvSpPr>
          <p:cNvPr id="4" name="Slide Number Placeholder 3"/>
          <p:cNvSpPr>
            <a:spLocks noGrp="1"/>
          </p:cNvSpPr>
          <p:nvPr>
            <p:ph type="sldNum" sz="quarter" idx="10"/>
          </p:nvPr>
        </p:nvSpPr>
        <p:spPr/>
        <p:txBody>
          <a:bodyPr/>
          <a:lstStyle/>
          <a:p>
            <a:fld id="{648208E4-0DF3-42C6-91FC-E7E66370BB7D}" type="slidenum">
              <a:rPr lang="en-SG" smtClean="0"/>
              <a:t>7</a:t>
            </a:fld>
            <a:endParaRPr lang="en-SG"/>
          </a:p>
        </p:txBody>
      </p:sp>
    </p:spTree>
    <p:extLst>
      <p:ext uri="{BB962C8B-B14F-4D97-AF65-F5344CB8AC3E}">
        <p14:creationId xmlns:p14="http://schemas.microsoft.com/office/powerpoint/2010/main" val="2269763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Show evidence of tracking. Note: the </a:t>
            </a:r>
            <a:r>
              <a:rPr lang="en-SG" dirty="0" err="1" smtClean="0"/>
              <a:t>pplog</a:t>
            </a:r>
            <a:r>
              <a:rPr lang="en-SG" dirty="0" smtClean="0"/>
              <a:t> software only computes the metric numbers for your schedule metrics. You still need to show us evidence of tracking and using (i.e., you looked at the number and did the right mitigation) the metric values. You also need to show us your tracking, and actions taken for your bug metric</a:t>
            </a:r>
          </a:p>
          <a:p>
            <a:endParaRPr lang="en-SG" dirty="0"/>
          </a:p>
        </p:txBody>
      </p:sp>
      <p:sp>
        <p:nvSpPr>
          <p:cNvPr id="4" name="Slide Number Placeholder 3"/>
          <p:cNvSpPr>
            <a:spLocks noGrp="1"/>
          </p:cNvSpPr>
          <p:nvPr>
            <p:ph type="sldNum" sz="quarter" idx="10"/>
          </p:nvPr>
        </p:nvSpPr>
        <p:spPr/>
        <p:txBody>
          <a:bodyPr/>
          <a:lstStyle/>
          <a:p>
            <a:fld id="{648208E4-0DF3-42C6-91FC-E7E66370BB7D}" type="slidenum">
              <a:rPr lang="en-SG" smtClean="0"/>
              <a:t>8</a:t>
            </a:fld>
            <a:endParaRPr lang="en-SG"/>
          </a:p>
        </p:txBody>
      </p:sp>
    </p:spTree>
    <p:extLst>
      <p:ext uri="{BB962C8B-B14F-4D97-AF65-F5344CB8AC3E}">
        <p14:creationId xmlns:p14="http://schemas.microsoft.com/office/powerpoint/2010/main" val="1864109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1AB1BA-5D27-40CA-9D04-DB264AE968C5}" type="datetimeFigureOut">
              <a:rPr lang="en-SG" smtClean="0"/>
              <a:t>22/9/2015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58B259A-B0F8-4819-A0D5-22B39149FA33}" type="slidenum">
              <a:rPr lang="en-SG" smtClean="0"/>
              <a:t>‹#›</a:t>
            </a:fld>
            <a:endParaRPr lang="en-SG"/>
          </a:p>
        </p:txBody>
      </p:sp>
    </p:spTree>
    <p:extLst>
      <p:ext uri="{BB962C8B-B14F-4D97-AF65-F5344CB8AC3E}">
        <p14:creationId xmlns:p14="http://schemas.microsoft.com/office/powerpoint/2010/main" val="247129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1AB1BA-5D27-40CA-9D04-DB264AE968C5}" type="datetimeFigureOut">
              <a:rPr lang="en-SG" smtClean="0"/>
              <a:t>22/9/2015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334018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1AB1BA-5D27-40CA-9D04-DB264AE968C5}" type="datetimeFigureOut">
              <a:rPr lang="en-SG" smtClean="0"/>
              <a:t>22/9/2015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260051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1AB1BA-5D27-40CA-9D04-DB264AE968C5}" type="datetimeFigureOut">
              <a:rPr lang="en-SG" smtClean="0"/>
              <a:t>22/9/2015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351628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F1AB1BA-5D27-40CA-9D04-DB264AE968C5}" type="datetimeFigureOut">
              <a:rPr lang="en-SG" smtClean="0"/>
              <a:t>22/9/2015</a:t>
            </a:fld>
            <a:endParaRPr lang="en-SG"/>
          </a:p>
        </p:txBody>
      </p:sp>
      <p:sp>
        <p:nvSpPr>
          <p:cNvPr id="5" name="Footer Placeholder 4"/>
          <p:cNvSpPr>
            <a:spLocks noGrp="1"/>
          </p:cNvSpPr>
          <p:nvPr>
            <p:ph type="ftr" sz="quarter" idx="11"/>
          </p:nvPr>
        </p:nvSpPr>
        <p:spPr>
          <a:xfrm>
            <a:off x="2182708" y="6272784"/>
            <a:ext cx="6327648" cy="365125"/>
          </a:xfrm>
        </p:spPr>
        <p:txBody>
          <a:bodyPr/>
          <a:lstStyle/>
          <a:p>
            <a:endParaRPr lang="en-SG"/>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58B259A-B0F8-4819-A0D5-22B39149FA33}" type="slidenum">
              <a:rPr lang="en-SG" smtClean="0"/>
              <a:t>‹#›</a:t>
            </a:fld>
            <a:endParaRPr lang="en-SG"/>
          </a:p>
        </p:txBody>
      </p:sp>
    </p:spTree>
    <p:extLst>
      <p:ext uri="{BB962C8B-B14F-4D97-AF65-F5344CB8AC3E}">
        <p14:creationId xmlns:p14="http://schemas.microsoft.com/office/powerpoint/2010/main" val="218417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1AB1BA-5D27-40CA-9D04-DB264AE968C5}" type="datetimeFigureOut">
              <a:rPr lang="en-SG" smtClean="0"/>
              <a:t>22/9/2015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425107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1AB1BA-5D27-40CA-9D04-DB264AE968C5}" type="datetimeFigureOut">
              <a:rPr lang="en-SG" smtClean="0"/>
              <a:t>22/9/2015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143970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1AB1BA-5D27-40CA-9D04-DB264AE968C5}" type="datetimeFigureOut">
              <a:rPr lang="en-SG" smtClean="0"/>
              <a:t>22/9/2015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335825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AB1BA-5D27-40CA-9D04-DB264AE968C5}" type="datetimeFigureOut">
              <a:rPr lang="en-SG" smtClean="0"/>
              <a:t>22/9/2015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54871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AB1BA-5D27-40CA-9D04-DB264AE968C5}" type="datetimeFigureOut">
              <a:rPr lang="en-SG" smtClean="0"/>
              <a:t>22/9/2015</a:t>
            </a:fld>
            <a:endParaRPr lang="en-SG"/>
          </a:p>
        </p:txBody>
      </p:sp>
      <p:sp>
        <p:nvSpPr>
          <p:cNvPr id="6" name="Footer Placeholder 5"/>
          <p:cNvSpPr>
            <a:spLocks noGrp="1"/>
          </p:cNvSpPr>
          <p:nvPr>
            <p:ph type="ftr" sz="quarter" idx="11"/>
          </p:nvPr>
        </p:nvSpPr>
        <p:spPr/>
        <p:txBody>
          <a:bodyPr/>
          <a:lstStyle/>
          <a:p>
            <a:endParaRPr lang="en-SG"/>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115394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AB1BA-5D27-40CA-9D04-DB264AE968C5}" type="datetimeFigureOut">
              <a:rPr lang="en-SG" smtClean="0"/>
              <a:t>22/9/2015</a:t>
            </a:fld>
            <a:endParaRPr lang="en-SG"/>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26283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F1AB1BA-5D27-40CA-9D04-DB264AE968C5}" type="datetimeFigureOut">
              <a:rPr lang="en-SG" smtClean="0"/>
              <a:t>22/9/2015</a:t>
            </a:fld>
            <a:endParaRPr lang="en-SG"/>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SG"/>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58B259A-B0F8-4819-A0D5-22B39149FA33}" type="slidenum">
              <a:rPr lang="en-SG" smtClean="0"/>
              <a:t>‹#›</a:t>
            </a:fld>
            <a:endParaRPr lang="en-SG"/>
          </a:p>
        </p:txBody>
      </p:sp>
    </p:spTree>
    <p:extLst>
      <p:ext uri="{BB962C8B-B14F-4D97-AF65-F5344CB8AC3E}">
        <p14:creationId xmlns:p14="http://schemas.microsoft.com/office/powerpoint/2010/main" val="137447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P0F2HUwb5Ivx159Hok0d46xO-6j0EO53ucDJ27sdrq8/edit#gid=0" TargetMode="External"/><Relationship Id="rId2" Type="http://schemas.openxmlformats.org/officeDocument/2006/relationships/hyperlink" Target="http://green.smu.edu.sg/pplog/pp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err="1" smtClean="0"/>
              <a:t>SuperVISOR</a:t>
            </a:r>
            <a:r>
              <a:rPr lang="en-SG" dirty="0" smtClean="0"/>
              <a:t> MEETING</a:t>
            </a:r>
            <a:endParaRPr lang="en-SG" dirty="0"/>
          </a:p>
        </p:txBody>
      </p:sp>
      <p:sp>
        <p:nvSpPr>
          <p:cNvPr id="3" name="Subtitle 2"/>
          <p:cNvSpPr>
            <a:spLocks noGrp="1"/>
          </p:cNvSpPr>
          <p:nvPr>
            <p:ph type="subTitle" idx="1"/>
          </p:nvPr>
        </p:nvSpPr>
        <p:spPr/>
        <p:txBody>
          <a:bodyPr/>
          <a:lstStyle/>
          <a:p>
            <a:r>
              <a:rPr lang="en-SG" dirty="0" smtClean="0"/>
              <a:t>G4-T6: SHU WEI, WU WEI, JASON, YONG SIANG, JEREMY(PM)</a:t>
            </a:r>
            <a:endParaRPr lang="en-SG" dirty="0"/>
          </a:p>
        </p:txBody>
      </p:sp>
    </p:spTree>
    <p:extLst>
      <p:ext uri="{BB962C8B-B14F-4D97-AF65-F5344CB8AC3E}">
        <p14:creationId xmlns:p14="http://schemas.microsoft.com/office/powerpoint/2010/main" val="2792686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PAIR PROGRAMING METRICS(</a:t>
            </a:r>
            <a:r>
              <a:rPr lang="en-SG" dirty="0" err="1" smtClean="0"/>
              <a:t>pplog</a:t>
            </a:r>
            <a:r>
              <a:rPr lang="en-SG" dirty="0" smtClean="0"/>
              <a:t>)</a:t>
            </a:r>
            <a:endParaRPr lang="en-SG" dirty="0"/>
          </a:p>
        </p:txBody>
      </p:sp>
      <p:sp>
        <p:nvSpPr>
          <p:cNvPr id="3" name="Content Placeholder 2"/>
          <p:cNvSpPr>
            <a:spLocks noGrp="1"/>
          </p:cNvSpPr>
          <p:nvPr>
            <p:ph idx="1"/>
          </p:nvPr>
        </p:nvSpPr>
        <p:spPr/>
        <p:txBody>
          <a:bodyPr/>
          <a:lstStyle/>
          <a:p>
            <a:endParaRPr lang="en-SG"/>
          </a:p>
        </p:txBody>
      </p:sp>
    </p:spTree>
    <p:extLst>
      <p:ext uri="{BB962C8B-B14F-4D97-AF65-F5344CB8AC3E}">
        <p14:creationId xmlns:p14="http://schemas.microsoft.com/office/powerpoint/2010/main" val="358986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781" y="50515"/>
            <a:ext cx="10058400" cy="1609344"/>
          </a:xfrm>
        </p:spPr>
        <p:txBody>
          <a:bodyPr/>
          <a:lstStyle/>
          <a:p>
            <a:r>
              <a:rPr lang="en-SG" dirty="0" smtClean="0"/>
              <a:t>Mitigation plan</a:t>
            </a:r>
            <a:endParaRPr lang="en-SG" dirty="0"/>
          </a:p>
        </p:txBody>
      </p:sp>
      <p:sp>
        <p:nvSpPr>
          <p:cNvPr id="5" name="Rectangle 4"/>
          <p:cNvSpPr/>
          <p:nvPr/>
        </p:nvSpPr>
        <p:spPr>
          <a:xfrm>
            <a:off x="238698" y="1440719"/>
            <a:ext cx="6096000" cy="3539430"/>
          </a:xfrm>
          <a:prstGeom prst="rect">
            <a:avLst/>
          </a:prstGeom>
        </p:spPr>
        <p:txBody>
          <a:bodyPr>
            <a:spAutoFit/>
          </a:bodyPr>
          <a:lstStyle/>
          <a:p>
            <a:r>
              <a:rPr lang="en-SG" sz="1600" u="sng" dirty="0"/>
              <a:t/>
            </a:r>
            <a:br>
              <a:rPr lang="en-SG" sz="1600" u="sng" dirty="0"/>
            </a:br>
            <a:r>
              <a:rPr lang="en-SG" sz="1600" u="sng" dirty="0" smtClean="0"/>
              <a:t>PAIR PROGRAMMING METRICS :</a:t>
            </a:r>
            <a:endParaRPr lang="en-SG" sz="1600" u="sng" dirty="0"/>
          </a:p>
          <a:p>
            <a:pPr marL="285750" indent="-285750">
              <a:buClr>
                <a:schemeClr val="accent2"/>
              </a:buClr>
              <a:buFont typeface="Wingdings" panose="05000000000000000000" pitchFamily="2" charset="2"/>
              <a:buChar char="§"/>
            </a:pPr>
            <a:r>
              <a:rPr lang="en-SG" sz="1600" b="1" dirty="0"/>
              <a:t>&lt;</a:t>
            </a:r>
            <a:r>
              <a:rPr lang="en-SG" sz="1600" b="1" dirty="0" smtClean="0"/>
              <a:t>50</a:t>
            </a:r>
            <a:r>
              <a:rPr lang="en-SG" sz="1600" dirty="0" smtClean="0"/>
              <a:t/>
            </a:r>
            <a:br>
              <a:rPr lang="en-SG" sz="1600" dirty="0" smtClean="0"/>
            </a:br>
            <a:r>
              <a:rPr lang="en-SG" sz="1600" dirty="0" smtClean="0"/>
              <a:t>-Increase </a:t>
            </a:r>
            <a:r>
              <a:rPr lang="en-SG" sz="1600" dirty="0" smtClean="0"/>
              <a:t>time allocated to tasks in the next </a:t>
            </a:r>
            <a:r>
              <a:rPr lang="en-SG" sz="1600" dirty="0"/>
              <a:t>iteration (Need more time</a:t>
            </a:r>
            <a:r>
              <a:rPr lang="en-SG" sz="1600" dirty="0"/>
              <a:t>)</a:t>
            </a:r>
            <a:br>
              <a:rPr lang="en-SG" sz="1600" dirty="0"/>
            </a:br>
            <a:r>
              <a:rPr lang="en-SG" sz="1600" dirty="0"/>
              <a:t>-Review possible paring &amp; estimation issues</a:t>
            </a:r>
            <a:br>
              <a:rPr lang="en-SG" sz="1600" dirty="0"/>
            </a:br>
            <a:r>
              <a:rPr lang="en-SG" sz="1600" dirty="0"/>
              <a:t>-</a:t>
            </a:r>
            <a:r>
              <a:rPr lang="en-SG" sz="1600" dirty="0" smtClean="0"/>
              <a:t>OT </a:t>
            </a:r>
            <a:r>
              <a:rPr lang="en-SG" sz="1600" dirty="0"/>
              <a:t>to make </a:t>
            </a:r>
            <a:r>
              <a:rPr lang="en-SG" sz="1600" dirty="0" smtClean="0"/>
              <a:t>up</a:t>
            </a:r>
          </a:p>
          <a:p>
            <a:pPr marL="285750" indent="-285750">
              <a:buClr>
                <a:schemeClr val="accent2"/>
              </a:buClr>
              <a:buFont typeface="Wingdings" panose="05000000000000000000" pitchFamily="2" charset="2"/>
              <a:buChar char="§"/>
            </a:pPr>
            <a:r>
              <a:rPr lang="en-SG" sz="1600" b="1" dirty="0"/>
              <a:t>50-150</a:t>
            </a:r>
          </a:p>
          <a:p>
            <a:pPr lvl="1"/>
            <a:r>
              <a:rPr lang="en-SG" sz="1600" dirty="0"/>
              <a:t>Go on with </a:t>
            </a:r>
            <a:r>
              <a:rPr lang="en-SG" sz="1600" dirty="0" smtClean="0"/>
              <a:t>PP, </a:t>
            </a:r>
            <a:r>
              <a:rPr lang="en-SG" sz="1600" dirty="0"/>
              <a:t>no </a:t>
            </a:r>
            <a:r>
              <a:rPr lang="en-SG" sz="1600" dirty="0" smtClean="0"/>
              <a:t>change</a:t>
            </a:r>
            <a:endParaRPr lang="en-SG" sz="1600" dirty="0"/>
          </a:p>
          <a:p>
            <a:pPr marL="285750" indent="-285750">
              <a:buClr>
                <a:schemeClr val="accent2"/>
              </a:buClr>
              <a:buFont typeface="Wingdings" panose="05000000000000000000" pitchFamily="2" charset="2"/>
              <a:buChar char="§"/>
            </a:pPr>
            <a:r>
              <a:rPr lang="en-SG" sz="1600" b="1" dirty="0" smtClean="0"/>
              <a:t>&gt;150 </a:t>
            </a:r>
            <a:endParaRPr lang="en-SG" sz="1600" b="1" dirty="0" smtClean="0"/>
          </a:p>
          <a:p>
            <a:pPr lvl="1">
              <a:buClr>
                <a:schemeClr val="accent2"/>
              </a:buClr>
            </a:pPr>
            <a:r>
              <a:rPr lang="en-SG" sz="1600" dirty="0" smtClean="0"/>
              <a:t>-Decrease </a:t>
            </a:r>
            <a:r>
              <a:rPr lang="en-SG" sz="1600" dirty="0" smtClean="0"/>
              <a:t>time </a:t>
            </a:r>
            <a:r>
              <a:rPr lang="en-SG" sz="1600" dirty="0"/>
              <a:t>allocated to </a:t>
            </a:r>
            <a:r>
              <a:rPr lang="en-SG" sz="1600" dirty="0" smtClean="0"/>
              <a:t>tasks in the </a:t>
            </a:r>
            <a:r>
              <a:rPr lang="en-SG" sz="1600" dirty="0"/>
              <a:t>next iteration </a:t>
            </a:r>
            <a:r>
              <a:rPr lang="en-SG" sz="1600" dirty="0" smtClean="0"/>
              <a:t>(Overestimate)</a:t>
            </a:r>
            <a:br>
              <a:rPr lang="en-SG" sz="1600" dirty="0" smtClean="0"/>
            </a:br>
            <a:r>
              <a:rPr lang="en-SG" sz="1600" dirty="0" smtClean="0"/>
              <a:t>-Review possible paring &amp; estimation issues</a:t>
            </a:r>
            <a:endParaRPr lang="en-SG" sz="1600" dirty="0"/>
          </a:p>
          <a:p>
            <a:pPr marL="285750" indent="-285750">
              <a:buClr>
                <a:schemeClr val="accent2"/>
              </a:buClr>
              <a:buFont typeface="Wingdings" panose="05000000000000000000" pitchFamily="2" charset="2"/>
              <a:buChar char="§"/>
            </a:pPr>
            <a:endParaRPr lang="en-SG" sz="1600" dirty="0"/>
          </a:p>
        </p:txBody>
      </p:sp>
      <p:sp>
        <p:nvSpPr>
          <p:cNvPr id="6" name="Rectangle 5"/>
          <p:cNvSpPr/>
          <p:nvPr/>
        </p:nvSpPr>
        <p:spPr>
          <a:xfrm>
            <a:off x="7364277" y="1708588"/>
            <a:ext cx="4096314" cy="4031873"/>
          </a:xfrm>
          <a:prstGeom prst="rect">
            <a:avLst/>
          </a:prstGeom>
        </p:spPr>
        <p:txBody>
          <a:bodyPr wrap="none">
            <a:spAutoFit/>
          </a:bodyPr>
          <a:lstStyle/>
          <a:p>
            <a:r>
              <a:rPr lang="en-SG" sz="1600" u="sng" dirty="0"/>
              <a:t>SCHEDULE METRICS</a:t>
            </a:r>
            <a:r>
              <a:rPr lang="en-SG" sz="1600" u="sng" dirty="0" smtClean="0"/>
              <a:t>:</a:t>
            </a:r>
          </a:p>
          <a:p>
            <a:pPr marL="285750" indent="-285750">
              <a:buClr>
                <a:schemeClr val="accent2"/>
              </a:buClr>
              <a:buFont typeface="Wingdings" panose="05000000000000000000" pitchFamily="2" charset="2"/>
              <a:buChar char="§"/>
            </a:pPr>
            <a:r>
              <a:rPr lang="en-SG" sz="1600" b="1" dirty="0" smtClean="0"/>
              <a:t>&lt;90</a:t>
            </a:r>
            <a:r>
              <a:rPr lang="en-SG" sz="1600" dirty="0" smtClean="0"/>
              <a:t/>
            </a:r>
            <a:br>
              <a:rPr lang="en-SG" sz="1600" dirty="0" smtClean="0"/>
            </a:br>
            <a:r>
              <a:rPr lang="en-SG" sz="1600" dirty="0" smtClean="0"/>
              <a:t>-Inform supervisor within 24 hrs</a:t>
            </a:r>
            <a:r>
              <a:rPr lang="en-SG" sz="1600" dirty="0"/>
              <a:t/>
            </a:r>
            <a:br>
              <a:rPr lang="en-SG" sz="1600" dirty="0"/>
            </a:br>
            <a:r>
              <a:rPr lang="en-SG" sz="1600" dirty="0"/>
              <a:t>-Too </a:t>
            </a:r>
            <a:r>
              <a:rPr lang="en-SG" sz="1600" dirty="0" smtClean="0"/>
              <a:t>slow/not finishing on schedule</a:t>
            </a:r>
            <a:br>
              <a:rPr lang="en-SG" sz="1600" dirty="0" smtClean="0"/>
            </a:br>
            <a:r>
              <a:rPr lang="en-SG" sz="1600" dirty="0" smtClean="0"/>
              <a:t>-OT </a:t>
            </a:r>
            <a:r>
              <a:rPr lang="en-SG" sz="1600" dirty="0" smtClean="0"/>
              <a:t>to make up</a:t>
            </a:r>
            <a:br>
              <a:rPr lang="en-SG" sz="1600" dirty="0" smtClean="0"/>
            </a:br>
            <a:endParaRPr lang="en-SG" sz="1600" dirty="0" smtClean="0"/>
          </a:p>
          <a:p>
            <a:pPr marL="285750" indent="-285750">
              <a:buClr>
                <a:schemeClr val="accent2"/>
              </a:buClr>
              <a:buFont typeface="Wingdings" panose="05000000000000000000" pitchFamily="2" charset="2"/>
              <a:buChar char="§"/>
            </a:pPr>
            <a:r>
              <a:rPr lang="en-SG" sz="1600" b="1" dirty="0" smtClean="0"/>
              <a:t>90-110</a:t>
            </a:r>
            <a:r>
              <a:rPr lang="en-SG" sz="1600" dirty="0" smtClean="0"/>
              <a:t/>
            </a:r>
            <a:br>
              <a:rPr lang="en-SG" sz="1600" dirty="0" smtClean="0"/>
            </a:br>
            <a:r>
              <a:rPr lang="en-SG" sz="1600" dirty="0"/>
              <a:t>Go on with </a:t>
            </a:r>
            <a:r>
              <a:rPr lang="en-SG" sz="1600" dirty="0" smtClean="0"/>
              <a:t>Schedule, </a:t>
            </a:r>
            <a:r>
              <a:rPr lang="en-SG" sz="1600" dirty="0"/>
              <a:t>no change</a:t>
            </a:r>
            <a:endParaRPr lang="en-SG" sz="1600" dirty="0" smtClean="0"/>
          </a:p>
          <a:p>
            <a:pPr marL="285750" indent="-285750">
              <a:buClr>
                <a:schemeClr val="accent2"/>
              </a:buClr>
              <a:buFont typeface="Wingdings" panose="05000000000000000000" pitchFamily="2" charset="2"/>
              <a:buChar char="§"/>
            </a:pPr>
            <a:r>
              <a:rPr lang="en-SG" sz="1600" b="1" dirty="0" smtClean="0"/>
              <a:t>&gt;110</a:t>
            </a:r>
            <a:r>
              <a:rPr lang="en-SG" sz="1600" dirty="0" smtClean="0"/>
              <a:t/>
            </a:r>
            <a:br>
              <a:rPr lang="en-SG" sz="1600" dirty="0" smtClean="0"/>
            </a:br>
            <a:r>
              <a:rPr lang="en-SG" sz="1600" dirty="0" smtClean="0"/>
              <a:t>-Include </a:t>
            </a:r>
            <a:r>
              <a:rPr lang="en-SG" sz="1600" dirty="0" smtClean="0"/>
              <a:t>more task in the next </a:t>
            </a:r>
            <a:r>
              <a:rPr lang="en-SG" sz="1600" dirty="0" smtClean="0"/>
              <a:t>iteration</a:t>
            </a:r>
            <a:r>
              <a:rPr lang="en-SG" sz="1600" dirty="0" smtClean="0"/>
              <a:t/>
            </a:r>
            <a:br>
              <a:rPr lang="en-SG" sz="1600" dirty="0" smtClean="0"/>
            </a:br>
            <a:r>
              <a:rPr lang="en-SG" sz="1600" dirty="0"/>
              <a:t>(</a:t>
            </a:r>
            <a:r>
              <a:rPr lang="en-SG" sz="1600" dirty="0" smtClean="0"/>
              <a:t>Overestimated </a:t>
            </a:r>
            <a:r>
              <a:rPr lang="en-SG" sz="1600" dirty="0" smtClean="0"/>
              <a:t>time </a:t>
            </a:r>
            <a:r>
              <a:rPr lang="en-SG" sz="1600" dirty="0" smtClean="0"/>
              <a:t>taken)</a:t>
            </a:r>
            <a:br>
              <a:rPr lang="en-SG" sz="1600" dirty="0" smtClean="0"/>
            </a:br>
            <a:r>
              <a:rPr lang="en-SG" sz="1600" dirty="0" smtClean="0"/>
              <a:t>-Add number of days gain to buffer</a:t>
            </a:r>
            <a:r>
              <a:rPr lang="en-SG" sz="1600" dirty="0" smtClean="0"/>
              <a:t/>
            </a:r>
            <a:br>
              <a:rPr lang="en-SG" sz="1600" dirty="0" smtClean="0"/>
            </a:br>
            <a:r>
              <a:rPr lang="en-SG" sz="1600" dirty="0" smtClean="0"/>
              <a:t/>
            </a:r>
            <a:br>
              <a:rPr lang="en-SG" sz="1600" dirty="0" smtClean="0"/>
            </a:br>
            <a:r>
              <a:rPr lang="en-SG" sz="1600" u="sng" dirty="0" smtClean="0"/>
              <a:t/>
            </a:r>
            <a:br>
              <a:rPr lang="en-SG" sz="1600" u="sng" dirty="0" smtClean="0"/>
            </a:br>
            <a:r>
              <a:rPr lang="en-SG" sz="1600" dirty="0" smtClean="0"/>
              <a:t/>
            </a:r>
            <a:br>
              <a:rPr lang="en-SG" sz="1600" dirty="0" smtClean="0"/>
            </a:br>
            <a:endParaRPr lang="en-SG" sz="1600" dirty="0"/>
          </a:p>
        </p:txBody>
      </p:sp>
      <p:sp>
        <p:nvSpPr>
          <p:cNvPr id="8" name="Rectangle 7"/>
          <p:cNvSpPr/>
          <p:nvPr/>
        </p:nvSpPr>
        <p:spPr>
          <a:xfrm>
            <a:off x="3286698" y="4980149"/>
            <a:ext cx="5326971" cy="1569660"/>
          </a:xfrm>
          <a:prstGeom prst="rect">
            <a:avLst/>
          </a:prstGeom>
        </p:spPr>
        <p:txBody>
          <a:bodyPr wrap="none">
            <a:spAutoFit/>
          </a:bodyPr>
          <a:lstStyle/>
          <a:p>
            <a:r>
              <a:rPr lang="en-SG" sz="1600" u="sng" dirty="0"/>
              <a:t>BUG METRICS</a:t>
            </a:r>
            <a:r>
              <a:rPr lang="en-SG" sz="1600" u="sng" dirty="0" smtClean="0"/>
              <a:t>:</a:t>
            </a:r>
            <a:endParaRPr lang="en-SG" sz="1600" u="sng" dirty="0"/>
          </a:p>
          <a:p>
            <a:pPr marL="285750" indent="-285750">
              <a:buClr>
                <a:schemeClr val="accent2"/>
              </a:buClr>
              <a:buFont typeface="Wingdings" panose="05000000000000000000" pitchFamily="2" charset="2"/>
              <a:buChar char="§"/>
            </a:pPr>
            <a:r>
              <a:rPr lang="en-SG" sz="1600" b="1" dirty="0"/>
              <a:t>&lt;</a:t>
            </a:r>
            <a:r>
              <a:rPr lang="en-SG" sz="1600" b="1" dirty="0" smtClean="0"/>
              <a:t>10</a:t>
            </a:r>
            <a:r>
              <a:rPr lang="en-SG" sz="1600" dirty="0" smtClean="0"/>
              <a:t/>
            </a:r>
            <a:br>
              <a:rPr lang="en-SG" sz="1600" dirty="0" smtClean="0"/>
            </a:br>
            <a:r>
              <a:rPr lang="en-SG" sz="1600" dirty="0"/>
              <a:t>Use planned debugging time in the </a:t>
            </a:r>
            <a:r>
              <a:rPr lang="en-SG" sz="1600" dirty="0" smtClean="0"/>
              <a:t>iteration </a:t>
            </a:r>
          </a:p>
          <a:p>
            <a:pPr marL="285750" indent="-285750">
              <a:buClr>
                <a:schemeClr val="accent2"/>
              </a:buClr>
              <a:buFont typeface="Wingdings" panose="05000000000000000000" pitchFamily="2" charset="2"/>
              <a:buChar char="§"/>
            </a:pPr>
            <a:r>
              <a:rPr lang="en-SG" sz="1600" b="1" dirty="0" smtClean="0"/>
              <a:t>&gt;10</a:t>
            </a:r>
            <a:r>
              <a:rPr lang="en-SG" sz="1600" dirty="0" smtClean="0"/>
              <a:t/>
            </a:r>
            <a:br>
              <a:rPr lang="en-SG" sz="1600" dirty="0" smtClean="0"/>
            </a:br>
            <a:r>
              <a:rPr lang="en-SG" sz="1600" dirty="0"/>
              <a:t>Stop development and resolve the bug </a:t>
            </a:r>
            <a:r>
              <a:rPr lang="en-SG" sz="1600" dirty="0" smtClean="0"/>
              <a:t>immediately</a:t>
            </a:r>
            <a:br>
              <a:rPr lang="en-SG" sz="1600" dirty="0" smtClean="0"/>
            </a:br>
            <a:r>
              <a:rPr lang="en-SG" sz="1600" dirty="0" smtClean="0"/>
              <a:t>PM </a:t>
            </a:r>
            <a:r>
              <a:rPr lang="en-SG" sz="1600" dirty="0"/>
              <a:t>reschedules the project</a:t>
            </a:r>
          </a:p>
        </p:txBody>
      </p:sp>
      <p:pic>
        <p:nvPicPr>
          <p:cNvPr id="1026" name="Picture 2" descr="https://encrypted-tbn0.gstatic.com/images?q=tbn:ANd9GcRwM3s3q2UBQnNPPpDBtd4t8q0NctC_E4BWQbwerufAx6vL7rS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734" y="1216412"/>
            <a:ext cx="1496955" cy="8868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www.welovebug.com/wp-content/uploads/2009/09/bug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3315" y="4447394"/>
            <a:ext cx="1420679" cy="106550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descr="http://2.bp.blogspot.com/-gLGyWjaa8IE/VNkGkTQHkFI/AAAAAAAAA_M/NK5f67TEwbo/s1600/woo_schedu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35969" y="953710"/>
            <a:ext cx="974018" cy="97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452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SHOWING OF SCHEDULE</a:t>
            </a:r>
            <a:endParaRPr lang="en-SG" dirty="0"/>
          </a:p>
        </p:txBody>
      </p:sp>
      <p:sp>
        <p:nvSpPr>
          <p:cNvPr id="3" name="Content Placeholder 2"/>
          <p:cNvSpPr>
            <a:spLocks noGrp="1"/>
          </p:cNvSpPr>
          <p:nvPr>
            <p:ph idx="1"/>
          </p:nvPr>
        </p:nvSpPr>
        <p:spPr/>
        <p:txBody>
          <a:bodyPr/>
          <a:lstStyle/>
          <a:p>
            <a:r>
              <a:rPr lang="en-SG" dirty="0"/>
              <a:t>PPLOG</a:t>
            </a:r>
            <a:br>
              <a:rPr lang="en-SG" dirty="0"/>
            </a:br>
            <a:r>
              <a:rPr lang="en-SG" dirty="0">
                <a:hlinkClick r:id="rId2"/>
              </a:rPr>
              <a:t>http://</a:t>
            </a:r>
            <a:r>
              <a:rPr lang="en-SG" dirty="0" smtClean="0">
                <a:hlinkClick r:id="rId2"/>
              </a:rPr>
              <a:t>green.smu.edu.sg/pplog/pplog</a:t>
            </a:r>
            <a:r>
              <a:rPr lang="en-SG" dirty="0" smtClean="0"/>
              <a:t> </a:t>
            </a:r>
          </a:p>
          <a:p>
            <a:r>
              <a:rPr lang="en-SG" dirty="0" smtClean="0"/>
              <a:t>EXCEL </a:t>
            </a:r>
            <a:r>
              <a:rPr lang="en-SG" dirty="0"/>
              <a:t>SPREAD SHEET</a:t>
            </a:r>
            <a:br>
              <a:rPr lang="en-SG" dirty="0"/>
            </a:br>
            <a:r>
              <a:rPr lang="en-SG" dirty="0">
                <a:hlinkClick r:id="rId3"/>
              </a:rPr>
              <a:t>https://</a:t>
            </a:r>
            <a:r>
              <a:rPr lang="en-SG" dirty="0" smtClean="0">
                <a:hlinkClick r:id="rId3"/>
              </a:rPr>
              <a:t>docs.google.com/spreadsheets/d/1P0F2HUwb5Ivx159Hok0d46xO-6j0EO53ucDJ27sdrq8/edit#gid=0</a:t>
            </a:r>
            <a:r>
              <a:rPr lang="en-SG" dirty="0" smtClean="0"/>
              <a:t> </a:t>
            </a:r>
            <a:endParaRPr lang="en-SG" dirty="0"/>
          </a:p>
        </p:txBody>
      </p:sp>
    </p:spTree>
    <p:extLst>
      <p:ext uri="{BB962C8B-B14F-4D97-AF65-F5344CB8AC3E}">
        <p14:creationId xmlns:p14="http://schemas.microsoft.com/office/powerpoint/2010/main" val="396135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Progress for the past two weeks</a:t>
            </a:r>
          </a:p>
        </p:txBody>
      </p:sp>
      <p:sp>
        <p:nvSpPr>
          <p:cNvPr id="3" name="Content Placeholder 2"/>
          <p:cNvSpPr>
            <a:spLocks noGrp="1"/>
          </p:cNvSpPr>
          <p:nvPr>
            <p:ph idx="1"/>
          </p:nvPr>
        </p:nvSpPr>
        <p:spPr/>
        <p:txBody>
          <a:bodyPr/>
          <a:lstStyle/>
          <a:p>
            <a:r>
              <a:rPr lang="en-SG" dirty="0" smtClean="0"/>
              <a:t>Conducted Peer teaching/help (Did Labs and attended enrichment together)</a:t>
            </a:r>
          </a:p>
          <a:p>
            <a:r>
              <a:rPr lang="en-SG" dirty="0" smtClean="0"/>
              <a:t>Documentation</a:t>
            </a:r>
          </a:p>
          <a:p>
            <a:pPr lvl="1"/>
            <a:r>
              <a:rPr lang="en-SG" dirty="0" smtClean="0"/>
              <a:t>Scheduling(All iterations)</a:t>
            </a:r>
          </a:p>
          <a:p>
            <a:pPr lvl="1"/>
            <a:r>
              <a:rPr lang="en-SG" dirty="0" smtClean="0"/>
              <a:t>Test plan</a:t>
            </a:r>
          </a:p>
          <a:p>
            <a:pPr lvl="1"/>
            <a:r>
              <a:rPr lang="en-SG" dirty="0" smtClean="0"/>
              <a:t>Diagrams</a:t>
            </a:r>
          </a:p>
          <a:p>
            <a:pPr lvl="2"/>
            <a:r>
              <a:rPr lang="en-SG" dirty="0" smtClean="0"/>
              <a:t>Use Case, Class diagram, SD(login, bootstrap), LD</a:t>
            </a:r>
          </a:p>
          <a:p>
            <a:pPr lvl="1"/>
            <a:r>
              <a:rPr lang="en-SG" dirty="0" smtClean="0"/>
              <a:t>Create test cases for login&amp; bootstrap</a:t>
            </a:r>
          </a:p>
          <a:p>
            <a:r>
              <a:rPr lang="en-SG" dirty="0" smtClean="0"/>
              <a:t>Coding</a:t>
            </a:r>
          </a:p>
          <a:p>
            <a:pPr lvl="1"/>
            <a:r>
              <a:rPr lang="en-SG" dirty="0" smtClean="0"/>
              <a:t>Developed login function</a:t>
            </a:r>
          </a:p>
          <a:p>
            <a:r>
              <a:rPr lang="en-SG" dirty="0" smtClean="0"/>
              <a:t>Prepare for SM &amp; PM Review	</a:t>
            </a:r>
          </a:p>
          <a:p>
            <a:pPr lvl="1"/>
            <a:endParaRPr lang="en-SG" dirty="0"/>
          </a:p>
        </p:txBody>
      </p:sp>
    </p:spTree>
    <p:extLst>
      <p:ext uri="{BB962C8B-B14F-4D97-AF65-F5344CB8AC3E}">
        <p14:creationId xmlns:p14="http://schemas.microsoft.com/office/powerpoint/2010/main" val="106288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deviation </a:t>
            </a:r>
            <a:r>
              <a:rPr lang="en-SG" dirty="0"/>
              <a:t>from the </a:t>
            </a:r>
            <a:r>
              <a:rPr lang="en-SG" dirty="0" smtClean="0"/>
              <a:t>planned schedule</a:t>
            </a:r>
            <a:r>
              <a:rPr lang="en-SG" dirty="0"/>
              <a:t>? </a:t>
            </a:r>
          </a:p>
        </p:txBody>
      </p:sp>
      <p:sp>
        <p:nvSpPr>
          <p:cNvPr id="3" name="Content Placeholder 2"/>
          <p:cNvSpPr>
            <a:spLocks noGrp="1"/>
          </p:cNvSpPr>
          <p:nvPr>
            <p:ph idx="1"/>
          </p:nvPr>
        </p:nvSpPr>
        <p:spPr/>
        <p:txBody>
          <a:bodyPr/>
          <a:lstStyle/>
          <a:p>
            <a:r>
              <a:rPr lang="en-SG" dirty="0" smtClean="0"/>
              <a:t>We are right on schedule!</a:t>
            </a:r>
          </a:p>
          <a:p>
            <a:pPr marL="274320" lvl="1" indent="0">
              <a:buNone/>
            </a:pPr>
            <a:endParaRPr lang="en-SG" dirty="0"/>
          </a:p>
        </p:txBody>
      </p:sp>
    </p:spTree>
    <p:extLst>
      <p:ext uri="{BB962C8B-B14F-4D97-AF65-F5344CB8AC3E}">
        <p14:creationId xmlns:p14="http://schemas.microsoft.com/office/powerpoint/2010/main" val="3406774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Goal(s) for the coming two weeks and immediate milestone.</a:t>
            </a:r>
            <a:br>
              <a:rPr lang="en-SG" dirty="0"/>
            </a:br>
            <a:endParaRPr lang="en-SG" dirty="0"/>
          </a:p>
        </p:txBody>
      </p:sp>
      <p:sp>
        <p:nvSpPr>
          <p:cNvPr id="3" name="Content Placeholder 2"/>
          <p:cNvSpPr>
            <a:spLocks noGrp="1"/>
          </p:cNvSpPr>
          <p:nvPr>
            <p:ph idx="1"/>
          </p:nvPr>
        </p:nvSpPr>
        <p:spPr/>
        <p:txBody>
          <a:bodyPr>
            <a:normAutofit fontScale="92500" lnSpcReduction="10000"/>
          </a:bodyPr>
          <a:lstStyle/>
          <a:p>
            <a:r>
              <a:rPr lang="en-SG" dirty="0" smtClean="0"/>
              <a:t>GOALS:</a:t>
            </a:r>
          </a:p>
          <a:p>
            <a:pPr lvl="1"/>
            <a:r>
              <a:rPr lang="en-SG" dirty="0" smtClean="0"/>
              <a:t>Finish relevant documentation(Test case, Metric tracking, diagrams(SD, Class diagram))</a:t>
            </a:r>
          </a:p>
          <a:p>
            <a:pPr lvl="1"/>
            <a:r>
              <a:rPr lang="en-SG" dirty="0" smtClean="0"/>
              <a:t>Develop functionalities: </a:t>
            </a:r>
          </a:p>
          <a:p>
            <a:pPr lvl="2"/>
            <a:r>
              <a:rPr lang="en-SG" dirty="0" smtClean="0"/>
              <a:t>Bootstrap(Week 7)</a:t>
            </a:r>
          </a:p>
          <a:p>
            <a:pPr lvl="2"/>
            <a:r>
              <a:rPr lang="en-SG" dirty="0" smtClean="0"/>
              <a:t>Basic App Usage report</a:t>
            </a:r>
            <a:r>
              <a:rPr lang="en-SG" dirty="0"/>
              <a:t>(Week </a:t>
            </a:r>
            <a:r>
              <a:rPr lang="en-SG" dirty="0" smtClean="0"/>
              <a:t>7,8)</a:t>
            </a:r>
          </a:p>
          <a:p>
            <a:pPr lvl="2"/>
            <a:r>
              <a:rPr lang="en-SG" dirty="0" smtClean="0"/>
              <a:t>Top-K App Usage report</a:t>
            </a:r>
            <a:r>
              <a:rPr lang="en-SG" dirty="0"/>
              <a:t>(Week 7,8)</a:t>
            </a:r>
            <a:endParaRPr lang="en-SG" dirty="0" smtClean="0"/>
          </a:p>
          <a:p>
            <a:pPr lvl="2"/>
            <a:r>
              <a:rPr lang="en-SG" dirty="0" smtClean="0"/>
              <a:t>Smartphone overuse Report(Week 8)</a:t>
            </a:r>
          </a:p>
          <a:p>
            <a:pPr lvl="1"/>
            <a:r>
              <a:rPr lang="en-SG" dirty="0" smtClean="0"/>
              <a:t>Justification of goals:</a:t>
            </a:r>
          </a:p>
          <a:p>
            <a:pPr lvl="2"/>
            <a:r>
              <a:rPr lang="en-SG" dirty="0" smtClean="0"/>
              <a:t>Recess week(More meetings-4 times that week)</a:t>
            </a:r>
          </a:p>
          <a:p>
            <a:pPr lvl="2"/>
            <a:r>
              <a:rPr lang="en-SG" dirty="0" smtClean="0"/>
              <a:t>Overall group schedule relatively free</a:t>
            </a:r>
          </a:p>
          <a:p>
            <a:pPr lvl="2"/>
            <a:r>
              <a:rPr lang="en-SG" dirty="0" smtClean="0"/>
              <a:t>Difficulty of functionality(relatively more manageable as compared to later features)</a:t>
            </a:r>
          </a:p>
          <a:p>
            <a:r>
              <a:rPr lang="en-SG" dirty="0" smtClean="0"/>
              <a:t>MILESTONES:</a:t>
            </a:r>
          </a:p>
          <a:p>
            <a:pPr lvl="1"/>
            <a:r>
              <a:rPr lang="en-SG" dirty="0" smtClean="0"/>
              <a:t>Week 6: Supervisor Meeting(25</a:t>
            </a:r>
            <a:r>
              <a:rPr lang="en-SG" baseline="30000" dirty="0" smtClean="0"/>
              <a:t>th</a:t>
            </a:r>
            <a:r>
              <a:rPr lang="en-SG" dirty="0" smtClean="0"/>
              <a:t> Sep)</a:t>
            </a:r>
          </a:p>
          <a:p>
            <a:pPr lvl="1"/>
            <a:r>
              <a:rPr lang="en-SG" dirty="0" smtClean="0">
                <a:solidFill>
                  <a:srgbClr val="FF0000"/>
                </a:solidFill>
              </a:rPr>
              <a:t>Week 7: PM Review(1</a:t>
            </a:r>
            <a:r>
              <a:rPr lang="en-SG" baseline="30000" dirty="0" smtClean="0">
                <a:solidFill>
                  <a:srgbClr val="FF0000"/>
                </a:solidFill>
              </a:rPr>
              <a:t>st</a:t>
            </a:r>
            <a:r>
              <a:rPr lang="en-SG" dirty="0" smtClean="0">
                <a:solidFill>
                  <a:srgbClr val="FF0000"/>
                </a:solidFill>
              </a:rPr>
              <a:t> Oct)</a:t>
            </a:r>
            <a:endParaRPr lang="en-SG" dirty="0">
              <a:solidFill>
                <a:srgbClr val="FF0000"/>
              </a:solidFill>
            </a:endParaRPr>
          </a:p>
        </p:txBody>
      </p:sp>
    </p:spTree>
    <p:extLst>
      <p:ext uri="{BB962C8B-B14F-4D97-AF65-F5344CB8AC3E}">
        <p14:creationId xmlns:p14="http://schemas.microsoft.com/office/powerpoint/2010/main" val="3824269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Any </a:t>
            </a:r>
            <a:r>
              <a:rPr lang="en-SG" dirty="0" smtClean="0"/>
              <a:t>problems?</a:t>
            </a:r>
            <a:endParaRPr lang="en-SG" dirty="0"/>
          </a:p>
        </p:txBody>
      </p:sp>
      <p:sp>
        <p:nvSpPr>
          <p:cNvPr id="3" name="Content Placeholder 2"/>
          <p:cNvSpPr>
            <a:spLocks noGrp="1"/>
          </p:cNvSpPr>
          <p:nvPr>
            <p:ph idx="1"/>
          </p:nvPr>
        </p:nvSpPr>
        <p:spPr>
          <a:xfrm>
            <a:off x="1069848" y="2093976"/>
            <a:ext cx="10058400" cy="4050792"/>
          </a:xfrm>
        </p:spPr>
        <p:txBody>
          <a:bodyPr>
            <a:normAutofit lnSpcReduction="10000"/>
          </a:bodyPr>
          <a:lstStyle/>
          <a:p>
            <a:r>
              <a:rPr lang="en-SG" dirty="0" smtClean="0"/>
              <a:t>Existing:</a:t>
            </a:r>
          </a:p>
          <a:p>
            <a:pPr lvl="1"/>
            <a:r>
              <a:rPr lang="en-SG" dirty="0" smtClean="0"/>
              <a:t>Unsure with a lot of functionalities (new to it)</a:t>
            </a:r>
          </a:p>
          <a:p>
            <a:pPr lvl="1"/>
            <a:r>
              <a:rPr lang="en-SG" dirty="0" smtClean="0"/>
              <a:t>Cannot give accurate estimate</a:t>
            </a:r>
          </a:p>
          <a:p>
            <a:pPr lvl="1"/>
            <a:r>
              <a:rPr lang="en-SG" dirty="0" smtClean="0"/>
              <a:t>A lot of diagrams are uncertain</a:t>
            </a:r>
            <a:endParaRPr lang="en-SG" dirty="0" smtClean="0"/>
          </a:p>
          <a:p>
            <a:pPr lvl="1"/>
            <a:endParaRPr lang="en-SG" dirty="0"/>
          </a:p>
          <a:p>
            <a:r>
              <a:rPr lang="en-SG" dirty="0" smtClean="0"/>
              <a:t>Potential(Foreseeable):</a:t>
            </a:r>
          </a:p>
          <a:p>
            <a:pPr lvl="1"/>
            <a:r>
              <a:rPr lang="en-SG" dirty="0" smtClean="0"/>
              <a:t>Stuck with certain functionality development</a:t>
            </a:r>
          </a:p>
          <a:p>
            <a:pPr lvl="1"/>
            <a:endParaRPr lang="en-SG" dirty="0" smtClean="0"/>
          </a:p>
          <a:p>
            <a:r>
              <a:rPr lang="en-SG" dirty="0" smtClean="0"/>
              <a:t>Solution:</a:t>
            </a:r>
          </a:p>
          <a:p>
            <a:pPr lvl="1"/>
            <a:r>
              <a:rPr lang="en-SG" dirty="0" smtClean="0"/>
              <a:t>Conduct self research before &amp; during development(GOOGLE , GOOGLE, GOOGLE!!!)</a:t>
            </a:r>
          </a:p>
          <a:p>
            <a:pPr lvl="1"/>
            <a:r>
              <a:rPr lang="en-SG" dirty="0" smtClean="0"/>
              <a:t>Seek help from groupmates, peers from other groups, TA</a:t>
            </a:r>
          </a:p>
          <a:p>
            <a:pPr lvl="1"/>
            <a:r>
              <a:rPr lang="en-SG" dirty="0" smtClean="0"/>
              <a:t>OT if required</a:t>
            </a:r>
          </a:p>
          <a:p>
            <a:pPr lvl="1"/>
            <a:endParaRPr lang="en-SG" dirty="0"/>
          </a:p>
        </p:txBody>
      </p:sp>
    </p:spTree>
    <p:extLst>
      <p:ext uri="{BB962C8B-B14F-4D97-AF65-F5344CB8AC3E}">
        <p14:creationId xmlns:p14="http://schemas.microsoft.com/office/powerpoint/2010/main" val="3786978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118" y="-141213"/>
            <a:ext cx="10058400" cy="1609344"/>
          </a:xfrm>
        </p:spPr>
        <p:txBody>
          <a:bodyPr/>
          <a:lstStyle/>
          <a:p>
            <a:pPr algn="ctr"/>
            <a:r>
              <a:rPr lang="en-SG" dirty="0"/>
              <a:t>Who did what?</a:t>
            </a:r>
          </a:p>
        </p:txBody>
      </p:sp>
      <p:sp>
        <p:nvSpPr>
          <p:cNvPr id="5" name="Rectangle 4"/>
          <p:cNvSpPr/>
          <p:nvPr/>
        </p:nvSpPr>
        <p:spPr>
          <a:xfrm>
            <a:off x="4094051" y="3019244"/>
            <a:ext cx="5007075" cy="1815882"/>
          </a:xfrm>
          <a:prstGeom prst="rect">
            <a:avLst/>
          </a:prstGeom>
        </p:spPr>
        <p:txBody>
          <a:bodyPr wrap="square">
            <a:spAutoFit/>
          </a:bodyPr>
          <a:lstStyle/>
          <a:p>
            <a:pPr marL="285750" indent="-285750">
              <a:buFont typeface="Wingdings" panose="05000000000000000000" pitchFamily="2" charset="2"/>
              <a:buChar char="§"/>
            </a:pPr>
            <a:r>
              <a:rPr lang="en-SG" sz="1600" dirty="0" smtClean="0"/>
              <a:t>SHU </a:t>
            </a:r>
            <a:r>
              <a:rPr lang="en-SG" sz="1600" dirty="0" smtClean="0"/>
              <a:t>WEI:</a:t>
            </a:r>
            <a:endParaRPr lang="en-SG" sz="1600" dirty="0" smtClean="0"/>
          </a:p>
          <a:p>
            <a:pPr lvl="1"/>
            <a:r>
              <a:rPr lang="en-SG" sz="1600" dirty="0" smtClean="0"/>
              <a:t>-Conducted Peer teaching</a:t>
            </a:r>
          </a:p>
          <a:p>
            <a:pPr lvl="1"/>
            <a:r>
              <a:rPr lang="en-SG" sz="1600" dirty="0" smtClean="0"/>
              <a:t>-Discussed Scheduling</a:t>
            </a:r>
          </a:p>
          <a:p>
            <a:pPr lvl="1"/>
            <a:r>
              <a:rPr lang="en-SG" sz="1600" dirty="0" smtClean="0"/>
              <a:t>-Discussed diagrams</a:t>
            </a:r>
            <a:r>
              <a:rPr lang="en-SG" sz="1600" dirty="0"/>
              <a:t>&amp; functionality </a:t>
            </a:r>
            <a:r>
              <a:rPr lang="en-SG" sz="1600" dirty="0" smtClean="0"/>
              <a:t/>
            </a:r>
            <a:br>
              <a:rPr lang="en-SG" sz="1600" dirty="0" smtClean="0"/>
            </a:br>
            <a:r>
              <a:rPr lang="en-SG" sz="1600" dirty="0" smtClean="0"/>
              <a:t>(</a:t>
            </a:r>
            <a:r>
              <a:rPr lang="en-SG" sz="1600" dirty="0"/>
              <a:t>Use Case, Class diagram, </a:t>
            </a:r>
            <a:r>
              <a:rPr lang="en-SG" sz="1600" dirty="0" smtClean="0"/>
              <a:t>Login SD</a:t>
            </a:r>
            <a:r>
              <a:rPr lang="en-SG" sz="1600" dirty="0"/>
              <a:t>)</a:t>
            </a:r>
            <a:endParaRPr lang="en-SG" sz="1600" dirty="0" smtClean="0"/>
          </a:p>
          <a:p>
            <a:pPr lvl="1"/>
            <a:r>
              <a:rPr lang="en-SG" sz="1600" dirty="0" smtClean="0"/>
              <a:t>-Prepare </a:t>
            </a:r>
            <a:r>
              <a:rPr lang="en-SG" sz="1600" dirty="0"/>
              <a:t>for SM &amp; PM </a:t>
            </a:r>
            <a:r>
              <a:rPr lang="en-SG" sz="1600" dirty="0"/>
              <a:t>Review</a:t>
            </a:r>
            <a:br>
              <a:rPr lang="en-SG" sz="1600" dirty="0"/>
            </a:br>
            <a:r>
              <a:rPr lang="en-SG" sz="1600" dirty="0"/>
              <a:t>-Take Minutes</a:t>
            </a:r>
            <a:endParaRPr lang="en-SG" sz="1600" dirty="0"/>
          </a:p>
        </p:txBody>
      </p:sp>
      <p:sp>
        <p:nvSpPr>
          <p:cNvPr id="6" name="Rectangle 5"/>
          <p:cNvSpPr/>
          <p:nvPr/>
        </p:nvSpPr>
        <p:spPr>
          <a:xfrm>
            <a:off x="7525255" y="1694246"/>
            <a:ext cx="4103370" cy="1815882"/>
          </a:xfrm>
          <a:prstGeom prst="rect">
            <a:avLst/>
          </a:prstGeom>
        </p:spPr>
        <p:txBody>
          <a:bodyPr wrap="square">
            <a:spAutoFit/>
          </a:bodyPr>
          <a:lstStyle/>
          <a:p>
            <a:pPr marL="285750" indent="-285750">
              <a:buFont typeface="Wingdings" panose="05000000000000000000" pitchFamily="2" charset="2"/>
              <a:buChar char="§"/>
            </a:pPr>
            <a:r>
              <a:rPr lang="en-SG" sz="1600" dirty="0" smtClean="0"/>
              <a:t>WU WEI: </a:t>
            </a:r>
          </a:p>
          <a:p>
            <a:pPr lvl="1"/>
            <a:r>
              <a:rPr lang="en-SG" sz="1600" dirty="0" smtClean="0"/>
              <a:t>-Participated in Peer learning</a:t>
            </a:r>
          </a:p>
          <a:p>
            <a:pPr lvl="1"/>
            <a:r>
              <a:rPr lang="en-SG" sz="1600" dirty="0" smtClean="0"/>
              <a:t>-Discussed Scheduling</a:t>
            </a:r>
          </a:p>
          <a:p>
            <a:pPr lvl="1"/>
            <a:r>
              <a:rPr lang="en-SG" sz="1600" dirty="0" smtClean="0"/>
              <a:t>-Discussed diagrams &amp; functionality</a:t>
            </a:r>
            <a:r>
              <a:rPr lang="en-SG" sz="1600" dirty="0"/>
              <a:t> </a:t>
            </a:r>
            <a:r>
              <a:rPr lang="en-SG" sz="1600" dirty="0" smtClean="0"/>
              <a:t/>
            </a:r>
            <a:br>
              <a:rPr lang="en-SG" sz="1600" dirty="0" smtClean="0"/>
            </a:br>
            <a:r>
              <a:rPr lang="en-SG" sz="1600" dirty="0" smtClean="0"/>
              <a:t>(</a:t>
            </a:r>
            <a:r>
              <a:rPr lang="en-SG" sz="1600" dirty="0"/>
              <a:t>Use Case, Class diagram, Login SD)</a:t>
            </a:r>
            <a:endParaRPr lang="en-SG" sz="1600" dirty="0" smtClean="0"/>
          </a:p>
          <a:p>
            <a:pPr lvl="1"/>
            <a:r>
              <a:rPr lang="en-SG" sz="1600" dirty="0" smtClean="0"/>
              <a:t>-Take charge of PM </a:t>
            </a:r>
            <a:r>
              <a:rPr lang="en-SG" sz="1600" dirty="0"/>
              <a:t>discussion</a:t>
            </a:r>
            <a:br>
              <a:rPr lang="en-SG" sz="1600" dirty="0"/>
            </a:br>
            <a:r>
              <a:rPr lang="en-SG" sz="1600" dirty="0"/>
              <a:t>-Take Minutes</a:t>
            </a:r>
            <a:endParaRPr lang="en-SG" sz="1600" dirty="0"/>
          </a:p>
        </p:txBody>
      </p:sp>
      <p:sp>
        <p:nvSpPr>
          <p:cNvPr id="7" name="Rectangle 6"/>
          <p:cNvSpPr/>
          <p:nvPr/>
        </p:nvSpPr>
        <p:spPr>
          <a:xfrm>
            <a:off x="247437" y="1694246"/>
            <a:ext cx="6096000" cy="2308324"/>
          </a:xfrm>
          <a:prstGeom prst="rect">
            <a:avLst/>
          </a:prstGeom>
        </p:spPr>
        <p:txBody>
          <a:bodyPr>
            <a:spAutoFit/>
          </a:bodyPr>
          <a:lstStyle/>
          <a:p>
            <a:pPr marL="285750" indent="-285750">
              <a:buFont typeface="Wingdings" panose="05000000000000000000" pitchFamily="2" charset="2"/>
              <a:buChar char="§"/>
            </a:pPr>
            <a:r>
              <a:rPr lang="en-SG" sz="1600" dirty="0" smtClean="0"/>
              <a:t>YONG SIANG: </a:t>
            </a:r>
          </a:p>
          <a:p>
            <a:pPr lvl="1"/>
            <a:r>
              <a:rPr lang="en-SG" sz="1600" dirty="0" smtClean="0"/>
              <a:t>-Conducted Peer teaching</a:t>
            </a:r>
          </a:p>
          <a:p>
            <a:pPr lvl="1"/>
            <a:r>
              <a:rPr lang="en-SG" sz="1600" dirty="0" smtClean="0"/>
              <a:t>-Discussed Scheduling</a:t>
            </a:r>
          </a:p>
          <a:p>
            <a:pPr lvl="1"/>
            <a:r>
              <a:rPr lang="en-SG" sz="1600" dirty="0" smtClean="0"/>
              <a:t>-Discussed diagrams</a:t>
            </a:r>
            <a:br>
              <a:rPr lang="en-SG" sz="1600" dirty="0" smtClean="0"/>
            </a:br>
            <a:r>
              <a:rPr lang="en-SG" sz="1600" dirty="0" smtClean="0"/>
              <a:t>(Use Case, Class diagram, Login SD)</a:t>
            </a:r>
          </a:p>
          <a:p>
            <a:pPr lvl="1"/>
            <a:r>
              <a:rPr lang="en-SG" sz="1600" dirty="0" smtClean="0"/>
              <a:t>-Develop login functionality</a:t>
            </a:r>
          </a:p>
          <a:p>
            <a:pPr lvl="1"/>
            <a:r>
              <a:rPr lang="en-SG" sz="1600" dirty="0" smtClean="0"/>
              <a:t>-Prepare </a:t>
            </a:r>
            <a:r>
              <a:rPr lang="en-SG" sz="1600" dirty="0"/>
              <a:t>for SM &amp; PM </a:t>
            </a:r>
            <a:r>
              <a:rPr lang="en-SG" sz="1600" dirty="0" smtClean="0"/>
              <a:t>Review</a:t>
            </a:r>
          </a:p>
          <a:p>
            <a:pPr lvl="1"/>
            <a:r>
              <a:rPr lang="en-SG" sz="1600" dirty="0" smtClean="0"/>
              <a:t>-Develop </a:t>
            </a:r>
            <a:r>
              <a:rPr lang="en-SG" sz="1600" dirty="0" smtClean="0"/>
              <a:t>LD</a:t>
            </a:r>
          </a:p>
          <a:p>
            <a:pPr lvl="1"/>
            <a:r>
              <a:rPr lang="en-SG" sz="1600" dirty="0" smtClean="0"/>
              <a:t>-Take Minutes</a:t>
            </a:r>
            <a:endParaRPr lang="en-SG" sz="1600" dirty="0"/>
          </a:p>
        </p:txBody>
      </p:sp>
      <p:sp>
        <p:nvSpPr>
          <p:cNvPr id="8" name="Rectangle 7"/>
          <p:cNvSpPr/>
          <p:nvPr/>
        </p:nvSpPr>
        <p:spPr>
          <a:xfrm>
            <a:off x="171713" y="4412425"/>
            <a:ext cx="6096000" cy="2308324"/>
          </a:xfrm>
          <a:prstGeom prst="rect">
            <a:avLst/>
          </a:prstGeom>
        </p:spPr>
        <p:txBody>
          <a:bodyPr>
            <a:spAutoFit/>
          </a:bodyPr>
          <a:lstStyle/>
          <a:p>
            <a:pPr marL="285750" indent="-285750">
              <a:buFont typeface="Wingdings" panose="05000000000000000000" pitchFamily="2" charset="2"/>
              <a:buChar char="§"/>
            </a:pPr>
            <a:r>
              <a:rPr lang="en-SG" sz="1600" dirty="0" smtClean="0"/>
              <a:t>JASON: </a:t>
            </a:r>
          </a:p>
          <a:p>
            <a:pPr lvl="1"/>
            <a:r>
              <a:rPr lang="en-SG" sz="1600" dirty="0" smtClean="0"/>
              <a:t>-Participated in Peer learning</a:t>
            </a:r>
          </a:p>
          <a:p>
            <a:pPr lvl="1"/>
            <a:r>
              <a:rPr lang="en-SG" sz="1600" dirty="0" smtClean="0"/>
              <a:t>-Discussed Scheduling</a:t>
            </a:r>
            <a:br>
              <a:rPr lang="en-SG" sz="1600" dirty="0" smtClean="0"/>
            </a:br>
            <a:r>
              <a:rPr lang="en-SG" sz="1600" dirty="0" smtClean="0"/>
              <a:t>-</a:t>
            </a:r>
            <a:r>
              <a:rPr lang="en-SG" sz="1600" dirty="0"/>
              <a:t>Discussed diagrams </a:t>
            </a:r>
            <a:r>
              <a:rPr lang="en-SG" sz="1600" dirty="0" smtClean="0"/>
              <a:t>(Use Case</a:t>
            </a:r>
            <a:r>
              <a:rPr lang="en-SG" sz="1600" dirty="0"/>
              <a:t>, Class diagram, Login SD)</a:t>
            </a:r>
            <a:endParaRPr lang="en-SG" sz="1600" dirty="0" smtClean="0"/>
          </a:p>
          <a:p>
            <a:pPr lvl="1"/>
            <a:r>
              <a:rPr lang="en-SG" sz="1600" dirty="0" smtClean="0"/>
              <a:t>-Test plan</a:t>
            </a:r>
            <a:br>
              <a:rPr lang="en-SG" sz="1600" dirty="0" smtClean="0"/>
            </a:br>
            <a:r>
              <a:rPr lang="en-SG" sz="1600" dirty="0" smtClean="0"/>
              <a:t>-Test case (login)</a:t>
            </a:r>
          </a:p>
          <a:p>
            <a:pPr lvl="1"/>
            <a:r>
              <a:rPr lang="en-SG" sz="1600" dirty="0" smtClean="0"/>
              <a:t>-</a:t>
            </a:r>
            <a:r>
              <a:rPr lang="en-SG" sz="1600" dirty="0"/>
              <a:t>Develop login </a:t>
            </a:r>
            <a:r>
              <a:rPr lang="en-SG" sz="1600" dirty="0" smtClean="0"/>
              <a:t>functionality</a:t>
            </a:r>
          </a:p>
          <a:p>
            <a:pPr lvl="1"/>
            <a:r>
              <a:rPr lang="en-SG" sz="1600" dirty="0" smtClean="0"/>
              <a:t>-Prepare </a:t>
            </a:r>
            <a:r>
              <a:rPr lang="en-SG" sz="1600" dirty="0"/>
              <a:t>for SM &amp; PM </a:t>
            </a:r>
            <a:r>
              <a:rPr lang="en-SG" sz="1600" dirty="0"/>
              <a:t>Review</a:t>
            </a:r>
            <a:br>
              <a:rPr lang="en-SG" sz="1600" dirty="0"/>
            </a:br>
            <a:r>
              <a:rPr lang="en-SG" sz="1600" dirty="0" smtClean="0"/>
              <a:t>-Take </a:t>
            </a:r>
            <a:r>
              <a:rPr lang="en-SG" sz="1600" dirty="0"/>
              <a:t>Minutes</a:t>
            </a:r>
            <a:endParaRPr lang="en-SG" sz="1600" dirty="0"/>
          </a:p>
        </p:txBody>
      </p:sp>
      <p:sp>
        <p:nvSpPr>
          <p:cNvPr id="9" name="Rectangle 8"/>
          <p:cNvSpPr/>
          <p:nvPr/>
        </p:nvSpPr>
        <p:spPr>
          <a:xfrm>
            <a:off x="7525255" y="4570357"/>
            <a:ext cx="4123016" cy="1815882"/>
          </a:xfrm>
          <a:prstGeom prst="rect">
            <a:avLst/>
          </a:prstGeom>
        </p:spPr>
        <p:txBody>
          <a:bodyPr wrap="square">
            <a:spAutoFit/>
          </a:bodyPr>
          <a:lstStyle/>
          <a:p>
            <a:pPr marL="285750" indent="-285750">
              <a:buFont typeface="Wingdings" panose="05000000000000000000" pitchFamily="2" charset="2"/>
              <a:buChar char="§"/>
            </a:pPr>
            <a:r>
              <a:rPr lang="en-SG" sz="1600" dirty="0" smtClean="0"/>
              <a:t>JEREMY(PM):</a:t>
            </a:r>
          </a:p>
          <a:p>
            <a:pPr lvl="1"/>
            <a:r>
              <a:rPr lang="en-SG" sz="1600" dirty="0" smtClean="0"/>
              <a:t>-Participated in Peer learning</a:t>
            </a:r>
          </a:p>
          <a:p>
            <a:pPr lvl="1"/>
            <a:r>
              <a:rPr lang="en-SG" sz="1600" dirty="0" smtClean="0"/>
              <a:t>-Take charge of scheduling</a:t>
            </a:r>
          </a:p>
          <a:p>
            <a:pPr lvl="1"/>
            <a:r>
              <a:rPr lang="en-SG" sz="1600" dirty="0" smtClean="0"/>
              <a:t>-Discussed diagrams &amp; functionality</a:t>
            </a:r>
            <a:r>
              <a:rPr lang="en-SG" sz="1600" dirty="0"/>
              <a:t> </a:t>
            </a:r>
            <a:r>
              <a:rPr lang="en-SG" sz="1600" dirty="0" smtClean="0"/>
              <a:t/>
            </a:r>
            <a:br>
              <a:rPr lang="en-SG" sz="1600" dirty="0" smtClean="0"/>
            </a:br>
            <a:r>
              <a:rPr lang="en-SG" sz="1600" dirty="0" smtClean="0"/>
              <a:t>(</a:t>
            </a:r>
            <a:r>
              <a:rPr lang="en-SG" sz="1600" dirty="0"/>
              <a:t>Use Case, Class diagram, Login SD)</a:t>
            </a:r>
          </a:p>
          <a:p>
            <a:pPr lvl="1"/>
            <a:r>
              <a:rPr lang="en-SG" sz="1600" dirty="0" smtClean="0"/>
              <a:t>-Take charge of SM </a:t>
            </a:r>
            <a:r>
              <a:rPr lang="en-SG" sz="1600" dirty="0"/>
              <a:t>discussion</a:t>
            </a:r>
            <a:br>
              <a:rPr lang="en-SG" sz="1600" dirty="0"/>
            </a:br>
            <a:r>
              <a:rPr lang="en-SG" sz="1600" dirty="0"/>
              <a:t>-Take Minutes</a:t>
            </a:r>
            <a:endParaRPr lang="en-SG" sz="1600" dirty="0"/>
          </a:p>
        </p:txBody>
      </p:sp>
      <p:pic>
        <p:nvPicPr>
          <p:cNvPr id="3" name="Picture 2"/>
          <p:cNvPicPr>
            <a:picLocks noChangeAspect="1"/>
          </p:cNvPicPr>
          <p:nvPr/>
        </p:nvPicPr>
        <p:blipFill>
          <a:blip r:embed="rId3"/>
          <a:stretch>
            <a:fillRect/>
          </a:stretch>
        </p:blipFill>
        <p:spPr>
          <a:xfrm>
            <a:off x="9306378" y="647921"/>
            <a:ext cx="993064" cy="1374763"/>
          </a:xfrm>
          <a:prstGeom prst="rect">
            <a:avLst/>
          </a:prstGeom>
          <a:ln>
            <a:noFill/>
          </a:ln>
          <a:effectLst>
            <a:softEdge rad="112500"/>
          </a:effectLst>
        </p:spPr>
      </p:pic>
      <p:pic>
        <p:nvPicPr>
          <p:cNvPr id="1026" name="Picture 2" descr="JEREMY L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6378" y="3472535"/>
            <a:ext cx="1186724" cy="13871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Yong Siang T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0531" y="665042"/>
            <a:ext cx="1244906" cy="13658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2160542" y="3510128"/>
            <a:ext cx="1134895" cy="1262703"/>
          </a:xfrm>
          <a:prstGeom prst="rect">
            <a:avLst/>
          </a:prstGeom>
          <a:ln>
            <a:noFill/>
          </a:ln>
          <a:effectLst>
            <a:softEdge rad="112500"/>
          </a:effectLst>
        </p:spPr>
      </p:pic>
    </p:spTree>
    <p:extLst>
      <p:ext uri="{BB962C8B-B14F-4D97-AF65-F5344CB8AC3E}">
        <p14:creationId xmlns:p14="http://schemas.microsoft.com/office/powerpoint/2010/main" val="3027547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Bug metrics</a:t>
            </a:r>
            <a:endParaRPr lang="en-S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19149126"/>
              </p:ext>
            </p:extLst>
          </p:nvPr>
        </p:nvGraphicFramePr>
        <p:xfrm>
          <a:off x="496971" y="2093976"/>
          <a:ext cx="11369409" cy="1630680"/>
        </p:xfrm>
        <a:graphic>
          <a:graphicData uri="http://schemas.openxmlformats.org/drawingml/2006/table">
            <a:tbl>
              <a:tblPr firstRow="1" bandRow="1">
                <a:tableStyleId>{5C22544A-7EE6-4342-B048-85BDC9FD1C3A}</a:tableStyleId>
              </a:tblPr>
              <a:tblGrid>
                <a:gridCol w="1400144"/>
                <a:gridCol w="612567"/>
                <a:gridCol w="1322555"/>
                <a:gridCol w="1589749"/>
                <a:gridCol w="1225127"/>
                <a:gridCol w="1618918"/>
                <a:gridCol w="1237607"/>
                <a:gridCol w="1181371"/>
                <a:gridCol w="1181371"/>
              </a:tblGrid>
              <a:tr h="370840">
                <a:tc>
                  <a:txBody>
                    <a:bodyPr/>
                    <a:lstStyle/>
                    <a:p>
                      <a:r>
                        <a:rPr lang="en-SG" sz="1400" smtClean="0"/>
                        <a:t>ITERATION</a:t>
                      </a:r>
                      <a:endParaRPr lang="en-SG" sz="1400" dirty="0"/>
                    </a:p>
                  </a:txBody>
                  <a:tcPr/>
                </a:tc>
                <a:tc>
                  <a:txBody>
                    <a:bodyPr/>
                    <a:lstStyle/>
                    <a:p>
                      <a:r>
                        <a:rPr lang="en-SG" sz="1400" smtClean="0"/>
                        <a:t>S/N</a:t>
                      </a:r>
                      <a:endParaRPr lang="en-SG" sz="1400" dirty="0"/>
                    </a:p>
                  </a:txBody>
                  <a:tcPr/>
                </a:tc>
                <a:tc>
                  <a:txBody>
                    <a:bodyPr/>
                    <a:lstStyle/>
                    <a:p>
                      <a:r>
                        <a:rPr lang="en-SG" sz="1400" dirty="0" smtClean="0"/>
                        <a:t>FUNCTION</a:t>
                      </a:r>
                      <a:endParaRPr lang="en-SG" sz="1400" dirty="0"/>
                    </a:p>
                  </a:txBody>
                  <a:tcPr/>
                </a:tc>
                <a:tc>
                  <a:txBody>
                    <a:bodyPr/>
                    <a:lstStyle/>
                    <a:p>
                      <a:r>
                        <a:rPr lang="en-SG" sz="1400" dirty="0" smtClean="0"/>
                        <a:t>DESCRIPTION</a:t>
                      </a:r>
                      <a:endParaRPr lang="en-SG" sz="1400" dirty="0"/>
                    </a:p>
                  </a:txBody>
                  <a:tcPr/>
                </a:tc>
                <a:tc>
                  <a:txBody>
                    <a:bodyPr/>
                    <a:lstStyle/>
                    <a:p>
                      <a:r>
                        <a:rPr lang="en-SG" sz="1400" dirty="0" smtClean="0"/>
                        <a:t>CAUSE</a:t>
                      </a:r>
                      <a:endParaRPr lang="en-SG" sz="1400" dirty="0"/>
                    </a:p>
                  </a:txBody>
                  <a:tcPr/>
                </a:tc>
                <a:tc>
                  <a:txBody>
                    <a:bodyPr/>
                    <a:lstStyle/>
                    <a:p>
                      <a:r>
                        <a:rPr lang="en-SG" sz="1400" dirty="0" smtClean="0"/>
                        <a:t>CORRECTION MADE</a:t>
                      </a:r>
                      <a:endParaRPr lang="en-SG" sz="1400" dirty="0"/>
                    </a:p>
                  </a:txBody>
                  <a:tcPr/>
                </a:tc>
                <a:tc>
                  <a:txBody>
                    <a:bodyPr/>
                    <a:lstStyle/>
                    <a:p>
                      <a:r>
                        <a:rPr lang="en-SG" sz="1400" dirty="0" smtClean="0"/>
                        <a:t>SEVERITY</a:t>
                      </a:r>
                      <a:endParaRPr lang="en-SG" sz="1400" dirty="0"/>
                    </a:p>
                  </a:txBody>
                  <a:tcPr/>
                </a:tc>
                <a:tc>
                  <a:txBody>
                    <a:bodyPr/>
                    <a:lstStyle/>
                    <a:p>
                      <a:r>
                        <a:rPr lang="en-SG" sz="1400" dirty="0" smtClean="0"/>
                        <a:t>DATE FOUND</a:t>
                      </a:r>
                      <a:endParaRPr lang="en-SG" sz="1400" dirty="0"/>
                    </a:p>
                  </a:txBody>
                  <a:tcPr/>
                </a:tc>
                <a:tc>
                  <a:txBody>
                    <a:bodyPr/>
                    <a:lstStyle/>
                    <a:p>
                      <a:r>
                        <a:rPr lang="en-SG" sz="1400" dirty="0" smtClean="0"/>
                        <a:t>DATE SOLVED</a:t>
                      </a:r>
                      <a:endParaRPr lang="en-SG" sz="1400" dirty="0"/>
                    </a:p>
                  </a:txBody>
                  <a:tcPr/>
                </a:tc>
              </a:tr>
              <a:tr h="370840">
                <a:tc>
                  <a:txBody>
                    <a:bodyPr/>
                    <a:lstStyle/>
                    <a:p>
                      <a:endParaRPr lang="en-SG" dirty="0"/>
                    </a:p>
                  </a:txBody>
                  <a:tcPr/>
                </a:tc>
                <a:tc>
                  <a:txBody>
                    <a:bodyPr/>
                    <a:lstStyle/>
                    <a:p>
                      <a:endParaRPr lang="en-SG"/>
                    </a:p>
                  </a:txBody>
                  <a:tcPr/>
                </a:tc>
                <a:tc>
                  <a:txBody>
                    <a:bodyPr/>
                    <a:lstStyle/>
                    <a:p>
                      <a:endParaRPr lang="en-SG"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r>
              <a:tr h="370840">
                <a:tc>
                  <a:txBody>
                    <a:bodyPr/>
                    <a:lstStyle/>
                    <a:p>
                      <a:endParaRPr lang="en-SG" sz="140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r>
              <a:tr h="370840">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c>
                  <a:txBody>
                    <a:bodyPr/>
                    <a:lstStyle/>
                    <a:p>
                      <a:endParaRPr lang="en-SG" sz="1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1697836"/>
              </p:ext>
            </p:extLst>
          </p:nvPr>
        </p:nvGraphicFramePr>
        <p:xfrm>
          <a:off x="496971" y="4304030"/>
          <a:ext cx="6179124" cy="1765300"/>
        </p:xfrm>
        <a:graphic>
          <a:graphicData uri="http://schemas.openxmlformats.org/drawingml/2006/table">
            <a:tbl>
              <a:tblPr firstRow="1" bandRow="1">
                <a:tableStyleId>{5C22544A-7EE6-4342-B048-85BDC9FD1C3A}</a:tableStyleId>
              </a:tblPr>
              <a:tblGrid>
                <a:gridCol w="6179124"/>
              </a:tblGrid>
              <a:tr h="370840">
                <a:tc>
                  <a:txBody>
                    <a:bodyPr/>
                    <a:lstStyle/>
                    <a:p>
                      <a:r>
                        <a:rPr lang="en-SG" sz="1050" dirty="0" smtClean="0"/>
                        <a:t>SEVERITY</a:t>
                      </a:r>
                      <a:endParaRPr lang="en-SG" sz="105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50" b="1" dirty="0" smtClean="0"/>
                        <a:t>Low impact(1 point)</a:t>
                      </a:r>
                      <a:r>
                        <a:rPr lang="en-SG" sz="1050" dirty="0" smtClean="0"/>
                        <a:t/>
                      </a:r>
                      <a:br>
                        <a:rPr lang="en-SG" sz="1050" dirty="0" smtClean="0"/>
                      </a:br>
                      <a:r>
                        <a:rPr kumimoji="0" lang="en-US" sz="1050" b="0" i="0" u="none" strike="noStrike" cap="none" normalizeH="0" baseline="0" dirty="0" smtClean="0">
                          <a:ln>
                            <a:noFill/>
                          </a:ln>
                          <a:solidFill>
                            <a:schemeClr val="tx1"/>
                          </a:solidFill>
                          <a:effectLst/>
                          <a:latin typeface="Tahoma" charset="0"/>
                          <a:ea typeface="ＭＳ Ｐゴシック" charset="0"/>
                          <a:cs typeface="Tahoma" charset="0"/>
                        </a:rPr>
                        <a:t>Unimportant. Typo error or small user interface alignment issues.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050" b="1" dirty="0" smtClean="0"/>
                        <a:t>High impact(5 point)</a:t>
                      </a:r>
                      <a:r>
                        <a:rPr lang="en-SG" sz="1050" dirty="0" smtClean="0"/>
                        <a:t/>
                      </a:r>
                      <a:br>
                        <a:rPr lang="en-SG" sz="1050" dirty="0" smtClean="0"/>
                      </a:br>
                      <a:r>
                        <a:rPr kumimoji="0" lang="en-US" sz="1050" b="0" i="0" u="none" strike="noStrike" cap="none" normalizeH="0" baseline="0" dirty="0" smtClean="0">
                          <a:ln>
                            <a:noFill/>
                          </a:ln>
                          <a:solidFill>
                            <a:schemeClr val="tx1"/>
                          </a:solidFill>
                          <a:effectLst/>
                          <a:latin typeface="Tahoma" charset="0"/>
                          <a:ea typeface="ＭＳ Ｐゴシック" charset="0"/>
                          <a:cs typeface="Tahoma" charset="0"/>
                        </a:rPr>
                        <a:t>The system runs. However, some non-critical functionalities are not working</a:t>
                      </a:r>
                      <a:endParaRPr lang="en-SG" sz="1050"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50" b="1" dirty="0" smtClean="0"/>
                        <a:t>Critical impact(10 point)</a:t>
                      </a:r>
                      <a:r>
                        <a:rPr lang="en-SG" sz="1050" dirty="0" smtClean="0"/>
                        <a:t/>
                      </a:r>
                      <a:br>
                        <a:rPr lang="en-SG" sz="1050" dirty="0" smtClean="0"/>
                      </a:br>
                      <a:r>
                        <a:rPr kumimoji="0" lang="en-US" sz="1050" b="0" i="0" u="none" strike="noStrike" cap="none" normalizeH="0" baseline="0" dirty="0" smtClean="0">
                          <a:ln>
                            <a:noFill/>
                          </a:ln>
                          <a:solidFill>
                            <a:schemeClr val="tx1"/>
                          </a:solidFill>
                          <a:effectLst/>
                          <a:latin typeface="Tahoma" charset="0"/>
                          <a:ea typeface="ＭＳ Ｐゴシック" charset="0"/>
                          <a:cs typeface="Tahoma" charset="0"/>
                        </a:rPr>
                        <a:t>The system is down or is un-usable after a short period of time. We have to fix the bugs to continue.</a:t>
                      </a:r>
                      <a:endParaRPr lang="en-SG" sz="1050" dirty="0" smtClean="0"/>
                    </a:p>
                    <a:p>
                      <a:endParaRPr lang="en-SG" sz="1050" dirty="0"/>
                    </a:p>
                  </a:txBody>
                  <a:tcPr/>
                </a:tc>
              </a:tr>
            </a:tbl>
          </a:graphicData>
        </a:graphic>
      </p:graphicFrame>
      <p:sp>
        <p:nvSpPr>
          <p:cNvPr id="8" name="Rectangle 7"/>
          <p:cNvSpPr/>
          <p:nvPr/>
        </p:nvSpPr>
        <p:spPr>
          <a:xfrm>
            <a:off x="6775374" y="4304030"/>
            <a:ext cx="4584228" cy="461665"/>
          </a:xfrm>
          <a:prstGeom prst="rect">
            <a:avLst/>
          </a:prstGeom>
        </p:spPr>
        <p:txBody>
          <a:bodyPr wrap="square">
            <a:spAutoFit/>
          </a:bodyPr>
          <a:lstStyle/>
          <a:p>
            <a:pPr lvl="1"/>
            <a:r>
              <a:rPr lang="en-US" altLang="zh-CN" sz="1200" dirty="0" smtClean="0"/>
              <a:t>FORMULAE:</a:t>
            </a:r>
            <a:br>
              <a:rPr lang="en-US" altLang="zh-CN" sz="1200" dirty="0" smtClean="0"/>
            </a:br>
            <a:r>
              <a:rPr lang="en-US" altLang="zh-CN" sz="1200" dirty="0" smtClean="0"/>
              <a:t>1 </a:t>
            </a:r>
            <a:r>
              <a:rPr lang="en-US" altLang="zh-CN" sz="1200" dirty="0"/>
              <a:t>x </a:t>
            </a:r>
            <a:r>
              <a:rPr lang="en-US" altLang="zh-CN" sz="1200" dirty="0" err="1"/>
              <a:t>num</a:t>
            </a:r>
            <a:r>
              <a:rPr lang="en-US" altLang="zh-CN" sz="1200" dirty="0"/>
              <a:t> (low) + 5 x </a:t>
            </a:r>
            <a:r>
              <a:rPr lang="en-US" altLang="zh-CN" sz="1200" dirty="0" err="1"/>
              <a:t>num</a:t>
            </a:r>
            <a:r>
              <a:rPr lang="en-US" altLang="zh-CN" sz="1200" dirty="0"/>
              <a:t> (high) + 10 x </a:t>
            </a:r>
            <a:r>
              <a:rPr lang="en-US" altLang="zh-CN" sz="1200" dirty="0" err="1"/>
              <a:t>num</a:t>
            </a:r>
            <a:r>
              <a:rPr lang="en-US" altLang="zh-CN" sz="1200" dirty="0"/>
              <a:t> (critical)</a:t>
            </a:r>
          </a:p>
        </p:txBody>
      </p:sp>
      <p:sp>
        <p:nvSpPr>
          <p:cNvPr id="10" name="TextBox 9"/>
          <p:cNvSpPr txBox="1"/>
          <p:nvPr/>
        </p:nvSpPr>
        <p:spPr>
          <a:xfrm>
            <a:off x="7359267" y="5186680"/>
            <a:ext cx="1836913" cy="369332"/>
          </a:xfrm>
          <a:prstGeom prst="rect">
            <a:avLst/>
          </a:prstGeom>
          <a:noFill/>
        </p:spPr>
        <p:txBody>
          <a:bodyPr wrap="none" rtlCol="0">
            <a:spAutoFit/>
          </a:bodyPr>
          <a:lstStyle/>
          <a:p>
            <a:r>
              <a:rPr lang="en-SG" dirty="0" smtClean="0"/>
              <a:t>TOTAL SCORE: </a:t>
            </a:r>
            <a:endParaRPr lang="en-SG" dirty="0"/>
          </a:p>
        </p:txBody>
      </p:sp>
    </p:spTree>
    <p:extLst>
      <p:ext uri="{BB962C8B-B14F-4D97-AF65-F5344CB8AC3E}">
        <p14:creationId xmlns:p14="http://schemas.microsoft.com/office/powerpoint/2010/main" val="4136030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SCHEDULE </a:t>
            </a:r>
            <a:r>
              <a:rPr lang="en-SG" dirty="0" smtClean="0"/>
              <a:t>METRICS(</a:t>
            </a:r>
            <a:r>
              <a:rPr lang="en-SG" dirty="0" err="1" smtClean="0"/>
              <a:t>PPlog</a:t>
            </a:r>
            <a:r>
              <a:rPr lang="en-SG" dirty="0" smtClean="0"/>
              <a:t>)</a:t>
            </a:r>
            <a:endParaRPr lang="en-S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3995502"/>
              </p:ext>
            </p:extLst>
          </p:nvPr>
        </p:nvGraphicFramePr>
        <p:xfrm>
          <a:off x="1389337" y="1825466"/>
          <a:ext cx="9166033" cy="3854151"/>
        </p:xfrm>
        <a:graphic>
          <a:graphicData uri="http://schemas.openxmlformats.org/drawingml/2006/table">
            <a:tbl>
              <a:tblPr firstRow="1" firstCol="1" bandRow="1">
                <a:tableStyleId>{21E4AEA4-8DFA-4A89-87EB-49C32662AFE0}</a:tableStyleId>
              </a:tblPr>
              <a:tblGrid>
                <a:gridCol w="1555430"/>
                <a:gridCol w="1634877"/>
                <a:gridCol w="1591804"/>
                <a:gridCol w="1492257"/>
                <a:gridCol w="1566917"/>
                <a:gridCol w="1324748"/>
              </a:tblGrid>
              <a:tr h="296032">
                <a:tc gridSpan="6">
                  <a:txBody>
                    <a:bodyPr/>
                    <a:lstStyle/>
                    <a:p>
                      <a:pPr algn="ctr">
                        <a:lnSpc>
                          <a:spcPct val="115000"/>
                        </a:lnSpc>
                        <a:spcAft>
                          <a:spcPts val="0"/>
                        </a:spcAft>
                      </a:pPr>
                      <a:r>
                        <a:rPr lang="en-US" sz="1700" dirty="0">
                          <a:effectLst/>
                        </a:rPr>
                        <a:t>Iteration Schedule Metrics</a:t>
                      </a:r>
                      <a:endParaRPr lang="en-SG" sz="1700" dirty="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r>
              <a:tr h="592065">
                <a:tc>
                  <a:txBody>
                    <a:bodyPr/>
                    <a:lstStyle/>
                    <a:p>
                      <a:pPr algn="ctr">
                        <a:lnSpc>
                          <a:spcPct val="115000"/>
                        </a:lnSpc>
                        <a:spcAft>
                          <a:spcPts val="0"/>
                        </a:spcAft>
                      </a:pPr>
                      <a:r>
                        <a:rPr lang="en-US" sz="1700">
                          <a:effectLst/>
                        </a:rPr>
                        <a:t>Iteration</a:t>
                      </a:r>
                      <a:endParaRPr lang="en-SG" sz="170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pPr algn="ctr">
                        <a:lnSpc>
                          <a:spcPct val="115000"/>
                        </a:lnSpc>
                        <a:spcAft>
                          <a:spcPts val="0"/>
                        </a:spcAft>
                      </a:pPr>
                      <a:r>
                        <a:rPr lang="en-US" sz="1700">
                          <a:effectLst/>
                        </a:rPr>
                        <a:t>% Completion</a:t>
                      </a:r>
                      <a:endParaRPr lang="en-SG" sz="170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pPr algn="ctr">
                        <a:lnSpc>
                          <a:spcPct val="115000"/>
                        </a:lnSpc>
                        <a:spcAft>
                          <a:spcPts val="0"/>
                        </a:spcAft>
                      </a:pPr>
                      <a:r>
                        <a:rPr lang="en-US" sz="1700">
                          <a:effectLst/>
                        </a:rPr>
                        <a:t>Estimated Days</a:t>
                      </a:r>
                      <a:endParaRPr lang="en-SG" sz="170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pPr algn="ctr">
                        <a:lnSpc>
                          <a:spcPct val="115000"/>
                        </a:lnSpc>
                        <a:spcAft>
                          <a:spcPts val="0"/>
                        </a:spcAft>
                      </a:pPr>
                      <a:r>
                        <a:rPr lang="en-US" sz="1700">
                          <a:effectLst/>
                        </a:rPr>
                        <a:t>Actual Days</a:t>
                      </a:r>
                      <a:endParaRPr lang="en-SG" sz="170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pPr algn="ctr">
                        <a:lnSpc>
                          <a:spcPct val="115000"/>
                        </a:lnSpc>
                        <a:spcAft>
                          <a:spcPts val="0"/>
                        </a:spcAft>
                      </a:pPr>
                      <a:r>
                        <a:rPr lang="en-US" sz="1700">
                          <a:effectLst/>
                        </a:rPr>
                        <a:t>Schedule Metric</a:t>
                      </a:r>
                      <a:endParaRPr lang="en-SG" sz="170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pPr algn="ctr">
                        <a:lnSpc>
                          <a:spcPct val="115000"/>
                        </a:lnSpc>
                        <a:spcAft>
                          <a:spcPts val="0"/>
                        </a:spcAft>
                      </a:pPr>
                      <a:r>
                        <a:rPr lang="en-US" sz="1700">
                          <a:effectLst/>
                        </a:rPr>
                        <a:t>Action</a:t>
                      </a:r>
                      <a:endParaRPr lang="en-SG" sz="170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r>
              <a:tr h="592065">
                <a:tc>
                  <a:txBody>
                    <a:bodyPr/>
                    <a:lstStyle/>
                    <a:p>
                      <a:pPr algn="ctr">
                        <a:lnSpc>
                          <a:spcPct val="115000"/>
                        </a:lnSpc>
                        <a:spcAft>
                          <a:spcPts val="0"/>
                        </a:spcAft>
                      </a:pPr>
                      <a:r>
                        <a:rPr lang="en-US" sz="1700" dirty="0">
                          <a:effectLst/>
                        </a:rPr>
                        <a:t>1</a:t>
                      </a:r>
                      <a:endParaRPr lang="en-SG" sz="1700" dirty="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pPr algn="ctr">
                        <a:lnSpc>
                          <a:spcPct val="115000"/>
                        </a:lnSpc>
                        <a:spcAft>
                          <a:spcPts val="0"/>
                        </a:spcAft>
                      </a:pPr>
                      <a:r>
                        <a:rPr lang="en-US" sz="1700" dirty="0" smtClean="0">
                          <a:solidFill>
                            <a:schemeClr val="tx1"/>
                          </a:solidFill>
                          <a:effectLst/>
                        </a:rPr>
                        <a:t>80%</a:t>
                      </a:r>
                      <a:endParaRPr lang="en-SG" sz="17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pPr algn="ctr">
                        <a:lnSpc>
                          <a:spcPct val="115000"/>
                        </a:lnSpc>
                        <a:spcAft>
                          <a:spcPts val="0"/>
                        </a:spcAft>
                      </a:pPr>
                      <a:r>
                        <a:rPr lang="en-US" sz="1700" dirty="0" smtClean="0">
                          <a:solidFill>
                            <a:schemeClr val="tx1"/>
                          </a:solidFill>
                          <a:effectLst/>
                        </a:rPr>
                        <a:t>14</a:t>
                      </a:r>
                      <a:endParaRPr lang="en-SG" sz="17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pPr algn="ctr">
                        <a:lnSpc>
                          <a:spcPct val="115000"/>
                        </a:lnSpc>
                        <a:spcAft>
                          <a:spcPts val="0"/>
                        </a:spcAft>
                      </a:pPr>
                      <a:endParaRPr lang="en-SG" sz="17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pPr algn="ctr">
                        <a:lnSpc>
                          <a:spcPct val="115000"/>
                        </a:lnSpc>
                        <a:spcAft>
                          <a:spcPts val="0"/>
                        </a:spcAft>
                      </a:pPr>
                      <a:endParaRPr lang="en-SG" sz="17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pPr algn="ctr">
                        <a:lnSpc>
                          <a:spcPct val="115000"/>
                        </a:lnSpc>
                        <a:spcAft>
                          <a:spcPts val="0"/>
                        </a:spcAft>
                      </a:pPr>
                      <a:r>
                        <a:rPr lang="en-US" sz="1700" dirty="0">
                          <a:solidFill>
                            <a:schemeClr val="tx1"/>
                          </a:solidFill>
                          <a:effectLst/>
                        </a:rPr>
                        <a:t>No action required</a:t>
                      </a:r>
                      <a:endParaRPr lang="en-SG" sz="17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r>
              <a:tr h="592065">
                <a:tc>
                  <a:txBody>
                    <a:bodyPr/>
                    <a:lstStyle/>
                    <a:p>
                      <a:pPr algn="ctr">
                        <a:lnSpc>
                          <a:spcPct val="115000"/>
                        </a:lnSpc>
                        <a:spcAft>
                          <a:spcPts val="0"/>
                        </a:spcAft>
                      </a:pPr>
                      <a:r>
                        <a:rPr lang="en-US" sz="1700">
                          <a:effectLst/>
                        </a:rPr>
                        <a:t>2</a:t>
                      </a:r>
                      <a:endParaRPr lang="en-SG" sz="170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endParaRPr lang="en-SG" dirty="0"/>
                    </a:p>
                  </a:txBody>
                  <a:tcPr marL="103377" marR="103377" marT="0" marB="0"/>
                </a:tc>
                <a:tc>
                  <a:txBody>
                    <a:bodyPr/>
                    <a:lstStyle/>
                    <a:p>
                      <a:endParaRPr lang="en-SG"/>
                    </a:p>
                  </a:txBody>
                  <a:tcPr marL="103377" marR="103377" marT="0" marB="0"/>
                </a:tc>
                <a:tc>
                  <a:txBody>
                    <a:bodyPr/>
                    <a:lstStyle/>
                    <a:p>
                      <a:endParaRPr lang="en-SG" dirty="0"/>
                    </a:p>
                  </a:txBody>
                  <a:tcPr marL="103377" marR="103377" marT="0" marB="0"/>
                </a:tc>
                <a:tc>
                  <a:txBody>
                    <a:bodyPr/>
                    <a:lstStyle/>
                    <a:p>
                      <a:endParaRPr lang="en-SG" dirty="0"/>
                    </a:p>
                  </a:txBody>
                  <a:tcPr marL="103377" marR="103377" marT="0" marB="0"/>
                </a:tc>
                <a:tc>
                  <a:txBody>
                    <a:bodyPr/>
                    <a:lstStyle/>
                    <a:p>
                      <a:endParaRPr lang="en-SG" dirty="0"/>
                    </a:p>
                  </a:txBody>
                  <a:tcPr marL="103377" marR="103377" marT="0" marB="0"/>
                </a:tc>
              </a:tr>
              <a:tr h="592065">
                <a:tc>
                  <a:txBody>
                    <a:bodyPr/>
                    <a:lstStyle/>
                    <a:p>
                      <a:pPr algn="ctr">
                        <a:lnSpc>
                          <a:spcPct val="115000"/>
                        </a:lnSpc>
                        <a:spcAft>
                          <a:spcPts val="0"/>
                        </a:spcAft>
                      </a:pPr>
                      <a:r>
                        <a:rPr lang="en-US" sz="1700">
                          <a:effectLst/>
                        </a:rPr>
                        <a:t>3</a:t>
                      </a:r>
                      <a:endParaRPr lang="en-SG" sz="170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endParaRPr lang="en-SG"/>
                    </a:p>
                  </a:txBody>
                  <a:tcPr marL="103377" marR="103377" marT="0" marB="0"/>
                </a:tc>
                <a:tc>
                  <a:txBody>
                    <a:bodyPr/>
                    <a:lstStyle/>
                    <a:p>
                      <a:endParaRPr lang="en-SG"/>
                    </a:p>
                  </a:txBody>
                  <a:tcPr marL="103377" marR="103377" marT="0" marB="0"/>
                </a:tc>
                <a:tc>
                  <a:txBody>
                    <a:bodyPr/>
                    <a:lstStyle/>
                    <a:p>
                      <a:endParaRPr lang="en-SG" dirty="0"/>
                    </a:p>
                  </a:txBody>
                  <a:tcPr marL="103377" marR="103377" marT="0" marB="0"/>
                </a:tc>
                <a:tc>
                  <a:txBody>
                    <a:bodyPr/>
                    <a:lstStyle/>
                    <a:p>
                      <a:endParaRPr lang="en-SG" dirty="0"/>
                    </a:p>
                  </a:txBody>
                  <a:tcPr marL="103377" marR="103377" marT="0" marB="0"/>
                </a:tc>
                <a:tc>
                  <a:txBody>
                    <a:bodyPr/>
                    <a:lstStyle/>
                    <a:p>
                      <a:endParaRPr lang="en-SG"/>
                    </a:p>
                  </a:txBody>
                  <a:tcPr marL="103377" marR="103377" marT="0" marB="0"/>
                </a:tc>
              </a:tr>
              <a:tr h="592065">
                <a:tc>
                  <a:txBody>
                    <a:bodyPr/>
                    <a:lstStyle/>
                    <a:p>
                      <a:pPr algn="ctr">
                        <a:lnSpc>
                          <a:spcPct val="115000"/>
                        </a:lnSpc>
                        <a:spcAft>
                          <a:spcPts val="0"/>
                        </a:spcAft>
                      </a:pPr>
                      <a:r>
                        <a:rPr lang="en-US" sz="1700">
                          <a:effectLst/>
                        </a:rPr>
                        <a:t>4</a:t>
                      </a:r>
                      <a:endParaRPr lang="en-SG" sz="170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endParaRPr lang="en-SG"/>
                    </a:p>
                  </a:txBody>
                  <a:tcPr marL="103377" marR="103377" marT="0" marB="0"/>
                </a:tc>
                <a:tc>
                  <a:txBody>
                    <a:bodyPr/>
                    <a:lstStyle/>
                    <a:p>
                      <a:endParaRPr lang="en-SG"/>
                    </a:p>
                  </a:txBody>
                  <a:tcPr marL="103377" marR="103377" marT="0" marB="0"/>
                </a:tc>
                <a:tc>
                  <a:txBody>
                    <a:bodyPr/>
                    <a:lstStyle/>
                    <a:p>
                      <a:endParaRPr lang="en-SG"/>
                    </a:p>
                  </a:txBody>
                  <a:tcPr marL="103377" marR="103377" marT="0" marB="0"/>
                </a:tc>
                <a:tc>
                  <a:txBody>
                    <a:bodyPr/>
                    <a:lstStyle/>
                    <a:p>
                      <a:endParaRPr lang="en-SG"/>
                    </a:p>
                  </a:txBody>
                  <a:tcPr marL="103377" marR="103377" marT="0" marB="0"/>
                </a:tc>
                <a:tc>
                  <a:txBody>
                    <a:bodyPr/>
                    <a:lstStyle/>
                    <a:p>
                      <a:endParaRPr lang="en-SG"/>
                    </a:p>
                  </a:txBody>
                  <a:tcPr marL="103377" marR="103377" marT="0" marB="0"/>
                </a:tc>
              </a:tr>
              <a:tr h="592065">
                <a:tc>
                  <a:txBody>
                    <a:bodyPr/>
                    <a:lstStyle/>
                    <a:p>
                      <a:pPr algn="ctr">
                        <a:lnSpc>
                          <a:spcPct val="115000"/>
                        </a:lnSpc>
                        <a:spcAft>
                          <a:spcPts val="0"/>
                        </a:spcAft>
                      </a:pPr>
                      <a:r>
                        <a:rPr lang="en-US" sz="1700">
                          <a:effectLst/>
                        </a:rPr>
                        <a:t>5</a:t>
                      </a:r>
                      <a:endParaRPr lang="en-SG" sz="170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tc>
                <a:tc>
                  <a:txBody>
                    <a:bodyPr/>
                    <a:lstStyle/>
                    <a:p>
                      <a:endParaRPr lang="en-SG"/>
                    </a:p>
                  </a:txBody>
                  <a:tcPr marL="103377" marR="103377" marT="0" marB="0"/>
                </a:tc>
                <a:tc>
                  <a:txBody>
                    <a:bodyPr/>
                    <a:lstStyle/>
                    <a:p>
                      <a:endParaRPr lang="en-SG"/>
                    </a:p>
                  </a:txBody>
                  <a:tcPr marL="103377" marR="103377" marT="0" marB="0"/>
                </a:tc>
                <a:tc>
                  <a:txBody>
                    <a:bodyPr/>
                    <a:lstStyle/>
                    <a:p>
                      <a:endParaRPr lang="en-SG"/>
                    </a:p>
                  </a:txBody>
                  <a:tcPr marL="103377" marR="103377" marT="0" marB="0"/>
                </a:tc>
                <a:tc>
                  <a:txBody>
                    <a:bodyPr/>
                    <a:lstStyle/>
                    <a:p>
                      <a:endParaRPr lang="en-SG"/>
                    </a:p>
                  </a:txBody>
                  <a:tcPr marL="103377" marR="103377" marT="0" marB="0"/>
                </a:tc>
                <a:tc>
                  <a:txBody>
                    <a:bodyPr/>
                    <a:lstStyle/>
                    <a:p>
                      <a:endParaRPr lang="en-SG" dirty="0"/>
                    </a:p>
                  </a:txBody>
                  <a:tcPr marL="103377" marR="103377" marT="0" marB="0"/>
                </a:tc>
              </a:tr>
            </a:tbl>
          </a:graphicData>
        </a:graphic>
      </p:graphicFrame>
    </p:spTree>
    <p:extLst>
      <p:ext uri="{BB962C8B-B14F-4D97-AF65-F5344CB8AC3E}">
        <p14:creationId xmlns:p14="http://schemas.microsoft.com/office/powerpoint/2010/main" val="1536660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378</TotalTime>
  <Words>506</Words>
  <Application>Microsoft Office PowerPoint</Application>
  <PresentationFormat>Widescreen</PresentationFormat>
  <Paragraphs>131</Paragraphs>
  <Slides>11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ＭＳ Ｐゴシック</vt:lpstr>
      <vt:lpstr>SimSun</vt:lpstr>
      <vt:lpstr>Arial</vt:lpstr>
      <vt:lpstr>Calibri</vt:lpstr>
      <vt:lpstr>方正姚体</vt:lpstr>
      <vt:lpstr>Rockwell</vt:lpstr>
      <vt:lpstr>Rockwell Condensed</vt:lpstr>
      <vt:lpstr>Tahoma</vt:lpstr>
      <vt:lpstr>Times New Roman</vt:lpstr>
      <vt:lpstr>Wingdings</vt:lpstr>
      <vt:lpstr>Wood Type</vt:lpstr>
      <vt:lpstr>SuperVISOR MEETING</vt:lpstr>
      <vt:lpstr>SHOWING OF SCHEDULE</vt:lpstr>
      <vt:lpstr>Progress for the past two weeks</vt:lpstr>
      <vt:lpstr>deviation from the planned schedule? </vt:lpstr>
      <vt:lpstr>Goal(s) for the coming two weeks and immediate milestone. </vt:lpstr>
      <vt:lpstr>Any problems?</vt:lpstr>
      <vt:lpstr>Who did what?</vt:lpstr>
      <vt:lpstr>Bug metrics</vt:lpstr>
      <vt:lpstr>SCHEDULE METRICS(PPlog)</vt:lpstr>
      <vt:lpstr>PAIR PROGRAMING METRICS(pplog)</vt:lpstr>
      <vt:lpstr>Mitigation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 MEETING</dc:title>
  <dc:creator>jeremy</dc:creator>
  <cp:lastModifiedBy>jeremy</cp:lastModifiedBy>
  <cp:revision>31</cp:revision>
  <dcterms:created xsi:type="dcterms:W3CDTF">2015-09-21T02:37:15Z</dcterms:created>
  <dcterms:modified xsi:type="dcterms:W3CDTF">2015-09-22T10:06:00Z</dcterms:modified>
</cp:coreProperties>
</file>