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7" r:id="rId2"/>
    <p:sldId id="260" r:id="rId3"/>
    <p:sldId id="262" r:id="rId4"/>
    <p:sldId id="272" r:id="rId5"/>
    <p:sldId id="27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80" autoAdjust="0"/>
    <p:restoredTop sz="91139" autoAdjust="0"/>
  </p:normalViewPr>
  <p:slideViewPr>
    <p:cSldViewPr snapToGrid="0">
      <p:cViewPr varScale="1">
        <p:scale>
          <a:sx n="50" d="100"/>
          <a:sy n="50" d="100"/>
        </p:scale>
        <p:origin x="184"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‹Nº›</a:t>
            </a:fld>
            <a:endParaRPr lang="en-US"/>
          </a:p>
        </p:txBody>
      </p:sp>
    </p:spTree>
    <p:extLst>
      <p:ext uri="{BB962C8B-B14F-4D97-AF65-F5344CB8AC3E}">
        <p14:creationId xmlns:p14="http://schemas.microsoft.com/office/powerpoint/2010/main" val="170532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Considere la posibilidad de hablar acerca de:</a:t>
            </a:r>
          </a:p>
          <a:p>
            <a:pPr marL="171450" indent="-171450">
              <a:buFont typeface="Arial" panose="020B0604020202020204" pitchFamily="34" charset="0"/>
              <a:buChar char="•"/>
            </a:pPr>
            <a:r>
              <a:rPr lang="en-US" dirty="0"/>
              <a:t>Estados Unidos</a:t>
            </a:r>
          </a:p>
          <a:p>
            <a:pPr marL="171450" indent="-171450">
              <a:buFont typeface="Arial" panose="020B0604020202020204" pitchFamily="34" charset="0"/>
              <a:buChar char="•"/>
            </a:pPr>
            <a:r>
              <a:rPr lang="en-US" dirty="0"/>
              <a:t>Rusia</a:t>
            </a:r>
          </a:p>
          <a:p>
            <a:pPr marL="171450" indent="-171450">
              <a:buFont typeface="Arial" panose="020B0604020202020204" pitchFamily="34" charset="0"/>
              <a:buChar char="•"/>
            </a:pPr>
            <a:r>
              <a:rPr lang="en-US" dirty="0"/>
              <a:t>Europa</a:t>
            </a:r>
          </a:p>
          <a:p>
            <a:pPr marL="171450" indent="-171450">
              <a:buFont typeface="Arial" panose="020B0604020202020204" pitchFamily="34" charset="0"/>
              <a:buChar char="•"/>
            </a:pPr>
            <a:r>
              <a:rPr lang="en-US" dirty="0"/>
              <a:t>Canadá</a:t>
            </a:r>
          </a:p>
          <a:p>
            <a:pPr marL="171450" indent="-171450">
              <a:buFont typeface="Arial" panose="020B0604020202020204" pitchFamily="34" charset="0"/>
              <a:buChar char="•"/>
            </a:pPr>
            <a:r>
              <a:rPr lang="en-US" dirty="0"/>
              <a:t>Japón</a:t>
            </a:r>
          </a:p>
          <a:p>
            <a:pPr marL="171450" indent="-171450">
              <a:buFont typeface="Arial" panose="020B0604020202020204" pitchFamily="34" charset="0"/>
              <a:buChar char="•"/>
            </a:pPr>
            <a:r>
              <a:rPr lang="en-US" dirty="0"/>
              <a:t>Italia</a:t>
            </a:r>
          </a:p>
          <a:p>
            <a:pPr marL="171450" indent="-171450">
              <a:buFont typeface="Arial" panose="020B0604020202020204" pitchFamily="34" charset="0"/>
              <a:buChar char="•"/>
            </a:pPr>
            <a:r>
              <a:rPr lang="en-US" dirty="0"/>
              <a:t>Brasil</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937210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12/29/20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12/29/20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12/29/20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12/29/20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12/29/20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02797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commons.wikimedia.org/wiki/File:STS-133_International_Space_Station_after_undocking_5.jp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4C161E54-A17C-4C76-B162-1C7A3C832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77" name="Rectangle 76">
            <a:extLst>
              <a:ext uri="{FF2B5EF4-FFF2-40B4-BE49-F238E27FC236}">
                <a16:creationId xmlns:a16="http://schemas.microsoft.com/office/drawing/2014/main" id="{401728EB-DA1C-414A-9946-98DC013B8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457202"/>
            <a:ext cx="3615593" cy="5859734"/>
          </a:xfrm>
          <a:prstGeom prst="rect">
            <a:avLst/>
          </a:prstGeom>
          <a:solidFill>
            <a:srgbClr val="2D3056"/>
          </a:solidFill>
          <a:ln>
            <a:solidFill>
              <a:srgbClr val="2D3056"/>
            </a:solid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460918" y="774608"/>
            <a:ext cx="3113822" cy="3739621"/>
          </a:xfrm>
        </p:spPr>
        <p:txBody>
          <a:bodyPr anchor="t">
            <a:normAutofit/>
          </a:bodyPr>
          <a:lstStyle/>
          <a:p>
            <a:r>
              <a:rPr lang="en-US" b="1" dirty="0">
                <a:solidFill>
                  <a:schemeClr val="bg1"/>
                </a:solidFill>
              </a:rPr>
              <a:t>Hotels based on Tourist sites proximity</a:t>
            </a:r>
            <a:endParaRPr lang="es-PE" dirty="0">
              <a:solidFill>
                <a:schemeClr val="bg1"/>
              </a:solidFill>
            </a:endParaRPr>
          </a:p>
        </p:txBody>
      </p:sp>
      <p:sp>
        <p:nvSpPr>
          <p:cNvPr id="3" name="Content Placeholder 2"/>
          <p:cNvSpPr>
            <a:spLocks noGrp="1"/>
          </p:cNvSpPr>
          <p:nvPr>
            <p:ph type="subTitle" idx="1"/>
          </p:nvPr>
        </p:nvSpPr>
        <p:spPr>
          <a:xfrm>
            <a:off x="8460918" y="4688008"/>
            <a:ext cx="2952955" cy="1094350"/>
          </a:xfrm>
        </p:spPr>
        <p:txBody>
          <a:bodyPr anchor="b">
            <a:normAutofit/>
          </a:bodyPr>
          <a:lstStyle/>
          <a:p>
            <a:pPr algn="r"/>
            <a:endParaRPr lang="es-PE" sz="2400" dirty="0">
              <a:solidFill>
                <a:srgbClr val="FFFFFF"/>
              </a:solidFill>
            </a:endParaRPr>
          </a:p>
        </p:txBody>
      </p:sp>
      <p:sp>
        <p:nvSpPr>
          <p:cNvPr id="79" name="Rectangle 78">
            <a:extLst>
              <a:ext uri="{FF2B5EF4-FFF2-40B4-BE49-F238E27FC236}">
                <a16:creationId xmlns:a16="http://schemas.microsoft.com/office/drawing/2014/main" id="{C3A68CD8-A1B7-46B8-AB3C-5E0B0E749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3"/>
          <p:cNvSpPr>
            <a:spLocks noGrp="1"/>
          </p:cNvSpPr>
          <p:nvPr>
            <p:ph type="ftr" sz="quarter" idx="11"/>
          </p:nvPr>
        </p:nvSpPr>
        <p:spPr>
          <a:xfrm>
            <a:off x="581192" y="6403267"/>
            <a:ext cx="6917210" cy="365125"/>
          </a:xfrm>
        </p:spPr>
        <p:txBody>
          <a:bodyPr>
            <a:normAutofit/>
          </a:bodyPr>
          <a:lstStyle/>
          <a:p>
            <a:pPr>
              <a:spcAft>
                <a:spcPts val="600"/>
              </a:spcAft>
            </a:pPr>
            <a:r>
              <a:rPr lang="en-US">
                <a:solidFill>
                  <a:srgbClr val="465359">
                    <a:lumMod val="75000"/>
                    <a:lumOff val="25000"/>
                  </a:srgbClr>
                </a:solidFill>
                <a:hlinkClick r:id="rId2"/>
              </a:rPr>
              <a:t>Foto</a:t>
            </a:r>
            <a:r>
              <a:rPr lang="en-US">
                <a:solidFill>
                  <a:srgbClr val="465359">
                    <a:lumMod val="75000"/>
                    <a:lumOff val="25000"/>
                  </a:srgbClr>
                </a:solidFill>
              </a:rPr>
              <a:t> de NASA / Public domain</a:t>
            </a:r>
          </a:p>
        </p:txBody>
      </p:sp>
      <p:pic>
        <p:nvPicPr>
          <p:cNvPr id="4" name="Picture 2" descr="What to know before you go to Lima">
            <a:extLst>
              <a:ext uri="{FF2B5EF4-FFF2-40B4-BE49-F238E27FC236}">
                <a16:creationId xmlns:a16="http://schemas.microsoft.com/office/drawing/2014/main" id="{70DEC034-937E-2B45-A249-428DA6B5F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969" y="486165"/>
            <a:ext cx="6560356" cy="5772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2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normAutofit/>
          </a:bodyPr>
          <a:lstStyle/>
          <a:p>
            <a:r>
              <a:rPr lang="es-PE" b="1" dirty="0"/>
              <a:t>Introduction</a:t>
            </a:r>
            <a:br>
              <a:rPr lang="es-PE" dirty="0"/>
            </a:br>
            <a:endParaRPr lang="en-US" dirty="0">
              <a:solidFill>
                <a:srgbClr val="FFFEFF"/>
              </a:solidFill>
            </a:endParaRPr>
          </a:p>
        </p:txBody>
      </p:sp>
      <p:sp>
        <p:nvSpPr>
          <p:cNvPr id="7" name="Content Placeholder 2">
            <a:extLst>
              <a:ext uri="{FF2B5EF4-FFF2-40B4-BE49-F238E27FC236}">
                <a16:creationId xmlns:a16="http://schemas.microsoft.com/office/drawing/2014/main" id="{EE10BF3F-A432-9846-8096-CDE3499E1474}"/>
              </a:ext>
            </a:extLst>
          </p:cNvPr>
          <p:cNvSpPr>
            <a:spLocks noGrp="1"/>
          </p:cNvSpPr>
          <p:nvPr/>
        </p:nvSpPr>
        <p:spPr>
          <a:xfrm>
            <a:off x="1330035" y="1708163"/>
            <a:ext cx="3574475" cy="46243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dirty="0"/>
          </a:p>
        </p:txBody>
      </p:sp>
      <p:sp>
        <p:nvSpPr>
          <p:cNvPr id="4" name="Rectángulo 3">
            <a:extLst>
              <a:ext uri="{FF2B5EF4-FFF2-40B4-BE49-F238E27FC236}">
                <a16:creationId xmlns:a16="http://schemas.microsoft.com/office/drawing/2014/main" id="{EC0E5F2B-6BE4-6D4A-A8E5-C6F5BCFA11E8}"/>
              </a:ext>
            </a:extLst>
          </p:cNvPr>
          <p:cNvSpPr/>
          <p:nvPr/>
        </p:nvSpPr>
        <p:spPr>
          <a:xfrm>
            <a:off x="1087717" y="2335077"/>
            <a:ext cx="3716103" cy="1107996"/>
          </a:xfrm>
          <a:prstGeom prst="rect">
            <a:avLst/>
          </a:prstGeom>
        </p:spPr>
        <p:txBody>
          <a:bodyPr wrap="square">
            <a:spAutoFit/>
          </a:bodyPr>
          <a:lstStyle/>
          <a:p>
            <a:r>
              <a:rPr lang="es-PE" b="1" dirty="0"/>
              <a:t>Business Problem</a:t>
            </a:r>
            <a:endParaRPr lang="es-PE" dirty="0"/>
          </a:p>
          <a:p>
            <a:pPr lvl="0"/>
            <a:endParaRPr lang="en-US" sz="2400" dirty="0"/>
          </a:p>
          <a:p>
            <a:pPr lvl="0"/>
            <a:endParaRPr lang="en-US" sz="2400" dirty="0"/>
          </a:p>
        </p:txBody>
      </p:sp>
      <p:sp>
        <p:nvSpPr>
          <p:cNvPr id="5" name="Marcador de contenido 4">
            <a:extLst>
              <a:ext uri="{FF2B5EF4-FFF2-40B4-BE49-F238E27FC236}">
                <a16:creationId xmlns:a16="http://schemas.microsoft.com/office/drawing/2014/main" id="{DC7F3DE8-30E8-5F45-9259-0D3D3EEA389F}"/>
              </a:ext>
            </a:extLst>
          </p:cNvPr>
          <p:cNvSpPr>
            <a:spLocks noGrp="1"/>
          </p:cNvSpPr>
          <p:nvPr>
            <p:ph idx="1"/>
          </p:nvPr>
        </p:nvSpPr>
        <p:spPr>
          <a:xfrm>
            <a:off x="581192" y="2721963"/>
            <a:ext cx="11029615" cy="3136836"/>
          </a:xfrm>
        </p:spPr>
        <p:txBody>
          <a:bodyPr/>
          <a:lstStyle/>
          <a:p>
            <a:r>
              <a:rPr lang="es-PE" dirty="0"/>
              <a:t>Lima is the capital of Peru, a country known for its rich culture, its beautiful beaches, tourist spots, and delicious cuisine. The capital has many tourist places that many people, including its own citizens, do not know. That is why I decided to focus my project in Lima, Peru. The main objective is to focus on at least 3 tourist places, and find the best hotels based on reputation and proximity to the place.</a:t>
            </a:r>
          </a:p>
          <a:p>
            <a:r>
              <a:rPr lang="es-PE" b="1" dirty="0"/>
              <a:t>Interest </a:t>
            </a:r>
            <a:endParaRPr lang="es-PE" dirty="0"/>
          </a:p>
          <a:p>
            <a:r>
              <a:rPr lang="es-PE" dirty="0"/>
              <a:t>With the global pandemic, the Tourism sector is suffering in many countries, so I think it is important give the tourists a safe experience.</a:t>
            </a:r>
          </a:p>
          <a:p>
            <a:endParaRPr lang="es-PE" dirty="0"/>
          </a:p>
        </p:txBody>
      </p:sp>
    </p:spTree>
    <p:extLst>
      <p:ext uri="{BB962C8B-B14F-4D97-AF65-F5344CB8AC3E}">
        <p14:creationId xmlns:p14="http://schemas.microsoft.com/office/powerpoint/2010/main" val="357612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1255" y="702156"/>
            <a:ext cx="3409783" cy="1013800"/>
          </a:xfrm>
        </p:spPr>
        <p:txBody>
          <a:bodyPr vert="horz" lIns="91440" tIns="45720" rIns="91440" bIns="45720" rtlCol="0">
            <a:normAutofit/>
          </a:bodyPr>
          <a:lstStyle/>
          <a:p>
            <a:pPr>
              <a:lnSpc>
                <a:spcPct val="90000"/>
              </a:lnSpc>
            </a:pPr>
            <a:r>
              <a:rPr lang="es-PE" sz="2200" b="1"/>
              <a:t>Exploratory Data Analysis</a:t>
            </a:r>
            <a:br>
              <a:rPr lang="es-PE" sz="2200"/>
            </a:br>
            <a:endParaRPr lang="en-US" sz="2200" cap="none">
              <a:latin typeface="+mn-lt"/>
            </a:endParaRPr>
          </a:p>
        </p:txBody>
      </p:sp>
      <p:sp>
        <p:nvSpPr>
          <p:cNvPr id="41" name="Rectangle 40">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8524F"/>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01255" y="1964168"/>
            <a:ext cx="3409782" cy="4036582"/>
          </a:xfrm>
        </p:spPr>
        <p:txBody>
          <a:bodyPr vert="horz" lIns="91440" tIns="45720" rIns="91440" bIns="45720" rtlCol="0">
            <a:normAutofit/>
          </a:bodyPr>
          <a:lstStyle/>
          <a:p>
            <a:r>
              <a:rPr lang="es-PE">
                <a:solidFill>
                  <a:schemeClr val="bg1"/>
                </a:solidFill>
              </a:rPr>
              <a:t>With the data extracted from the INEI, I decided to work with the top three most visited in Lima, Peru in the last three years.As we can see, in the gragh below these places are </a:t>
            </a:r>
            <a:r>
              <a:rPr lang="es-PE" i="1">
                <a:solidFill>
                  <a:schemeClr val="bg1"/>
                </a:solidFill>
              </a:rPr>
              <a:t>Museo Nacional de Arqueología e Historia del Perú , Museo de Sitio y Centro Arqueológico Pucllana and Zona Arqueologica Pachacamac.</a:t>
            </a:r>
            <a:endParaRPr lang="es-PE">
              <a:solidFill>
                <a:schemeClr val="bg1"/>
              </a:solidFill>
            </a:endParaRPr>
          </a:p>
        </p:txBody>
      </p:sp>
      <p:pic>
        <p:nvPicPr>
          <p:cNvPr id="7" name="Imagen 6" descr="Gráfico, Gráfico de barras, Histograma&#10;&#10;Descripción generada automáticamente">
            <a:extLst>
              <a:ext uri="{FF2B5EF4-FFF2-40B4-BE49-F238E27FC236}">
                <a16:creationId xmlns:a16="http://schemas.microsoft.com/office/drawing/2014/main" id="{A700FC26-84EA-704B-8A01-F46CAFF4B79E}"/>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791522" y="1175991"/>
            <a:ext cx="6489819" cy="4526648"/>
          </a:xfrm>
          <a:prstGeom prst="rect">
            <a:avLst/>
          </a:prstGeom>
          <a:noFill/>
        </p:spPr>
      </p:pic>
    </p:spTree>
    <p:extLst>
      <p:ext uri="{BB962C8B-B14F-4D97-AF65-F5344CB8AC3E}">
        <p14:creationId xmlns:p14="http://schemas.microsoft.com/office/powerpoint/2010/main" val="250461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3046" y="1113764"/>
            <a:ext cx="3910819" cy="4624327"/>
          </a:xfrm>
        </p:spPr>
        <p:txBody>
          <a:bodyPr anchor="ctr">
            <a:normAutofit/>
          </a:bodyPr>
          <a:lstStyle/>
          <a:p>
            <a:pPr lvl="0"/>
            <a:r>
              <a:rPr lang="es-PE" sz="3200" b="1" dirty="0"/>
              <a:t>Methodology</a:t>
            </a:r>
            <a:endParaRPr lang="es-PE" sz="3200" dirty="0"/>
          </a:p>
        </p:txBody>
      </p:sp>
      <p:sp>
        <p:nvSpPr>
          <p:cNvPr id="3" name="Content Placeholder 2"/>
          <p:cNvSpPr>
            <a:spLocks noGrp="1"/>
          </p:cNvSpPr>
          <p:nvPr>
            <p:ph idx="1"/>
          </p:nvPr>
        </p:nvSpPr>
        <p:spPr>
          <a:xfrm>
            <a:off x="5155905" y="1750192"/>
            <a:ext cx="6108179" cy="1675735"/>
          </a:xfrm>
        </p:spPr>
        <p:txBody>
          <a:bodyPr anchor="ctr">
            <a:normAutofit/>
          </a:bodyPr>
          <a:lstStyle/>
          <a:p>
            <a:r>
              <a:rPr lang="es-PE" dirty="0"/>
              <a:t>I’ll be using foursquare to get info on hotels near this tourist sites. I’m interested in venues in 'hotel' category, they have to be at least 2000 meters from each site and should have good reviews</a:t>
            </a:r>
          </a:p>
          <a:p>
            <a:endParaRPr dirty="0"/>
          </a:p>
        </p:txBody>
      </p:sp>
    </p:spTree>
    <p:extLst>
      <p:ext uri="{BB962C8B-B14F-4D97-AF65-F5344CB8AC3E}">
        <p14:creationId xmlns:p14="http://schemas.microsoft.com/office/powerpoint/2010/main" val="1475361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1124999"/>
            <a:ext cx="4076149" cy="4608003"/>
          </a:xfrm>
        </p:spPr>
        <p:txBody>
          <a:bodyPr anchor="ctr">
            <a:normAutofit/>
          </a:bodyPr>
          <a:lstStyle/>
          <a:p>
            <a:r>
              <a:rPr lang="en-US" sz="4000" dirty="0">
                <a:solidFill>
                  <a:schemeClr val="accent2"/>
                </a:solidFill>
              </a:rPr>
              <a:t>CONCLUSION</a:t>
            </a:r>
            <a:br>
              <a:rPr lang="en-US" sz="4000" dirty="0">
                <a:solidFill>
                  <a:schemeClr val="accent2"/>
                </a:solidFill>
              </a:rPr>
            </a:br>
            <a:endParaRPr lang="en-US" sz="4000" dirty="0">
              <a:solidFill>
                <a:schemeClr val="accent2"/>
              </a:solidFill>
            </a:endParaRPr>
          </a:p>
        </p:txBody>
      </p:sp>
      <p:sp>
        <p:nvSpPr>
          <p:cNvPr id="18" name="Rectangle 17">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type="body" idx="1"/>
          </p:nvPr>
        </p:nvSpPr>
        <p:spPr>
          <a:xfrm>
            <a:off x="5117586" y="1124998"/>
            <a:ext cx="6493222" cy="4608003"/>
          </a:xfrm>
        </p:spPr>
        <p:txBody>
          <a:bodyPr>
            <a:normAutofit/>
          </a:bodyPr>
          <a:lstStyle/>
          <a:p>
            <a:r>
              <a:rPr lang="en-US" sz="2000" dirty="0"/>
              <a:t>As we can observe in the notebook, the </a:t>
            </a:r>
            <a:r>
              <a:rPr lang="es-PE" sz="2000" i="1" dirty="0"/>
              <a:t>Zona Arqueologica Pachacamac doesn’t </a:t>
            </a:r>
            <a:r>
              <a:rPr lang="es-PE" sz="2000" dirty="0"/>
              <a:t>have many hotels near by, this could be a great business opportunity for some people. Meanwhile, the others two sites have plenty of hotels near by, for different budgets.</a:t>
            </a:r>
          </a:p>
        </p:txBody>
      </p:sp>
    </p:spTree>
    <p:extLst>
      <p:ext uri="{BB962C8B-B14F-4D97-AF65-F5344CB8AC3E}">
        <p14:creationId xmlns:p14="http://schemas.microsoft.com/office/powerpoint/2010/main" val="21662784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301</Words>
  <Application>Microsoft Macintosh PowerPoint</Application>
  <PresentationFormat>Panorámica</PresentationFormat>
  <Paragraphs>22</Paragraphs>
  <Slides>5</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Calibri</vt:lpstr>
      <vt:lpstr>Gill Sans MT</vt:lpstr>
      <vt:lpstr>Wingdings 2</vt:lpstr>
      <vt:lpstr>Dividendo</vt:lpstr>
      <vt:lpstr>Hotels based on Tourist sites proximity</vt:lpstr>
      <vt:lpstr>Introduction </vt:lpstr>
      <vt:lpstr>Exploratory Data Analysis </vt:lpstr>
      <vt:lpstr>Methodology</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Hotels based on Tourist sites proximity</dc:title>
  <dc:creator>Linda Gonzales</dc:creator>
  <cp:lastModifiedBy>Linda Gonzales</cp:lastModifiedBy>
  <cp:revision>2</cp:revision>
  <dcterms:created xsi:type="dcterms:W3CDTF">2020-12-29T06:08:30Z</dcterms:created>
  <dcterms:modified xsi:type="dcterms:W3CDTF">2020-12-29T06:29:04Z</dcterms:modified>
</cp:coreProperties>
</file>