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" panose="020B0604020202020204" charset="0"/>
      <p:regular r:id="rId20"/>
      <p:bold r:id="rId21"/>
    </p:embeddedFont>
    <p:embeddedFont>
      <p:font typeface="Hind Madurai" panose="020000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3701d1c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3701d1c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3701d1c2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3701d1c2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32023093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32023093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32023093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32023093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3b405f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3b405f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332ed903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332ed903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de vezes entre 2017 e 2022 de registros de concessões no qual carros passaram no pedágio com ConectCar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332ed91e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332ed91e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3202309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3202309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332ed91e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332ed91e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32023093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32023093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3202309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3202309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332ed91e4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332ed91e4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D66AB7-BF4E-57A8-7C70-86990DE9527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585337" y="4927600"/>
            <a:ext cx="20018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ConectCar - Somente para uso interno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6075"/>
            <a:ext cx="4683148" cy="54712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00000" y="1496075"/>
            <a:ext cx="73440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Projeto ConectCar</a:t>
            </a:r>
            <a:endParaRPr sz="2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Apresentação </a:t>
            </a:r>
            <a:endParaRPr sz="17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00000" y="553050"/>
            <a:ext cx="3000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Maio de 2023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244000" y="553050"/>
            <a:ext cx="3000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IME Jr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00" y="4177951"/>
            <a:ext cx="1496202" cy="3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9288" y="3927041"/>
            <a:ext cx="902426" cy="90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3962" y="3985725"/>
            <a:ext cx="785101" cy="78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900000" y="1156600"/>
            <a:ext cx="734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Resultados</a:t>
            </a:r>
            <a:endParaRPr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900000" y="460650"/>
            <a:ext cx="612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Análise Descritiva | Tratamento de Dados | Modelo | Implementação do Código |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Resultados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| Conclusão</a:t>
            </a: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875" y="4221363"/>
            <a:ext cx="500127" cy="5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7490975" y="553050"/>
            <a:ext cx="75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IME Jr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749" y="1796600"/>
            <a:ext cx="6638500" cy="227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900000" y="1156600"/>
            <a:ext cx="73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900000" y="460650"/>
            <a:ext cx="612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Análise Descritiva | Tratamento de Dados | Modelo | Implementação do Código |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Resultados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| Conclusão</a:t>
            </a: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875" y="4221363"/>
            <a:ext cx="500127" cy="5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7490975" y="553050"/>
            <a:ext cx="75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IME Jr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025" y="953250"/>
            <a:ext cx="5219950" cy="38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900000" y="1156600"/>
            <a:ext cx="73440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Conclusão</a:t>
            </a:r>
            <a:endParaRPr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Entrega de código reutilizável para estimações futuras;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Entrega do modelo de tabela a ser utilizado.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Tabela final com o </a:t>
            </a:r>
            <a:r>
              <a:rPr lang="pt-BR" sz="1500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market share</a:t>
            </a: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do último mês;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Histórico do </a:t>
            </a:r>
            <a:r>
              <a:rPr lang="pt-BR" sz="1500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market share </a:t>
            </a: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mensal.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875" y="4221363"/>
            <a:ext cx="500127" cy="5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5244000" y="553050"/>
            <a:ext cx="3000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IME Jr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900000" y="460650"/>
            <a:ext cx="612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Análise Descritiva | Tratamento de Dados | Modelo | Implementação do Código | Resultados | 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Conclusão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6075"/>
            <a:ext cx="4683148" cy="547122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900000" y="1496075"/>
            <a:ext cx="7344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Nossos agradecimentos!</a:t>
            </a:r>
            <a:endParaRPr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Equipe IME Jr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900000" y="553050"/>
            <a:ext cx="3000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Maio de 2023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5244000" y="553050"/>
            <a:ext cx="3000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IME Jr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900000" y="1140300"/>
            <a:ext cx="73440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Análise Descritiva </a:t>
            </a:r>
            <a:endParaRPr sz="24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FFDA33"/>
                </a:solidFill>
                <a:latin typeface="Gill Sans"/>
                <a:ea typeface="Gill Sans"/>
                <a:cs typeface="Gill Sans"/>
                <a:sym typeface="Gill Sans"/>
              </a:rPr>
              <a:t>Reconhecimento dos dados </a:t>
            </a:r>
            <a:endParaRPr sz="1500" dirty="0">
              <a:solidFill>
                <a:srgbClr val="FFDA3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Análise das tabelas recebidas;</a:t>
            </a:r>
            <a:endParaRPr sz="15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Transformação de tabelas no formato</a:t>
            </a:r>
            <a:r>
              <a:rPr lang="pt-BR" sz="1500" i="1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.png</a:t>
            </a:r>
            <a:r>
              <a:rPr lang="pt-BR" sz="15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para </a:t>
            </a:r>
            <a:r>
              <a:rPr lang="pt-BR" sz="1500" i="1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pt-BR" sz="1500" i="1" dirty="0" err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xlsx</a:t>
            </a:r>
            <a:r>
              <a:rPr lang="pt-BR" sz="15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;</a:t>
            </a:r>
            <a:endParaRPr sz="15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 análises descritivas foram realizadas;</a:t>
            </a:r>
            <a:endParaRPr sz="15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Construção de gráficos a fim de visualizar o comportamento dos dados para cada unidade federativa em cada razão social/concessionária;</a:t>
            </a:r>
            <a:endParaRPr sz="15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Descrição e interpretação;</a:t>
            </a:r>
            <a:endParaRPr sz="15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Análise da evolução do </a:t>
            </a:r>
            <a:r>
              <a:rPr lang="pt-BR" sz="1500" i="1" dirty="0" err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market</a:t>
            </a:r>
            <a:r>
              <a:rPr lang="pt-BR" sz="1500" i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1500" i="1" dirty="0" err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share</a:t>
            </a:r>
            <a:r>
              <a:rPr lang="pt-BR" sz="15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5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875" y="4221363"/>
            <a:ext cx="500127" cy="5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244000" y="553050"/>
            <a:ext cx="3000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IME Jr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00000" y="460650"/>
            <a:ext cx="612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Análise Descritiva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| Tratamento de Dados | Modelo | Implementação do Código |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Resultados | Conclusão</a:t>
            </a: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900000" y="1107150"/>
            <a:ext cx="7344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DA33"/>
                </a:solidFill>
                <a:latin typeface="Gill Sans"/>
                <a:ea typeface="Gill Sans"/>
                <a:cs typeface="Gill Sans"/>
                <a:sym typeface="Gill Sans"/>
              </a:rPr>
              <a:t>Exemplos de gráficos realizados em R</a:t>
            </a:r>
            <a:endParaRPr sz="1500">
              <a:solidFill>
                <a:srgbClr val="FFDA3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875" y="4221363"/>
            <a:ext cx="500127" cy="5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244000" y="553050"/>
            <a:ext cx="3000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IME Jr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79325" y="1697175"/>
            <a:ext cx="1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325" y="1691100"/>
            <a:ext cx="3335474" cy="25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200" y="1697175"/>
            <a:ext cx="3835269" cy="25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900000" y="460650"/>
            <a:ext cx="612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Análise Descritiva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| Tratamento de Dados | Modelo | Implementação do Código |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Resultados | Conclusão</a:t>
            </a: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900000" y="1107150"/>
            <a:ext cx="7344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DA33"/>
                </a:solidFill>
                <a:latin typeface="Gill Sans"/>
                <a:ea typeface="Gill Sans"/>
                <a:cs typeface="Gill Sans"/>
                <a:sym typeface="Gill Sans"/>
              </a:rPr>
              <a:t>Exemplos de gráficos realizados em R</a:t>
            </a:r>
            <a:endParaRPr sz="1500">
              <a:solidFill>
                <a:srgbClr val="FFDA3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875" y="4221363"/>
            <a:ext cx="500127" cy="5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244000" y="553050"/>
            <a:ext cx="3000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IME Jr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950" y="1739644"/>
            <a:ext cx="3983250" cy="243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900" y="1739650"/>
            <a:ext cx="3432428" cy="24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900000" y="460650"/>
            <a:ext cx="612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Análise Descritiva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| Tratamento de Dados | Modelo | Implementação do Código |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Resultados | Conclusão</a:t>
            </a: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900000" y="1107150"/>
            <a:ext cx="73440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Tratamento dos dados </a:t>
            </a:r>
            <a:endParaRPr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DA33"/>
                </a:solidFill>
                <a:latin typeface="Gill Sans"/>
                <a:ea typeface="Gill Sans"/>
                <a:cs typeface="Gill Sans"/>
                <a:sym typeface="Gill Sans"/>
              </a:rPr>
              <a:t>Tratamento e limpeza da base de dados </a:t>
            </a:r>
            <a:endParaRPr sz="1500">
              <a:solidFill>
                <a:srgbClr val="FFDA3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Preenchimento dos dados qualitativos faltantes;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Padronização dos textos (ajuste de tabulação e de caixa alta);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Tratamento de inconsistências nos nomes de razão social e concessão;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Formatação de datas.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875" y="4221363"/>
            <a:ext cx="500127" cy="5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244000" y="553050"/>
            <a:ext cx="3000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IME Jr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900000" y="460650"/>
            <a:ext cx="612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Análise Descritiva | 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Tratamento de Dados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 | Modelo | Implementação do Código |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Resultados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| Conclusão</a:t>
            </a: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900000" y="1107150"/>
            <a:ext cx="73440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Tratamento dos dados </a:t>
            </a:r>
            <a:endParaRPr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DA33"/>
                </a:solidFill>
                <a:latin typeface="Gill Sans"/>
                <a:ea typeface="Gill Sans"/>
                <a:cs typeface="Gill Sans"/>
                <a:sym typeface="Gill Sans"/>
              </a:rPr>
              <a:t>Tratamento e limpeza da base de dados </a:t>
            </a:r>
            <a:endParaRPr sz="1500">
              <a:solidFill>
                <a:srgbClr val="FFDA3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Transposição e junção de tabelas;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União dos dados dos anos de 2022 e 2023; 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Inserção de novas variáveis de interesse (quantidade de pistas e praças de pedágio);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Exportação de tabelas;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Documentação do tratamento.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875" y="4221363"/>
            <a:ext cx="500127" cy="5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244000" y="553050"/>
            <a:ext cx="3000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IME Jr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900000" y="460650"/>
            <a:ext cx="612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Análise Descritiva | 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Tratamento de Dados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 | Modelo | Implementação do Código |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Resultados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| Conclusão</a:t>
            </a: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900000" y="1107150"/>
            <a:ext cx="7344000" cy="26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Modelo</a:t>
            </a:r>
            <a:endParaRPr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DA33"/>
                </a:solidFill>
                <a:latin typeface="Gill Sans"/>
                <a:ea typeface="Gill Sans"/>
                <a:cs typeface="Gill Sans"/>
                <a:sym typeface="Gill Sans"/>
              </a:rPr>
              <a:t>Estudo e tomada de decisão do modelo </a:t>
            </a:r>
            <a:endParaRPr sz="1500">
              <a:solidFill>
                <a:srgbClr val="FFDA3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Pesquisas para a obtenção do melhor método para o problema;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Leitura e estudo de artigos científicos.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Ideias iniciais e busca por materiais necessários para a realização;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Modelagem por clusterização.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Clusterização por centroide.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875" y="4221363"/>
            <a:ext cx="500127" cy="5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5244000" y="553050"/>
            <a:ext cx="3000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IME Jr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900000" y="460650"/>
            <a:ext cx="612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Análise Descritiva | Tratamento de Dados | 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Modelo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 | Implementação do Código |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Resultados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| Conclusão</a:t>
            </a: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900000" y="1107150"/>
            <a:ext cx="73440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Implementação do Código </a:t>
            </a:r>
            <a:endParaRPr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DA33"/>
                </a:solidFill>
                <a:latin typeface="Gill Sans"/>
                <a:ea typeface="Gill Sans"/>
                <a:cs typeface="Gill Sans"/>
                <a:sym typeface="Gill Sans"/>
              </a:rPr>
              <a:t>Programação do modelo </a:t>
            </a:r>
            <a:endParaRPr sz="1500">
              <a:solidFill>
                <a:srgbClr val="FFDA3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Importação dos dados;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Implementação do tratamento de dados no Python;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Criação dos </a:t>
            </a:r>
            <a:r>
              <a:rPr lang="pt-BR" sz="1500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clusters </a:t>
            </a: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via agrupamento das razões sociais/concessionárias, mês e UF;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Estimativa da quantidade de transações para cada variável dos </a:t>
            </a:r>
            <a:r>
              <a:rPr lang="pt-BR" sz="1500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clusters;</a:t>
            </a:r>
            <a:endParaRPr sz="1500" i="1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Estimativa da quantidade de transações por empresa por variável dos </a:t>
            </a:r>
            <a:r>
              <a:rPr lang="pt-BR" sz="1500" i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clusters;</a:t>
            </a:r>
            <a:endParaRPr sz="1500" i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Cálculo do centroide de cada </a:t>
            </a:r>
            <a:r>
              <a:rPr lang="pt-BR" sz="1500" i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cluster</a:t>
            </a: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(das UFs com dados);</a:t>
            </a:r>
            <a:endParaRPr sz="1500" i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875" y="4221363"/>
            <a:ext cx="500127" cy="5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5244000" y="541525"/>
            <a:ext cx="3000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IME Jr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900000" y="460650"/>
            <a:ext cx="612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Análise Descritiva | Tratamento de Dados | Modelo | 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Implementação do Código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 |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Resultados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| Conclusão</a:t>
            </a: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900000" y="1107150"/>
            <a:ext cx="7344000" cy="2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Implementação do Código </a:t>
            </a:r>
            <a:endParaRPr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DA33"/>
                </a:solidFill>
                <a:latin typeface="Gill Sans"/>
                <a:ea typeface="Gill Sans"/>
                <a:cs typeface="Gill Sans"/>
                <a:sym typeface="Gill Sans"/>
              </a:rPr>
              <a:t>Programação do modelo </a:t>
            </a:r>
            <a:endParaRPr sz="1500">
              <a:solidFill>
                <a:srgbClr val="FFDA3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Estimação das UFs das quais não temos dados, por intermédio do centroide dos </a:t>
            </a:r>
            <a:r>
              <a:rPr lang="pt-BR" sz="1500" i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clusters </a:t>
            </a: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por região e data;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Ponderação do </a:t>
            </a:r>
            <a:r>
              <a:rPr lang="pt-BR" sz="1500" i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market share</a:t>
            </a: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nacional pela ponderação dos valores dos centroides dos </a:t>
            </a:r>
            <a:r>
              <a:rPr lang="pt-BR" sz="1500" i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clusters </a:t>
            </a: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pelo número de pistas por UF;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Redução de ruído a partir do cálculo de média móvel utilizando 3 meses;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Char char="-"/>
            </a:pP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Exportação do </a:t>
            </a:r>
            <a:r>
              <a:rPr lang="pt-BR" sz="1500" i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market share </a:t>
            </a:r>
            <a:r>
              <a:rPr lang="pt-B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final para um arquivo .xlsx.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875" y="4221363"/>
            <a:ext cx="500127" cy="5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5244000" y="541525"/>
            <a:ext cx="3000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IME Jr</a:t>
            </a:r>
            <a:endParaRPr sz="1000">
              <a:solidFill>
                <a:srgbClr val="FFDA33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900000" y="460650"/>
            <a:ext cx="612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Análise Descritiva | Tratamento de Dados | Modelo | 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Implementação do Código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 |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Resultados</a:t>
            </a:r>
            <a:r>
              <a:rPr lang="pt-BR" sz="1000">
                <a:solidFill>
                  <a:srgbClr val="FFDA33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pt-BR" sz="1000">
                <a:solidFill>
                  <a:srgbClr val="5E5E5E"/>
                </a:solidFill>
                <a:latin typeface="Hind Madurai"/>
                <a:ea typeface="Hind Madurai"/>
                <a:cs typeface="Hind Madurai"/>
                <a:sym typeface="Hind Madurai"/>
              </a:rPr>
              <a:t>| Conclusão</a:t>
            </a: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E5E5E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Apresentação na tela (16:9)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Hind Madurai</vt:lpstr>
      <vt:lpstr>Gill Sans</vt:lpstr>
      <vt:lpstr>Arial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Raul Guilherme de Fretas Correa</cp:lastModifiedBy>
  <cp:revision>1</cp:revision>
  <dcterms:modified xsi:type="dcterms:W3CDTF">2023-06-21T12:58:44Z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2488a3-a7b3-4c99-9af4-1270fc844ad3_Enabled">
    <vt:lpwstr>true</vt:lpwstr>
  </property>
  <property fmtid="{D5CDD505-2E9C-101B-9397-08002B2CF9AE}" pid="3" name="MSIP_Label_502488a3-a7b3-4c99-9af4-1270fc844ad3_SetDate">
    <vt:lpwstr>2023-06-21T12:57:20Z</vt:lpwstr>
  </property>
  <property fmtid="{D5CDD505-2E9C-101B-9397-08002B2CF9AE}" pid="4" name="MSIP_Label_502488a3-a7b3-4c99-9af4-1270fc844ad3_Method">
    <vt:lpwstr>Standard</vt:lpwstr>
  </property>
  <property fmtid="{D5CDD505-2E9C-101B-9397-08002B2CF9AE}" pid="5" name="MSIP_Label_502488a3-a7b3-4c99-9af4-1270fc844ad3_Name">
    <vt:lpwstr>Uso interno</vt:lpwstr>
  </property>
  <property fmtid="{D5CDD505-2E9C-101B-9397-08002B2CF9AE}" pid="6" name="MSIP_Label_502488a3-a7b3-4c99-9af4-1270fc844ad3_SiteId">
    <vt:lpwstr>8d112cc1-ae6f-4278-b877-837aef345f39</vt:lpwstr>
  </property>
  <property fmtid="{D5CDD505-2E9C-101B-9397-08002B2CF9AE}" pid="7" name="MSIP_Label_502488a3-a7b3-4c99-9af4-1270fc844ad3_ActionId">
    <vt:lpwstr>b7fd7da8-aea3-468a-8a23-9179a978c087</vt:lpwstr>
  </property>
  <property fmtid="{D5CDD505-2E9C-101B-9397-08002B2CF9AE}" pid="8" name="MSIP_Label_502488a3-a7b3-4c99-9af4-1270fc844ad3_ContentBits">
    <vt:lpwstr>2</vt:lpwstr>
  </property>
  <property fmtid="{D5CDD505-2E9C-101B-9397-08002B2CF9AE}" pid="9" name="ClassificationContentMarkingFooterLocations">
    <vt:lpwstr>Simple Light:3</vt:lpwstr>
  </property>
  <property fmtid="{D5CDD505-2E9C-101B-9397-08002B2CF9AE}" pid="10" name="ClassificationContentMarkingFooterText">
    <vt:lpwstr>ConectCar - Somente para uso interno</vt:lpwstr>
  </property>
</Properties>
</file>