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7c2ce8ef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7c2ce8e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7c2ce8ef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7c2ce8ef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7c2ce8e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7c2ce8e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7c2ce8ef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7c2ce8ef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7c2ce8ef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7c2ce8ef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8d1e442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8d1e442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7c2ce8ef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7c2ce8ef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Big Mountain Project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100">
                <a:latin typeface="Playfair Display"/>
                <a:ea typeface="Playfair Display"/>
                <a:cs typeface="Playfair Display"/>
                <a:sym typeface="Playfair Display"/>
              </a:rPr>
              <a:t>Gabrielle Wald</a:t>
            </a:r>
            <a:endParaRPr sz="2100">
              <a:latin typeface="Playfair Display"/>
              <a:ea typeface="Playfair Display"/>
              <a:cs typeface="Playfair Display"/>
              <a:sym typeface="Playfair Display"/>
            </a:endParaRPr>
          </a:p>
          <a:p>
            <a:pPr indent="0" lvl="0" marL="0" rtl="0" algn="ctr">
              <a:spcBef>
                <a:spcPts val="0"/>
              </a:spcBef>
              <a:spcAft>
                <a:spcPts val="0"/>
              </a:spcAft>
              <a:buNone/>
            </a:pPr>
            <a:r>
              <a:rPr lang="en" sz="2100">
                <a:latin typeface="Playfair Display"/>
                <a:ea typeface="Playfair Display"/>
                <a:cs typeface="Playfair Display"/>
                <a:sym typeface="Playfair Display"/>
              </a:rPr>
              <a:t>Lead data scientist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How can Big Mountain resort increase revenue per season by $3m-$5m capitalizing on its facilities (eg: increase ticket price) while decreasing costs by being more efficient with equipment usage?</a:t>
            </a:r>
            <a:endParaRPr b="1"/>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u="sng"/>
              <a:t>Process</a:t>
            </a:r>
            <a:endParaRPr b="1" u="sng"/>
          </a:p>
          <a:p>
            <a:pPr indent="0" lvl="0" marL="0" rtl="0" algn="l">
              <a:lnSpc>
                <a:spcPct val="150000"/>
              </a:lnSpc>
              <a:spcBef>
                <a:spcPts val="0"/>
              </a:spcBef>
              <a:spcAft>
                <a:spcPts val="0"/>
              </a:spcAft>
              <a:buNone/>
            </a:pPr>
            <a:r>
              <a:rPr b="1" lang="en"/>
              <a:t>Compare Big Mountain to other ski resorts in the United States similar in quality and size by evaluating the resorts key features such as  length of vertical drop, number of lifts and number of runs with ticket prices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&amp; Key Findings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highlight>
                  <a:srgbClr val="FFFFFF"/>
                </a:highlight>
              </a:rPr>
              <a:t>The model supports the increase of ticket prices from $81 up to $94.22. </a:t>
            </a:r>
            <a:endParaRPr b="1">
              <a:highlight>
                <a:srgbClr val="FFFFFF"/>
              </a:highlight>
            </a:endParaRPr>
          </a:p>
          <a:p>
            <a:pPr indent="-323850" lvl="1" marL="914400" rtl="0" algn="l">
              <a:lnSpc>
                <a:spcPct val="200000"/>
              </a:lnSpc>
              <a:spcBef>
                <a:spcPts val="0"/>
              </a:spcBef>
              <a:spcAft>
                <a:spcPts val="0"/>
              </a:spcAft>
              <a:buSzPts val="1500"/>
              <a:buChar char="○"/>
            </a:pPr>
            <a:r>
              <a:rPr b="1" lang="en" sz="1500">
                <a:highlight>
                  <a:srgbClr val="FFFFFF"/>
                </a:highlight>
              </a:rPr>
              <a:t>This represents an</a:t>
            </a:r>
            <a:r>
              <a:rPr b="1" lang="en" sz="1500">
                <a:solidFill>
                  <a:schemeClr val="accent3"/>
                </a:solidFill>
              </a:rPr>
              <a:t> increase of $4,627,000 in revenue</a:t>
            </a:r>
            <a:endParaRPr b="1" sz="1500">
              <a:solidFill>
                <a:schemeClr val="accent3"/>
              </a:solidFill>
            </a:endParaRPr>
          </a:p>
          <a:p>
            <a:pPr indent="-342900" lvl="0" marL="457200" rtl="0" algn="l">
              <a:lnSpc>
                <a:spcPct val="200000"/>
              </a:lnSpc>
              <a:spcBef>
                <a:spcPts val="0"/>
              </a:spcBef>
              <a:spcAft>
                <a:spcPts val="0"/>
              </a:spcAft>
              <a:buSzPts val="1800"/>
              <a:buChar char="●"/>
            </a:pPr>
            <a:r>
              <a:rPr b="1" lang="en">
                <a:highlight>
                  <a:srgbClr val="FFFFFF"/>
                </a:highlight>
              </a:rPr>
              <a:t>In order to increase ticket prices by another $1.99  to $96.21, Big Mountain can increase the vertical drop</a:t>
            </a:r>
            <a:endParaRPr b="1">
              <a:highlight>
                <a:srgbClr val="FFFFFF"/>
              </a:highlight>
            </a:endParaRPr>
          </a:p>
          <a:p>
            <a:pPr indent="-323850" lvl="1" marL="914400" rtl="0" algn="l">
              <a:lnSpc>
                <a:spcPct val="200000"/>
              </a:lnSpc>
              <a:spcBef>
                <a:spcPts val="0"/>
              </a:spcBef>
              <a:spcAft>
                <a:spcPts val="0"/>
              </a:spcAft>
              <a:buSzPts val="1500"/>
              <a:buChar char="○"/>
            </a:pPr>
            <a:r>
              <a:rPr b="1" lang="en" sz="1500">
                <a:highlight>
                  <a:srgbClr val="FFFFFF"/>
                </a:highlight>
              </a:rPr>
              <a:t>For a </a:t>
            </a:r>
            <a:r>
              <a:rPr b="1" lang="en" sz="1500">
                <a:solidFill>
                  <a:schemeClr val="accent3"/>
                </a:solidFill>
                <a:highlight>
                  <a:srgbClr val="FFFFFF"/>
                </a:highlight>
              </a:rPr>
              <a:t>total revenue of $33,673,500</a:t>
            </a:r>
            <a:r>
              <a:rPr b="1" lang="en" sz="1500">
                <a:highlight>
                  <a:srgbClr val="FFFFFF"/>
                </a:highlight>
              </a:rPr>
              <a:t>, representing </a:t>
            </a:r>
            <a:r>
              <a:rPr b="1" lang="en" sz="1500">
                <a:solidFill>
                  <a:schemeClr val="accent3"/>
                </a:solidFill>
                <a:highlight>
                  <a:srgbClr val="FFFFFF"/>
                </a:highlight>
              </a:rPr>
              <a:t>an increase of $5,323,500</a:t>
            </a:r>
            <a:r>
              <a:rPr b="1" lang="en" sz="1500">
                <a:highlight>
                  <a:srgbClr val="FFFFFF"/>
                </a:highlight>
              </a:rPr>
              <a:t> compared to current revenue</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 &amp; Analysis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b="1" lang="en"/>
              <a:t>There is no meaningful relationship between state and ticket prices</a:t>
            </a:r>
            <a:endParaRPr b="1"/>
          </a:p>
          <a:p>
            <a:pPr indent="-342900" lvl="0" marL="457200" rtl="0" algn="l">
              <a:lnSpc>
                <a:spcPct val="200000"/>
              </a:lnSpc>
              <a:spcBef>
                <a:spcPts val="0"/>
              </a:spcBef>
              <a:spcAft>
                <a:spcPts val="0"/>
              </a:spcAft>
              <a:buSzPts val="1800"/>
              <a:buAutoNum type="arabicPeriod"/>
            </a:pPr>
            <a:r>
              <a:rPr b="1" lang="en"/>
              <a:t>The most relevant features justifying higher ticket prices are:</a:t>
            </a:r>
            <a:endParaRPr b="1"/>
          </a:p>
          <a:p>
            <a:pPr indent="-330200" lvl="1" marL="914400" rtl="0" algn="l">
              <a:lnSpc>
                <a:spcPct val="200000"/>
              </a:lnSpc>
              <a:spcBef>
                <a:spcPts val="0"/>
              </a:spcBef>
              <a:spcAft>
                <a:spcPts val="0"/>
              </a:spcAft>
              <a:buSzPts val="1600"/>
              <a:buAutoNum type="alphaLcPeriod"/>
            </a:pPr>
            <a:r>
              <a:rPr b="1" lang="en" sz="1600"/>
              <a:t>The number of fast four person chairs</a:t>
            </a:r>
            <a:endParaRPr b="1" sz="1600"/>
          </a:p>
          <a:p>
            <a:pPr indent="-330200" lvl="1" marL="914400" rtl="0" algn="l">
              <a:lnSpc>
                <a:spcPct val="200000"/>
              </a:lnSpc>
              <a:spcBef>
                <a:spcPts val="0"/>
              </a:spcBef>
              <a:spcAft>
                <a:spcPts val="0"/>
              </a:spcAft>
              <a:buSzPts val="1600"/>
              <a:buAutoNum type="alphaLcPeriod"/>
            </a:pPr>
            <a:r>
              <a:rPr b="1" lang="en" sz="1600"/>
              <a:t>Count of the number of runs on the resort</a:t>
            </a:r>
            <a:endParaRPr b="1" sz="1600"/>
          </a:p>
          <a:p>
            <a:pPr indent="-330200" lvl="1" marL="914400" rtl="0" algn="l">
              <a:lnSpc>
                <a:spcPct val="200000"/>
              </a:lnSpc>
              <a:spcBef>
                <a:spcPts val="0"/>
              </a:spcBef>
              <a:spcAft>
                <a:spcPts val="0"/>
              </a:spcAft>
              <a:buSzPts val="1600"/>
              <a:buAutoNum type="alphaLcPeriod"/>
            </a:pPr>
            <a:r>
              <a:rPr b="1" lang="en" sz="1600"/>
              <a:t>Total area covered by snow making machines in acres</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&amp; Analysis</a:t>
            </a:r>
            <a:endParaRPr/>
          </a:p>
        </p:txBody>
      </p:sp>
      <p:pic>
        <p:nvPicPr>
          <p:cNvPr id="89" name="Google Shape;89;p18"/>
          <p:cNvPicPr preferRelativeResize="0"/>
          <p:nvPr/>
        </p:nvPicPr>
        <p:blipFill>
          <a:blip r:embed="rId3">
            <a:alphaModFix/>
          </a:blip>
          <a:stretch>
            <a:fillRect/>
          </a:stretch>
        </p:blipFill>
        <p:spPr>
          <a:xfrm>
            <a:off x="943252" y="1140750"/>
            <a:ext cx="6758101" cy="3643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 Results &amp; Analysis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t>Compared to other ski resorts in the same segment offering similar quality and services: </a:t>
            </a:r>
            <a:endParaRPr b="1" sz="1700"/>
          </a:p>
          <a:p>
            <a:pPr indent="0" lvl="0" marL="0" rtl="0" algn="l">
              <a:lnSpc>
                <a:spcPct val="100000"/>
              </a:lnSpc>
              <a:spcBef>
                <a:spcPts val="1600"/>
              </a:spcBef>
              <a:spcAft>
                <a:spcPts val="0"/>
              </a:spcAft>
              <a:buNone/>
            </a:pPr>
            <a:r>
              <a:rPr b="1" lang="en" sz="1700" u="sng"/>
              <a:t>Big Mountain Resort</a:t>
            </a:r>
            <a:endParaRPr b="1" sz="1700" u="sng"/>
          </a:p>
          <a:p>
            <a:pPr indent="-336550" lvl="0" marL="457200" rtl="0" algn="l">
              <a:lnSpc>
                <a:spcPct val="100000"/>
              </a:lnSpc>
              <a:spcBef>
                <a:spcPts val="1600"/>
              </a:spcBef>
              <a:spcAft>
                <a:spcPts val="0"/>
              </a:spcAft>
              <a:buSzPts val="1700"/>
              <a:buChar char="●"/>
            </a:pPr>
            <a:r>
              <a:rPr b="1" lang="en" sz="1700"/>
              <a:t>Vertical drop: top resorts for vertical drop with its over 2600 feet</a:t>
            </a:r>
            <a:endParaRPr b="1" sz="1700"/>
          </a:p>
          <a:p>
            <a:pPr indent="-336550" lvl="0" marL="457200" rtl="0" algn="l">
              <a:lnSpc>
                <a:spcPct val="100000"/>
              </a:lnSpc>
              <a:spcBef>
                <a:spcPts val="0"/>
              </a:spcBef>
              <a:spcAft>
                <a:spcPts val="0"/>
              </a:spcAft>
              <a:buSzPts val="1700"/>
              <a:buChar char="●"/>
            </a:pPr>
            <a:r>
              <a:rPr b="1" lang="en" sz="1700"/>
              <a:t>Snow making: one of the few with 600 acres covered by snow makers</a:t>
            </a:r>
            <a:endParaRPr b="1" sz="1700"/>
          </a:p>
          <a:p>
            <a:pPr indent="-336550" lvl="0" marL="457200" rtl="0" algn="l">
              <a:lnSpc>
                <a:spcPct val="100000"/>
              </a:lnSpc>
              <a:spcBef>
                <a:spcPts val="0"/>
              </a:spcBef>
              <a:spcAft>
                <a:spcPts val="0"/>
              </a:spcAft>
              <a:buSzPts val="1700"/>
              <a:buChar char="●"/>
            </a:pPr>
            <a:r>
              <a:rPr b="1" lang="en" sz="1700"/>
              <a:t>Total number of chairs: amongst the highest number of total chairs</a:t>
            </a:r>
            <a:endParaRPr b="1" sz="1700"/>
          </a:p>
          <a:p>
            <a:pPr indent="-336550" lvl="0" marL="457200" rtl="0" algn="l">
              <a:lnSpc>
                <a:spcPct val="100000"/>
              </a:lnSpc>
              <a:spcBef>
                <a:spcPts val="0"/>
              </a:spcBef>
              <a:spcAft>
                <a:spcPts val="0"/>
              </a:spcAft>
              <a:buSzPts val="1700"/>
              <a:buChar char="●"/>
            </a:pPr>
            <a:r>
              <a:rPr b="1" lang="en" sz="1700"/>
              <a:t>Fast Quads: Most resorts have no fast quads, BM has 3</a:t>
            </a:r>
            <a:endParaRPr b="1" sz="1700"/>
          </a:p>
          <a:p>
            <a:pPr indent="-336550" lvl="0" marL="457200" rtl="0" algn="l">
              <a:lnSpc>
                <a:spcPct val="100000"/>
              </a:lnSpc>
              <a:spcBef>
                <a:spcPts val="0"/>
              </a:spcBef>
              <a:spcAft>
                <a:spcPts val="0"/>
              </a:spcAft>
              <a:buSzPts val="1700"/>
              <a:buChar char="●"/>
            </a:pPr>
            <a:r>
              <a:rPr b="1" lang="en" sz="1700"/>
              <a:t>Runs: </a:t>
            </a:r>
            <a:r>
              <a:rPr b="1" lang="en" sz="1700">
                <a:highlight>
                  <a:srgbClr val="FFFFFF"/>
                </a:highlight>
              </a:rPr>
              <a:t>compares well for the number of runs. There are some resorts with more, but not many</a:t>
            </a:r>
            <a:endParaRPr b="1" sz="1700">
              <a:highlight>
                <a:srgbClr val="FFFFFF"/>
              </a:highlight>
            </a:endParaRPr>
          </a:p>
          <a:p>
            <a:pPr indent="-336550" lvl="0" marL="457200" rtl="0" algn="l">
              <a:lnSpc>
                <a:spcPct val="100000"/>
              </a:lnSpc>
              <a:spcBef>
                <a:spcPts val="0"/>
              </a:spcBef>
              <a:spcAft>
                <a:spcPts val="0"/>
              </a:spcAft>
              <a:buSzPts val="1700"/>
              <a:buChar char="●"/>
            </a:pPr>
            <a:r>
              <a:rPr b="1" lang="en" sz="1700">
                <a:highlight>
                  <a:srgbClr val="FFFFFF"/>
                </a:highlight>
              </a:rPr>
              <a:t>Longest run: has one of the longest runs of the 277 resorts</a:t>
            </a:r>
            <a:endParaRPr b="1" sz="1700">
              <a:highlight>
                <a:srgbClr val="FFFFFF"/>
              </a:highlight>
            </a:endParaRPr>
          </a:p>
          <a:p>
            <a:pPr indent="-336550" lvl="0" marL="457200" rtl="0" algn="l">
              <a:lnSpc>
                <a:spcPct val="100000"/>
              </a:lnSpc>
              <a:spcBef>
                <a:spcPts val="0"/>
              </a:spcBef>
              <a:spcAft>
                <a:spcPts val="0"/>
              </a:spcAft>
              <a:buSzPts val="1700"/>
              <a:buChar char="●"/>
            </a:pPr>
            <a:r>
              <a:rPr b="1" lang="en" sz="1700">
                <a:highlight>
                  <a:srgbClr val="FFFFFF"/>
                </a:highlight>
              </a:rPr>
              <a:t>Skiable terrain: amongst the resorts with largest amount of skiiable terrain</a:t>
            </a:r>
            <a:endParaRPr b="1" sz="17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&amp; 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t>There is room to increase ticket prices from the current $81 up to $94.22</a:t>
            </a:r>
            <a:endParaRPr b="1"/>
          </a:p>
          <a:p>
            <a:pPr indent="-342900" lvl="0" marL="457200" rtl="0" algn="l">
              <a:lnSpc>
                <a:spcPct val="200000"/>
              </a:lnSpc>
              <a:spcBef>
                <a:spcPts val="0"/>
              </a:spcBef>
              <a:spcAft>
                <a:spcPts val="0"/>
              </a:spcAft>
              <a:buSzPts val="1800"/>
              <a:buChar char="●"/>
            </a:pPr>
            <a:r>
              <a:rPr b="1" lang="en"/>
              <a:t>The analyzed model didn’t justify cost reduction, since closing runs for instance would not justify the increase of ticket prices</a:t>
            </a:r>
            <a:endParaRPr b="1"/>
          </a:p>
          <a:p>
            <a:pPr indent="0" lvl="0" marL="0" rtl="0" algn="l">
              <a:lnSpc>
                <a:spcPct val="200000"/>
              </a:lnSpc>
              <a:spcBef>
                <a:spcPts val="1600"/>
              </a:spcBef>
              <a:spcAft>
                <a:spcPts val="1600"/>
              </a:spcAft>
              <a:buNone/>
            </a:pPr>
            <a:r>
              <a:rPr b="1" lang="en" u="sng"/>
              <a:t>Further analysis for cost reduction</a:t>
            </a:r>
            <a:r>
              <a:rPr b="1" lang="en"/>
              <a:t>: Investigate other forms of revenue and costs the resorts has such as equipment rental and repairs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