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72" d="100"/>
          <a:sy n="72"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3" y="3631095"/>
            <a:ext cx="3897034" cy="1765799"/>
          </a:xfrm>
        </p:spPr>
        <p:txBody>
          <a:bodyPr>
            <a:normAutofit fontScale="92500" lnSpcReduction="10000"/>
          </a:bodyPr>
          <a:lstStyle/>
          <a:p>
            <a:pPr>
              <a:lnSpc>
                <a:spcPct val="100000"/>
              </a:lnSpc>
            </a:pPr>
            <a:r>
              <a:rPr lang="pt-BR" sz="1400" dirty="0"/>
              <a:t>Gabriel Lima Gomes – RA </a:t>
            </a:r>
            <a:r>
              <a:rPr lang="pt-BR" dirty="0"/>
              <a:t>1840481813011</a:t>
            </a:r>
          </a:p>
          <a:p>
            <a:endParaRPr lang="pt-BR" sz="1400" dirty="0"/>
          </a:p>
          <a:p>
            <a:r>
              <a:rPr lang="pt-BR" sz="1400" dirty="0"/>
              <a:t>Gustavo da Rosa – RA </a:t>
            </a:r>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87747313"/>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262327962"/>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1726964324"/>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ou </a:t>
                      </a:r>
                      <a:r>
                        <a:rPr lang="pt-BR" sz="1400" dirty="0" err="1">
                          <a:effectLst/>
                        </a:rPr>
                        <a:t>compr</a:t>
                      </a:r>
                      <a:r>
                        <a:rPr lang="pt-BR" sz="1400" dirty="0">
                          <a:effectLst/>
                        </a:rPr>
                        <a:t>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Visão de Projeto</a:t>
            </a:r>
          </a:p>
          <a:p>
            <a:pPr algn="just"/>
            <a:r>
              <a:rPr lang="pt-BR" dirty="0"/>
              <a:t>Documento de Arquitetura de Sistemas</a:t>
            </a:r>
          </a:p>
          <a:p>
            <a:pPr algn="just"/>
            <a:r>
              <a:rPr lang="pt-BR" dirty="0"/>
              <a:t>Proposta Técnica Comercial</a:t>
            </a:r>
          </a:p>
          <a:p>
            <a:pPr algn="just"/>
            <a:r>
              <a:rPr lang="pt-BR" dirty="0"/>
              <a:t>Documento de Requisitos de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A0B61AC6-6E4B-4C08-89EE-D2EF2CFCEF97}"/>
              </a:ext>
            </a:extLst>
          </p:cNvPr>
          <p:cNvPicPr/>
          <p:nvPr/>
        </p:nvPicPr>
        <p:blipFill>
          <a:blip r:embed="rId2">
            <a:extLst>
              <a:ext uri="{28A0092B-C50C-407E-A947-70E740481C1C}">
                <a14:useLocalDpi xmlns:a14="http://schemas.microsoft.com/office/drawing/2010/main" val="0"/>
              </a:ext>
            </a:extLst>
          </a:blip>
          <a:stretch>
            <a:fillRect/>
          </a:stretch>
        </p:blipFill>
        <p:spPr>
          <a:xfrm>
            <a:off x="0" y="1656525"/>
            <a:ext cx="9144000" cy="4558737"/>
          </a:xfrm>
          <a:prstGeom prst="rect">
            <a:avLst/>
          </a:prstGeom>
        </p:spPr>
      </p:pic>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35896"/>
            <a:ext cx="6571343" cy="454434"/>
          </a:xfrm>
        </p:spPr>
        <p:txBody>
          <a:bodyPr>
            <a:normAutofit fontScale="90000"/>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50D52B57-FCCA-4F29-A80F-77B2D9FA4E65}"/>
              </a:ext>
            </a:extLst>
          </p:cNvPr>
          <p:cNvPicPr/>
          <p:nvPr/>
        </p:nvPicPr>
        <p:blipFill>
          <a:blip r:embed="rId2">
            <a:extLst>
              <a:ext uri="{28A0092B-C50C-407E-A947-70E740481C1C}">
                <a14:useLocalDpi xmlns:a14="http://schemas.microsoft.com/office/drawing/2010/main" val="0"/>
              </a:ext>
            </a:extLst>
          </a:blip>
          <a:stretch>
            <a:fillRect/>
          </a:stretch>
        </p:blipFill>
        <p:spPr>
          <a:xfrm>
            <a:off x="0" y="490331"/>
            <a:ext cx="9144000" cy="5762514"/>
          </a:xfrm>
          <a:prstGeom prst="rect">
            <a:avLst/>
          </a:prstGeom>
        </p:spPr>
      </p:pic>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327" y="174987"/>
            <a:ext cx="6571343" cy="378091"/>
          </a:xfrm>
        </p:spPr>
        <p:txBody>
          <a:bodyPr>
            <a:normAutofit fontScale="90000"/>
          </a:bodyPr>
          <a:lstStyle/>
          <a:p>
            <a:pPr algn="ctr"/>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48747" y="662609"/>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73C2D451-5C20-40AC-A4C1-FCF1564793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4545" y="821636"/>
            <a:ext cx="3883247" cy="535013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r>
              <a:rPr lang="pt-BR" dirty="0"/>
              <a:t>Linguagem de programação: C# (C-Sharp)</a:t>
            </a:r>
          </a:p>
          <a:p>
            <a:r>
              <a:rPr lang="pt-BR" dirty="0"/>
              <a:t>Framework MVC – ASP.NET MVC</a:t>
            </a:r>
          </a:p>
          <a:p>
            <a:r>
              <a:rPr lang="pt-BR" dirty="0"/>
              <a:t>Front-</a:t>
            </a:r>
            <a:r>
              <a:rPr lang="pt-BR" dirty="0" err="1"/>
              <a:t>end</a:t>
            </a:r>
            <a:r>
              <a:rPr lang="pt-BR" dirty="0"/>
              <a:t> – </a:t>
            </a:r>
            <a:r>
              <a:rPr lang="pt-BR" dirty="0" err="1"/>
              <a:t>Bootstrap</a:t>
            </a:r>
            <a:r>
              <a:rPr lang="pt-BR" dirty="0"/>
              <a:t> 3.3</a:t>
            </a:r>
          </a:p>
          <a:p>
            <a:r>
              <a:rPr lang="pt-BR" dirty="0"/>
              <a:t>Banco de dados – Microsoft SQL Server (MSSQL Server)</a:t>
            </a:r>
          </a:p>
          <a:p>
            <a:r>
              <a:rPr lang="pt-BR" dirty="0"/>
              <a:t>Gráficos – Chart.JS</a:t>
            </a:r>
          </a:p>
          <a:p>
            <a:r>
              <a:rPr lang="pt-BR" dirty="0"/>
              <a:t>Testes funcionais – </a:t>
            </a:r>
            <a:r>
              <a:rPr lang="pt-BR" dirty="0" err="1"/>
              <a:t>XUnit</a:t>
            </a:r>
            <a:r>
              <a:rPr lang="pt-BR" dirty="0"/>
              <a:t> + </a:t>
            </a:r>
            <a:r>
              <a:rPr lang="pt-BR" dirty="0" err="1"/>
              <a:t>Selenium</a:t>
            </a:r>
            <a:r>
              <a:rPr lang="pt-BR" dirty="0"/>
              <a:t> Web Driver</a:t>
            </a:r>
          </a:p>
          <a:p>
            <a:r>
              <a:rPr lang="pt-BR" dirty="0"/>
              <a:t>Logs de transação - </a:t>
            </a:r>
            <a:r>
              <a:rPr lang="pt-BR" dirty="0" err="1"/>
              <a:t>NLog</a:t>
            </a:r>
            <a:endParaRPr lang="pt-BR" dirty="0"/>
          </a:p>
        </p:txBody>
      </p:sp>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945" y="75651"/>
            <a:ext cx="6571343" cy="441184"/>
          </a:xfrm>
        </p:spPr>
        <p:txBody>
          <a:bodyPr>
            <a:normAutofit fontScale="90000"/>
          </a:bodyPr>
          <a:lstStyle/>
          <a:p>
            <a:pPr algn="ctr"/>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819" y="702364"/>
            <a:ext cx="764650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ela 3">
            <a:extLst>
              <a:ext uri="{FF2B5EF4-FFF2-40B4-BE49-F238E27FC236}">
                <a16:creationId xmlns:a16="http://schemas.microsoft.com/office/drawing/2014/main" id="{F6D5A0C7-7B9A-47AE-B6F7-309982EC4E67}"/>
              </a:ext>
            </a:extLst>
          </p:cNvPr>
          <p:cNvGraphicFramePr>
            <a:graphicFrameLocks noGrp="1"/>
          </p:cNvGraphicFramePr>
          <p:nvPr>
            <p:ph idx="1"/>
            <p:extLst>
              <p:ext uri="{D42A27DB-BD31-4B8C-83A1-F6EECF244321}">
                <p14:modId xmlns:p14="http://schemas.microsoft.com/office/powerpoint/2010/main" val="3421369056"/>
              </p:ext>
            </p:extLst>
          </p:nvPr>
        </p:nvGraphicFramePr>
        <p:xfrm>
          <a:off x="0" y="579568"/>
          <a:ext cx="9144000" cy="6220952"/>
        </p:xfrm>
        <a:graphic>
          <a:graphicData uri="http://schemas.openxmlformats.org/drawingml/2006/table">
            <a:tbl>
              <a:tblPr firstRow="1" bandRow="1">
                <a:tableStyleId>{5C22544A-7EE6-4342-B048-85BDC9FD1C3A}</a:tableStyleId>
              </a:tblPr>
              <a:tblGrid>
                <a:gridCol w="1328547">
                  <a:extLst>
                    <a:ext uri="{9D8B030D-6E8A-4147-A177-3AD203B41FA5}">
                      <a16:colId xmlns:a16="http://schemas.microsoft.com/office/drawing/2014/main" val="2759759386"/>
                    </a:ext>
                  </a:extLst>
                </a:gridCol>
                <a:gridCol w="7815453">
                  <a:extLst>
                    <a:ext uri="{9D8B030D-6E8A-4147-A177-3AD203B41FA5}">
                      <a16:colId xmlns:a16="http://schemas.microsoft.com/office/drawing/2014/main" val="582159512"/>
                    </a:ext>
                  </a:extLst>
                </a:gridCol>
              </a:tblGrid>
              <a:tr h="338022">
                <a:tc>
                  <a:txBody>
                    <a:bodyPr/>
                    <a:lstStyle/>
                    <a:p>
                      <a:r>
                        <a:rPr lang="pt-BR" dirty="0"/>
                        <a:t>DATA</a:t>
                      </a:r>
                    </a:p>
                  </a:txBody>
                  <a:tcPr/>
                </a:tc>
                <a:tc>
                  <a:txBody>
                    <a:bodyPr/>
                    <a:lstStyle/>
                    <a:p>
                      <a:r>
                        <a:rPr lang="pt-BR" dirty="0"/>
                        <a:t>ENTREGA</a:t>
                      </a:r>
                    </a:p>
                  </a:txBody>
                  <a:tcPr/>
                </a:tc>
                <a:extLst>
                  <a:ext uri="{0D108BD9-81ED-4DB2-BD59-A6C34878D82A}">
                    <a16:rowId xmlns:a16="http://schemas.microsoft.com/office/drawing/2014/main" val="2061294802"/>
                  </a:ext>
                </a:extLst>
              </a:tr>
              <a:tr h="458414">
                <a:tc>
                  <a:txBody>
                    <a:bodyPr/>
                    <a:lstStyle/>
                    <a:p>
                      <a:r>
                        <a:rPr lang="pt-BR" dirty="0"/>
                        <a:t>05/08/2019</a:t>
                      </a:r>
                    </a:p>
                  </a:txBody>
                  <a:tcPr/>
                </a:tc>
                <a:tc>
                  <a:txBody>
                    <a:bodyPr/>
                    <a:lstStyle/>
                    <a:p>
                      <a:r>
                        <a:rPr lang="pt-BR" dirty="0"/>
                        <a:t>E-mail com grupo, tema do e-commerce, tecnologias a serem utilizadas e primeira versão do documento de requisitos;</a:t>
                      </a:r>
                    </a:p>
                  </a:txBody>
                  <a:tcPr/>
                </a:tc>
                <a:extLst>
                  <a:ext uri="{0D108BD9-81ED-4DB2-BD59-A6C34878D82A}">
                    <a16:rowId xmlns:a16="http://schemas.microsoft.com/office/drawing/2014/main" val="624507616"/>
                  </a:ext>
                </a:extLst>
              </a:tr>
              <a:tr h="338022">
                <a:tc>
                  <a:txBody>
                    <a:bodyPr/>
                    <a:lstStyle/>
                    <a:p>
                      <a:r>
                        <a:rPr lang="pt-BR" dirty="0"/>
                        <a:t>07/08/2019</a:t>
                      </a:r>
                    </a:p>
                  </a:txBody>
                  <a:tcPr/>
                </a:tc>
                <a:tc>
                  <a:txBody>
                    <a:bodyPr/>
                    <a:lstStyle/>
                    <a:p>
                      <a:r>
                        <a:rPr lang="pt-BR" dirty="0"/>
                        <a:t>Protótipos de telas Funcional (Execução no Browser);</a:t>
                      </a:r>
                    </a:p>
                  </a:txBody>
                  <a:tcPr/>
                </a:tc>
                <a:extLst>
                  <a:ext uri="{0D108BD9-81ED-4DB2-BD59-A6C34878D82A}">
                    <a16:rowId xmlns:a16="http://schemas.microsoft.com/office/drawing/2014/main" val="1170674606"/>
                  </a:ext>
                </a:extLst>
              </a:tr>
              <a:tr h="458414">
                <a:tc>
                  <a:txBody>
                    <a:bodyPr/>
                    <a:lstStyle/>
                    <a:p>
                      <a:r>
                        <a:rPr lang="pt-BR" dirty="0"/>
                        <a:t>19/08/2019</a:t>
                      </a:r>
                    </a:p>
                  </a:txBody>
                  <a:tcPr/>
                </a:tc>
                <a:tc>
                  <a:txBody>
                    <a:bodyPr/>
                    <a:lstStyle/>
                    <a:p>
                      <a:r>
                        <a:rPr lang="pt-BR" dirty="0"/>
                        <a:t>Testes funcionais dos protótipos de telas do CRUD a ser entregue dia 26/08/2019;</a:t>
                      </a:r>
                    </a:p>
                  </a:txBody>
                  <a:tcPr/>
                </a:tc>
                <a:extLst>
                  <a:ext uri="{0D108BD9-81ED-4DB2-BD59-A6C34878D82A}">
                    <a16:rowId xmlns:a16="http://schemas.microsoft.com/office/drawing/2014/main" val="800531450"/>
                  </a:ext>
                </a:extLst>
              </a:tr>
              <a:tr h="338022">
                <a:tc>
                  <a:txBody>
                    <a:bodyPr/>
                    <a:lstStyle/>
                    <a:p>
                      <a:r>
                        <a:rPr lang="pt-BR" dirty="0"/>
                        <a:t>26/08/2019</a:t>
                      </a:r>
                    </a:p>
                  </a:txBody>
                  <a:tcPr/>
                </a:tc>
                <a:tc>
                  <a:txBody>
                    <a:bodyPr/>
                    <a:lstStyle/>
                    <a:p>
                      <a:r>
                        <a:rPr lang="pt-BR" dirty="0"/>
                        <a:t>CRUD na arquitetura definida –contemplando requisitos equivalentes aos requisitos de cliente no documento de referência, deverá junto com a apresentação ter uma matriz que demonstre quais requisitos </a:t>
                      </a:r>
                      <a:r>
                        <a:rPr lang="pt-BR" sz="1200" dirty="0"/>
                        <a:t>(RF, RNF E RNS) </a:t>
                      </a:r>
                      <a:r>
                        <a:rPr lang="pt-BR" dirty="0"/>
                        <a:t>cumpridos;</a:t>
                      </a:r>
                    </a:p>
                  </a:txBody>
                  <a:tcPr/>
                </a:tc>
                <a:extLst>
                  <a:ext uri="{0D108BD9-81ED-4DB2-BD59-A6C34878D82A}">
                    <a16:rowId xmlns:a16="http://schemas.microsoft.com/office/drawing/2014/main" val="3018045629"/>
                  </a:ext>
                </a:extLst>
              </a:tr>
              <a:tr h="338022">
                <a:tc>
                  <a:txBody>
                    <a:bodyPr/>
                    <a:lstStyle/>
                    <a:p>
                      <a:r>
                        <a:rPr lang="pt-BR" sz="1350" b="0" i="0" kern="1200" dirty="0">
                          <a:solidFill>
                            <a:schemeClr val="dk1"/>
                          </a:solidFill>
                          <a:effectLst/>
                          <a:latin typeface="+mn-lt"/>
                          <a:ea typeface="+mn-ea"/>
                          <a:cs typeface="+mn-cs"/>
                        </a:rPr>
                        <a:t>09/09/2019</a:t>
                      </a:r>
                      <a:endParaRPr lang="pt-BR" b="0" dirty="0"/>
                    </a:p>
                  </a:txBody>
                  <a:tcPr/>
                </a:tc>
                <a:tc>
                  <a:txBody>
                    <a:bodyPr/>
                    <a:lstStyle/>
                    <a:p>
                      <a:r>
                        <a:rPr lang="pt-BR" dirty="0"/>
                        <a:t>Testes funcionais dos protótipos de telas da CONDUÇÃO a ser entregue dia16/09/2019;</a:t>
                      </a:r>
                    </a:p>
                  </a:txBody>
                  <a:tcPr/>
                </a:tc>
                <a:extLst>
                  <a:ext uri="{0D108BD9-81ED-4DB2-BD59-A6C34878D82A}">
                    <a16:rowId xmlns:a16="http://schemas.microsoft.com/office/drawing/2014/main" val="261462278"/>
                  </a:ext>
                </a:extLst>
              </a:tr>
              <a:tr h="338022">
                <a:tc>
                  <a:txBody>
                    <a:bodyPr/>
                    <a:lstStyle/>
                    <a:p>
                      <a:r>
                        <a:rPr lang="pt-BR" sz="1350" b="0" i="0" kern="1200" dirty="0">
                          <a:solidFill>
                            <a:schemeClr val="dk1"/>
                          </a:solidFill>
                          <a:effectLst/>
                          <a:latin typeface="+mn-lt"/>
                          <a:ea typeface="+mn-ea"/>
                          <a:cs typeface="+mn-cs"/>
                        </a:rPr>
                        <a:t>16/09/2019</a:t>
                      </a:r>
                      <a:endParaRPr lang="pt-BR" b="0" dirty="0"/>
                    </a:p>
                  </a:txBody>
                  <a:tcPr/>
                </a:tc>
                <a:tc>
                  <a:txBody>
                    <a:bodyPr/>
                    <a:lstStyle/>
                    <a:p>
                      <a:r>
                        <a:rPr lang="pt-BR" sz="1350" b="0" i="0" kern="1200" dirty="0">
                          <a:solidFill>
                            <a:schemeClr val="dk1"/>
                          </a:solidFill>
                          <a:effectLst/>
                          <a:latin typeface="+mn-lt"/>
                          <a:ea typeface="+mn-ea"/>
                          <a:cs typeface="+mn-cs"/>
                        </a:rPr>
                        <a:t>Testes funcionais da CONDUÇÃO;</a:t>
                      </a:r>
                      <a:endParaRPr lang="pt-BR" dirty="0"/>
                    </a:p>
                  </a:txBody>
                  <a:tcPr/>
                </a:tc>
                <a:extLst>
                  <a:ext uri="{0D108BD9-81ED-4DB2-BD59-A6C34878D82A}">
                    <a16:rowId xmlns:a16="http://schemas.microsoft.com/office/drawing/2014/main" val="1568532842"/>
                  </a:ext>
                </a:extLst>
              </a:tr>
              <a:tr h="338022">
                <a:tc>
                  <a:txBody>
                    <a:bodyPr/>
                    <a:lstStyle/>
                    <a:p>
                      <a:r>
                        <a:rPr lang="pt-BR" dirty="0"/>
                        <a:t>23/09/2019</a:t>
                      </a:r>
                    </a:p>
                  </a:txBody>
                  <a:tcPr/>
                </a:tc>
                <a:tc>
                  <a:txBody>
                    <a:bodyPr/>
                    <a:lstStyle/>
                    <a:p>
                      <a:r>
                        <a:rPr lang="pt-BR" dirty="0"/>
                        <a:t>Proposta Técnica Comercial;</a:t>
                      </a:r>
                    </a:p>
                  </a:txBody>
                  <a:tcPr/>
                </a:tc>
                <a:extLst>
                  <a:ext uri="{0D108BD9-81ED-4DB2-BD59-A6C34878D82A}">
                    <a16:rowId xmlns:a16="http://schemas.microsoft.com/office/drawing/2014/main" val="2186009936"/>
                  </a:ext>
                </a:extLst>
              </a:tr>
              <a:tr h="338022">
                <a:tc>
                  <a:txBody>
                    <a:bodyPr/>
                    <a:lstStyle/>
                    <a:p>
                      <a:r>
                        <a:rPr lang="pt-BR" dirty="0"/>
                        <a:t>30/09/2019</a:t>
                      </a:r>
                    </a:p>
                  </a:txBody>
                  <a:tcPr/>
                </a:tc>
                <a:tc>
                  <a:txBody>
                    <a:bodyPr/>
                    <a:lstStyle/>
                    <a:p>
                      <a:r>
                        <a:rPr lang="pt-BR" dirty="0"/>
                        <a:t>Documento de Visão de Sistema;</a:t>
                      </a:r>
                    </a:p>
                  </a:txBody>
                  <a:tcPr/>
                </a:tc>
                <a:extLst>
                  <a:ext uri="{0D108BD9-81ED-4DB2-BD59-A6C34878D82A}">
                    <a16:rowId xmlns:a16="http://schemas.microsoft.com/office/drawing/2014/main" val="2985380693"/>
                  </a:ext>
                </a:extLst>
              </a:tr>
              <a:tr h="338022">
                <a:tc>
                  <a:txBody>
                    <a:bodyPr/>
                    <a:lstStyle/>
                    <a:p>
                      <a:r>
                        <a:rPr lang="pt-BR" dirty="0"/>
                        <a:t>14/10/2019</a:t>
                      </a:r>
                    </a:p>
                  </a:txBody>
                  <a:tcPr/>
                </a:tc>
                <a:tc>
                  <a:txBody>
                    <a:bodyPr/>
                    <a:lstStyle/>
                    <a:p>
                      <a:r>
                        <a:rPr lang="pt-BR" dirty="0"/>
                        <a:t>Versão final da CONDUÇÃO, junto com a implementação deverá ser apresentada uma lista dos requisitos implementados e não implementados;</a:t>
                      </a:r>
                    </a:p>
                  </a:txBody>
                  <a:tcPr/>
                </a:tc>
                <a:extLst>
                  <a:ext uri="{0D108BD9-81ED-4DB2-BD59-A6C34878D82A}">
                    <a16:rowId xmlns:a16="http://schemas.microsoft.com/office/drawing/2014/main" val="1069647956"/>
                  </a:ext>
                </a:extLst>
              </a:tr>
              <a:tr h="338022">
                <a:tc>
                  <a:txBody>
                    <a:bodyPr/>
                    <a:lstStyle/>
                    <a:p>
                      <a:r>
                        <a:rPr lang="pt-BR" sz="1350" b="0" i="0" kern="1200" dirty="0">
                          <a:solidFill>
                            <a:schemeClr val="dk1"/>
                          </a:solidFill>
                          <a:effectLst/>
                          <a:latin typeface="+mn-lt"/>
                          <a:ea typeface="+mn-ea"/>
                          <a:cs typeface="+mn-cs"/>
                        </a:rPr>
                        <a:t>21/10/2019</a:t>
                      </a:r>
                      <a:endParaRPr lang="pt-BR" b="0" dirty="0"/>
                    </a:p>
                  </a:txBody>
                  <a:tcPr/>
                </a:tc>
                <a:tc>
                  <a:txBody>
                    <a:bodyPr/>
                    <a:lstStyle/>
                    <a:p>
                      <a:r>
                        <a:rPr lang="pt-BR" dirty="0"/>
                        <a:t>Especificação do caso de uso de condução;</a:t>
                      </a:r>
                    </a:p>
                  </a:txBody>
                  <a:tcPr/>
                </a:tc>
                <a:extLst>
                  <a:ext uri="{0D108BD9-81ED-4DB2-BD59-A6C34878D82A}">
                    <a16:rowId xmlns:a16="http://schemas.microsoft.com/office/drawing/2014/main" val="2579212052"/>
                  </a:ext>
                </a:extLst>
              </a:tr>
              <a:tr h="338022">
                <a:tc>
                  <a:txBody>
                    <a:bodyPr/>
                    <a:lstStyle/>
                    <a:p>
                      <a:r>
                        <a:rPr lang="pt-BR" sz="1350" b="0" i="0" kern="1200" dirty="0">
                          <a:solidFill>
                            <a:schemeClr val="dk1"/>
                          </a:solidFill>
                          <a:effectLst/>
                          <a:latin typeface="+mn-lt"/>
                          <a:ea typeface="+mn-ea"/>
                          <a:cs typeface="+mn-cs"/>
                        </a:rPr>
                        <a:t>04/11/2019</a:t>
                      </a:r>
                      <a:endParaRPr lang="pt-BR" b="0" dirty="0"/>
                    </a:p>
                  </a:txBody>
                  <a:tcPr/>
                </a:tc>
                <a:tc>
                  <a:txBody>
                    <a:bodyPr/>
                    <a:lstStyle/>
                    <a:p>
                      <a:r>
                        <a:rPr lang="pt-BR" dirty="0"/>
                        <a:t>Testes funcionais da ANÁLISE (Gráfico de linhas com consulta por período e pelo menos dois indicadores-linhas);</a:t>
                      </a:r>
                    </a:p>
                  </a:txBody>
                  <a:tcPr/>
                </a:tc>
                <a:extLst>
                  <a:ext uri="{0D108BD9-81ED-4DB2-BD59-A6C34878D82A}">
                    <a16:rowId xmlns:a16="http://schemas.microsoft.com/office/drawing/2014/main" val="1482875163"/>
                  </a:ext>
                </a:extLst>
              </a:tr>
              <a:tr h="338022">
                <a:tc>
                  <a:txBody>
                    <a:bodyPr/>
                    <a:lstStyle/>
                    <a:p>
                      <a:r>
                        <a:rPr lang="pt-BR" sz="1350" b="0" i="0" kern="1200" dirty="0">
                          <a:solidFill>
                            <a:schemeClr val="dk1"/>
                          </a:solidFill>
                          <a:effectLst/>
                          <a:latin typeface="+mn-lt"/>
                          <a:ea typeface="+mn-ea"/>
                          <a:cs typeface="+mn-cs"/>
                        </a:rPr>
                        <a:t>11/11/2019</a:t>
                      </a:r>
                      <a:endParaRPr lang="pt-BR" b="0" dirty="0"/>
                    </a:p>
                  </a:txBody>
                  <a:tcPr/>
                </a:tc>
                <a:tc>
                  <a:txBody>
                    <a:bodyPr/>
                    <a:lstStyle/>
                    <a:p>
                      <a:r>
                        <a:rPr lang="pt-BR" dirty="0"/>
                        <a:t>Apresentação do caso de uso de ANÁLISE implementado (Gráfico de linhas com consulta por período e pelo menos dois indicadores-linhas)</a:t>
                      </a:r>
                    </a:p>
                  </a:txBody>
                  <a:tcPr/>
                </a:tc>
                <a:extLst>
                  <a:ext uri="{0D108BD9-81ED-4DB2-BD59-A6C34878D82A}">
                    <a16:rowId xmlns:a16="http://schemas.microsoft.com/office/drawing/2014/main" val="317868729"/>
                  </a:ext>
                </a:extLst>
              </a:tr>
              <a:tr h="338022">
                <a:tc>
                  <a:txBody>
                    <a:bodyPr/>
                    <a:lstStyle/>
                    <a:p>
                      <a:r>
                        <a:rPr lang="pt-BR" dirty="0"/>
                        <a:t>18/11/2019</a:t>
                      </a:r>
                    </a:p>
                  </a:txBody>
                  <a:tcPr/>
                </a:tc>
                <a:tc>
                  <a:txBody>
                    <a:bodyPr/>
                    <a:lstStyle/>
                    <a:p>
                      <a:r>
                        <a:rPr lang="pt-BR" dirty="0"/>
                        <a:t>Apresentação de todos documentos e implementação final com funcionalidades integradas.</a:t>
                      </a:r>
                    </a:p>
                  </a:txBody>
                  <a:tcPr/>
                </a:tc>
                <a:extLst>
                  <a:ext uri="{0D108BD9-81ED-4DB2-BD59-A6C34878D82A}">
                    <a16:rowId xmlns:a16="http://schemas.microsoft.com/office/drawing/2014/main" val="2385243908"/>
                  </a:ext>
                </a:extLst>
              </a:tr>
              <a:tr h="338022">
                <a:tc>
                  <a:txBody>
                    <a:bodyPr/>
                    <a:lstStyle/>
                    <a:p>
                      <a:r>
                        <a:rPr lang="pt-BR" dirty="0"/>
                        <a:t>02/12/2019</a:t>
                      </a:r>
                    </a:p>
                  </a:txBody>
                  <a:tcPr/>
                </a:tc>
                <a:tc>
                  <a:txBody>
                    <a:bodyPr/>
                    <a:lstStyle/>
                    <a:p>
                      <a:r>
                        <a:rPr lang="pt-BR" sz="1350" b="0" i="0" kern="1200" dirty="0">
                          <a:solidFill>
                            <a:schemeClr val="dk1"/>
                          </a:solidFill>
                          <a:effectLst/>
                          <a:latin typeface="+mn-lt"/>
                          <a:ea typeface="+mn-ea"/>
                          <a:cs typeface="+mn-cs"/>
                        </a:rPr>
                        <a:t>Apresentação Final</a:t>
                      </a:r>
                      <a:endParaRPr lang="pt-BR" dirty="0"/>
                    </a:p>
                  </a:txBody>
                  <a:tcPr/>
                </a:tc>
                <a:extLst>
                  <a:ext uri="{0D108BD9-81ED-4DB2-BD59-A6C34878D82A}">
                    <a16:rowId xmlns:a16="http://schemas.microsoft.com/office/drawing/2014/main" val="2886825203"/>
                  </a:ext>
                </a:extLst>
              </a:tr>
            </a:tbl>
          </a:graphicData>
        </a:graphic>
      </p:graphicFrame>
    </p:spTree>
    <p:extLst>
      <p:ext uri="{BB962C8B-B14F-4D97-AF65-F5344CB8AC3E}">
        <p14:creationId xmlns:p14="http://schemas.microsoft.com/office/powerpoint/2010/main" val="107655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607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45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48</TotalTime>
  <Words>3180</Words>
  <Application>Microsoft Office PowerPoint</Application>
  <PresentationFormat>Apresentação na tela (4:3)</PresentationFormat>
  <Paragraphs>408</Paragraphs>
  <Slides>26</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26</vt:i4>
      </vt:variant>
    </vt:vector>
  </HeadingPairs>
  <TitlesOfParts>
    <vt:vector size="32"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Cronograma de entregas</vt:lpstr>
      <vt:lpstr>Telas do sistema</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10</cp:revision>
  <dcterms:created xsi:type="dcterms:W3CDTF">2019-12-01T20:26:13Z</dcterms:created>
  <dcterms:modified xsi:type="dcterms:W3CDTF">2019-12-01T21:19:37Z</dcterms:modified>
</cp:coreProperties>
</file>