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02/12/2019</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E117BC76-C796-4B64-BB07-BACDC3E6282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3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02/12/2019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68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02/12/2019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02/12/2019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8193099-BB5D-41E9-8525-DEB4B6EB05C6}" type="datetimeFigureOut">
              <a:rPr lang="pt-BR" smtClean="0"/>
              <a:t>02/12/2019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0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193099-BB5D-41E9-8525-DEB4B6EB05C6}" type="datetimeFigureOut">
              <a:rPr lang="pt-BR" smtClean="0"/>
              <a:t>02/12/2019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8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193099-BB5D-41E9-8525-DEB4B6EB05C6}" type="datetimeFigureOut">
              <a:rPr lang="pt-BR" smtClean="0"/>
              <a:t>02/12/2019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17BC76-C796-4B64-BB07-BACDC3E6282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193099-BB5D-41E9-8525-DEB4B6EB05C6}" type="datetimeFigureOut">
              <a:rPr lang="pt-BR" smtClean="0"/>
              <a:t>02/12/2019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17BC76-C796-4B64-BB07-BACDC3E6282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099-BB5D-41E9-8525-DEB4B6EB05C6}" type="datetimeFigureOut">
              <a:rPr lang="pt-BR" smtClean="0"/>
              <a:t>02/12/2019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17BC76-C796-4B64-BB07-BACDC3E6282B}" type="slidenum">
              <a:rPr lang="pt-BR" smtClean="0"/>
              <a:t>‹nº›</a:t>
            </a:fld>
            <a:endParaRPr lang="pt-BR"/>
          </a:p>
        </p:txBody>
      </p:sp>
    </p:spTree>
    <p:extLst>
      <p:ext uri="{BB962C8B-B14F-4D97-AF65-F5344CB8AC3E}">
        <p14:creationId xmlns:p14="http://schemas.microsoft.com/office/powerpoint/2010/main" val="183493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8193099-BB5D-41E9-8525-DEB4B6EB05C6}" type="datetimeFigureOut">
              <a:rPr lang="pt-BR" smtClean="0"/>
              <a:t>02/12/2019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8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93099-BB5D-41E9-8525-DEB4B6EB05C6}" type="datetimeFigureOut">
              <a:rPr lang="pt-BR" smtClean="0"/>
              <a:t>02/12/2019</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93099-BB5D-41E9-8525-DEB4B6EB05C6}" type="datetimeFigureOut">
              <a:rPr lang="pt-BR" smtClean="0"/>
              <a:t>02/12/2019</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17BC76-C796-4B64-BB07-BACDC3E6282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87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2C7B0-0054-4B16-9D30-8A0456053CB4}"/>
              </a:ext>
            </a:extLst>
          </p:cNvPr>
          <p:cNvSpPr>
            <a:spLocks noGrp="1"/>
          </p:cNvSpPr>
          <p:nvPr>
            <p:ph type="ctrTitle"/>
          </p:nvPr>
        </p:nvSpPr>
        <p:spPr/>
        <p:txBody>
          <a:bodyPr>
            <a:normAutofit/>
          </a:bodyPr>
          <a:lstStyle/>
          <a:p>
            <a:r>
              <a:rPr lang="pt-BR" dirty="0"/>
              <a:t>Documentação do projeto</a:t>
            </a:r>
          </a:p>
        </p:txBody>
      </p:sp>
      <p:sp>
        <p:nvSpPr>
          <p:cNvPr id="3" name="Subtítulo 2">
            <a:extLst>
              <a:ext uri="{FF2B5EF4-FFF2-40B4-BE49-F238E27FC236}">
                <a16:creationId xmlns:a16="http://schemas.microsoft.com/office/drawing/2014/main" id="{12F98927-36EF-49E5-8651-A9C96BB5FC9B}"/>
              </a:ext>
            </a:extLst>
          </p:cNvPr>
          <p:cNvSpPr>
            <a:spLocks noGrp="1"/>
          </p:cNvSpPr>
          <p:nvPr>
            <p:ph type="subTitle" idx="1"/>
          </p:nvPr>
        </p:nvSpPr>
        <p:spPr/>
        <p:txBody>
          <a:bodyPr/>
          <a:lstStyle/>
          <a:p>
            <a:r>
              <a:rPr lang="pt-BR" dirty="0"/>
              <a:t>Gabriel lima gomes</a:t>
            </a:r>
          </a:p>
          <a:p>
            <a:r>
              <a:rPr lang="pt-BR" dirty="0"/>
              <a:t>Gustavo da rosa</a:t>
            </a:r>
          </a:p>
        </p:txBody>
      </p:sp>
    </p:spTree>
    <p:extLst>
      <p:ext uri="{BB962C8B-B14F-4D97-AF65-F5344CB8AC3E}">
        <p14:creationId xmlns:p14="http://schemas.microsoft.com/office/powerpoint/2010/main" val="388604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16E2AE-B2FD-4758-89F1-4901DDE38EA0}"/>
              </a:ext>
            </a:extLst>
          </p:cNvPr>
          <p:cNvGraphicFramePr>
            <a:graphicFrameLocks noGrp="1"/>
          </p:cNvGraphicFramePr>
          <p:nvPr>
            <p:extLst>
              <p:ext uri="{D42A27DB-BD31-4B8C-83A1-F6EECF244321}">
                <p14:modId xmlns:p14="http://schemas.microsoft.com/office/powerpoint/2010/main" val="2578988684"/>
              </p:ext>
            </p:extLst>
          </p:nvPr>
        </p:nvGraphicFramePr>
        <p:xfrm>
          <a:off x="1237524" y="1327133"/>
          <a:ext cx="9716952" cy="4203733"/>
        </p:xfrm>
        <a:graphic>
          <a:graphicData uri="http://schemas.openxmlformats.org/drawingml/2006/table">
            <a:tbl>
              <a:tblPr>
                <a:tableStyleId>{5C22544A-7EE6-4342-B048-85BDC9FD1C3A}</a:tableStyleId>
              </a:tblPr>
              <a:tblGrid>
                <a:gridCol w="1335875">
                  <a:extLst>
                    <a:ext uri="{9D8B030D-6E8A-4147-A177-3AD203B41FA5}">
                      <a16:colId xmlns:a16="http://schemas.microsoft.com/office/drawing/2014/main" val="3589551638"/>
                    </a:ext>
                  </a:extLst>
                </a:gridCol>
                <a:gridCol w="1911564">
                  <a:extLst>
                    <a:ext uri="{9D8B030D-6E8A-4147-A177-3AD203B41FA5}">
                      <a16:colId xmlns:a16="http://schemas.microsoft.com/office/drawing/2014/main" val="125195622"/>
                    </a:ext>
                  </a:extLst>
                </a:gridCol>
                <a:gridCol w="5864985">
                  <a:extLst>
                    <a:ext uri="{9D8B030D-6E8A-4147-A177-3AD203B41FA5}">
                      <a16:colId xmlns:a16="http://schemas.microsoft.com/office/drawing/2014/main" val="44752995"/>
                    </a:ext>
                  </a:extLst>
                </a:gridCol>
                <a:gridCol w="604528">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quando cadastrada, deve ser associada com um tipo de bebida, o qual </a:t>
                      </a:r>
                      <a:r>
                        <a:rPr lang="pt-BR" sz="1600" kern="1200" dirty="0">
                          <a:solidFill>
                            <a:schemeClr val="dk1"/>
                          </a:solidFill>
                          <a:effectLst/>
                          <a:latin typeface="+mn-lt"/>
                          <a:ea typeface="+mn-ea"/>
                          <a:cs typeface="+mn-cs"/>
                        </a:rPr>
                        <a:t>estará</a:t>
                      </a:r>
                      <a:r>
                        <a:rPr lang="pt-BR" sz="1800" kern="1200" dirty="0">
                          <a:solidFill>
                            <a:schemeClr val="dk1"/>
                          </a:solidFill>
                          <a:effectLst/>
                          <a:latin typeface="+mn-lt"/>
                          <a:ea typeface="+mn-ea"/>
                          <a:cs typeface="+mn-cs"/>
                        </a:rPr>
                        <a:t> </a:t>
                      </a:r>
                      <a:r>
                        <a:rPr lang="pt-BR" sz="1600" dirty="0">
                          <a:effectLst/>
                        </a:rPr>
                        <a:t>associado com um grupo de precificação.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42292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4CD1CBB-61B5-4FB0-BB17-1C86B7DCA746}"/>
              </a:ext>
            </a:extLst>
          </p:cNvPr>
          <p:cNvGraphicFramePr>
            <a:graphicFrameLocks noGrp="1"/>
          </p:cNvGraphicFramePr>
          <p:nvPr>
            <p:extLst>
              <p:ext uri="{D42A27DB-BD31-4B8C-83A1-F6EECF244321}">
                <p14:modId xmlns:p14="http://schemas.microsoft.com/office/powerpoint/2010/main" val="666437709"/>
              </p:ext>
            </p:extLst>
          </p:nvPr>
        </p:nvGraphicFramePr>
        <p:xfrm>
          <a:off x="1180789" y="1115332"/>
          <a:ext cx="9830422" cy="4557423"/>
        </p:xfrm>
        <a:graphic>
          <a:graphicData uri="http://schemas.openxmlformats.org/drawingml/2006/table">
            <a:tbl>
              <a:tblPr>
                <a:tableStyleId>{5C22544A-7EE6-4342-B048-85BDC9FD1C3A}</a:tableStyleId>
              </a:tblPr>
              <a:tblGrid>
                <a:gridCol w="1362230">
                  <a:extLst>
                    <a:ext uri="{9D8B030D-6E8A-4147-A177-3AD203B41FA5}">
                      <a16:colId xmlns:a16="http://schemas.microsoft.com/office/drawing/2014/main" val="1953439229"/>
                    </a:ext>
                  </a:extLst>
                </a:gridCol>
                <a:gridCol w="1949921">
                  <a:extLst>
                    <a:ext uri="{9D8B030D-6E8A-4147-A177-3AD203B41FA5}">
                      <a16:colId xmlns:a16="http://schemas.microsoft.com/office/drawing/2014/main" val="1647427066"/>
                    </a:ext>
                  </a:extLst>
                </a:gridCol>
                <a:gridCol w="5830503">
                  <a:extLst>
                    <a:ext uri="{9D8B030D-6E8A-4147-A177-3AD203B41FA5}">
                      <a16:colId xmlns:a16="http://schemas.microsoft.com/office/drawing/2014/main" val="1593306528"/>
                    </a:ext>
                  </a:extLst>
                </a:gridCol>
                <a:gridCol w="687768">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210359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979FFFC-1A86-4E44-9E81-67062169A3E7}"/>
              </a:ext>
            </a:extLst>
          </p:cNvPr>
          <p:cNvGraphicFramePr>
            <a:graphicFrameLocks noGrp="1"/>
          </p:cNvGraphicFramePr>
          <p:nvPr>
            <p:extLst>
              <p:ext uri="{D42A27DB-BD31-4B8C-83A1-F6EECF244321}">
                <p14:modId xmlns:p14="http://schemas.microsoft.com/office/powerpoint/2010/main" val="1745083836"/>
              </p:ext>
            </p:extLst>
          </p:nvPr>
        </p:nvGraphicFramePr>
        <p:xfrm>
          <a:off x="1240423" y="667069"/>
          <a:ext cx="9711153" cy="5523861"/>
        </p:xfrm>
        <a:graphic>
          <a:graphicData uri="http://schemas.openxmlformats.org/drawingml/2006/table">
            <a:tbl>
              <a:tblPr>
                <a:tableStyleId>{5C22544A-7EE6-4342-B048-85BDC9FD1C3A}</a:tableStyleId>
              </a:tblPr>
              <a:tblGrid>
                <a:gridCol w="1345703">
                  <a:extLst>
                    <a:ext uri="{9D8B030D-6E8A-4147-A177-3AD203B41FA5}">
                      <a16:colId xmlns:a16="http://schemas.microsoft.com/office/drawing/2014/main" val="506537486"/>
                    </a:ext>
                  </a:extLst>
                </a:gridCol>
                <a:gridCol w="1926263">
                  <a:extLst>
                    <a:ext uri="{9D8B030D-6E8A-4147-A177-3AD203B41FA5}">
                      <a16:colId xmlns:a16="http://schemas.microsoft.com/office/drawing/2014/main" val="2455306198"/>
                    </a:ext>
                  </a:extLst>
                </a:gridCol>
                <a:gridCol w="5744794">
                  <a:extLst>
                    <a:ext uri="{9D8B030D-6E8A-4147-A177-3AD203B41FA5}">
                      <a16:colId xmlns:a16="http://schemas.microsoft.com/office/drawing/2014/main" val="772869499"/>
                    </a:ext>
                  </a:extLst>
                </a:gridCol>
                <a:gridCol w="694393">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r h="1299732">
                <a:tc>
                  <a:txBody>
                    <a:bodyPr/>
                    <a:lstStyle/>
                    <a:p>
                      <a:pPr>
                        <a:spcAft>
                          <a:spcPts val="0"/>
                        </a:spcAft>
                        <a:tabLst>
                          <a:tab pos="5626100" algn="l"/>
                        </a:tabLst>
                      </a:pPr>
                      <a:r>
                        <a:rPr lang="pt-BR" sz="1600" dirty="0">
                          <a:solidFill>
                            <a:srgbClr val="000000"/>
                          </a:solidFill>
                          <a:effectLst/>
                          <a:latin typeface="+mn-lt"/>
                          <a:ea typeface="Arial" panose="020B0604020202020204" pitchFamily="34" charset="0"/>
                        </a:rPr>
                        <a:t>RN0029</a:t>
                      </a:r>
                    </a:p>
                  </a:txBody>
                  <a:tcPr marL="68580" marR="68580" marT="0" marB="0"/>
                </a:tc>
                <a:tc>
                  <a:txBody>
                    <a:bodyPr/>
                    <a:lstStyle/>
                    <a:p>
                      <a:pPr>
                        <a:spcAft>
                          <a:spcPts val="0"/>
                        </a:spcAft>
                        <a:tabLst>
                          <a:tab pos="5626100" algn="l"/>
                        </a:tabLst>
                      </a:pPr>
                      <a:r>
                        <a:rPr lang="pt-BR" sz="1600" dirty="0">
                          <a:solidFill>
                            <a:srgbClr val="000000"/>
                          </a:solidFill>
                          <a:effectLst/>
                          <a:latin typeface="+mn-lt"/>
                          <a:ea typeface="Arial" panose="020B0604020202020204" pitchFamily="34" charset="0"/>
                        </a:rPr>
                        <a:t>Idade do Cliente</a:t>
                      </a:r>
                    </a:p>
                  </a:txBody>
                  <a:tcPr marL="68580" marR="68580" marT="0" marB="0"/>
                </a:tc>
                <a:tc>
                  <a:txBody>
                    <a:bodyPr/>
                    <a:lstStyle/>
                    <a:p>
                      <a:pPr>
                        <a:spcAft>
                          <a:spcPts val="0"/>
                        </a:spcAft>
                        <a:tabLst>
                          <a:tab pos="5626100" algn="l"/>
                        </a:tabLst>
                      </a:pPr>
                      <a:r>
                        <a:rPr lang="pt-BR" sz="1600" dirty="0">
                          <a:solidFill>
                            <a:srgbClr val="000000"/>
                          </a:solidFill>
                          <a:effectLst/>
                          <a:latin typeface="+mn-lt"/>
                          <a:ea typeface="Arial" panose="020B0604020202020204" pitchFamily="34" charset="0"/>
                        </a:rPr>
                        <a:t>A idade de todo </a:t>
                      </a:r>
                      <a:r>
                        <a:rPr lang="pt-BR" sz="1600">
                          <a:solidFill>
                            <a:srgbClr val="000000"/>
                          </a:solidFill>
                          <a:effectLst/>
                          <a:latin typeface="+mn-lt"/>
                          <a:ea typeface="Arial" panose="020B0604020202020204" pitchFamily="34" charset="0"/>
                        </a:rPr>
                        <a:t>cliente cadastrado deve </a:t>
                      </a:r>
                      <a:r>
                        <a:rPr lang="pt-BR" sz="1600" dirty="0">
                          <a:solidFill>
                            <a:srgbClr val="000000"/>
                          </a:solidFill>
                          <a:effectLst/>
                          <a:latin typeface="+mn-lt"/>
                          <a:ea typeface="Arial" panose="020B0604020202020204" pitchFamily="34" charset="0"/>
                        </a:rPr>
                        <a:t>ser maior ou igual a 18 anos.</a:t>
                      </a:r>
                    </a:p>
                  </a:txBody>
                  <a:tcPr marL="68580" marR="68580" marT="0" marB="0"/>
                </a:tc>
                <a:tc>
                  <a:txBody>
                    <a:bodyPr/>
                    <a:lstStyle/>
                    <a:p>
                      <a:pPr>
                        <a:spcAft>
                          <a:spcPts val="0"/>
                        </a:spcAft>
                        <a:tabLst>
                          <a:tab pos="5626100" algn="l"/>
                        </a:tabLst>
                      </a:pPr>
                      <a:r>
                        <a:rPr lang="pt-BR" sz="1600" dirty="0">
                          <a:solidFill>
                            <a:srgbClr val="000000"/>
                          </a:solidFill>
                          <a:effectLst/>
                          <a:latin typeface="+mn-lt"/>
                          <a:ea typeface="Arial" panose="020B0604020202020204" pitchFamily="34" charset="0"/>
                        </a:rPr>
                        <a:t>OK</a:t>
                      </a:r>
                    </a:p>
                  </a:txBody>
                  <a:tcPr marL="68580" marR="68580" marT="0" marB="0"/>
                </a:tc>
                <a:extLst>
                  <a:ext uri="{0D108BD9-81ED-4DB2-BD59-A6C34878D82A}">
                    <a16:rowId xmlns:a16="http://schemas.microsoft.com/office/drawing/2014/main" val="4096672740"/>
                  </a:ext>
                </a:extLst>
              </a:tr>
            </a:tbl>
          </a:graphicData>
        </a:graphic>
      </p:graphicFrame>
    </p:spTree>
    <p:extLst>
      <p:ext uri="{BB962C8B-B14F-4D97-AF65-F5344CB8AC3E}">
        <p14:creationId xmlns:p14="http://schemas.microsoft.com/office/powerpoint/2010/main" val="384655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2FDBA8F-2BBA-461E-9EE9-C4B26126DECB}"/>
              </a:ext>
            </a:extLst>
          </p:cNvPr>
          <p:cNvGraphicFramePr>
            <a:graphicFrameLocks noGrp="1"/>
          </p:cNvGraphicFramePr>
          <p:nvPr>
            <p:extLst>
              <p:ext uri="{D42A27DB-BD31-4B8C-83A1-F6EECF244321}">
                <p14:modId xmlns:p14="http://schemas.microsoft.com/office/powerpoint/2010/main" val="3526127540"/>
              </p:ext>
            </p:extLst>
          </p:nvPr>
        </p:nvGraphicFramePr>
        <p:xfrm>
          <a:off x="780761" y="584280"/>
          <a:ext cx="10630477" cy="5233816"/>
        </p:xfrm>
        <a:graphic>
          <a:graphicData uri="http://schemas.openxmlformats.org/drawingml/2006/table">
            <a:tbl>
              <a:tblPr>
                <a:tableStyleId>{5C22544A-7EE6-4342-B048-85BDC9FD1C3A}</a:tableStyleId>
              </a:tblPr>
              <a:tblGrid>
                <a:gridCol w="1487129">
                  <a:extLst>
                    <a:ext uri="{9D8B030D-6E8A-4147-A177-3AD203B41FA5}">
                      <a16:colId xmlns:a16="http://schemas.microsoft.com/office/drawing/2014/main" val="3700762195"/>
                    </a:ext>
                  </a:extLst>
                </a:gridCol>
                <a:gridCol w="2065612">
                  <a:extLst>
                    <a:ext uri="{9D8B030D-6E8A-4147-A177-3AD203B41FA5}">
                      <a16:colId xmlns:a16="http://schemas.microsoft.com/office/drawing/2014/main" val="1570834808"/>
                    </a:ext>
                  </a:extLst>
                </a:gridCol>
                <a:gridCol w="6441633">
                  <a:extLst>
                    <a:ext uri="{9D8B030D-6E8A-4147-A177-3AD203B41FA5}">
                      <a16:colId xmlns:a16="http://schemas.microsoft.com/office/drawing/2014/main" val="2319850218"/>
                    </a:ext>
                  </a:extLst>
                </a:gridCol>
                <a:gridCol w="636103">
                  <a:extLst>
                    <a:ext uri="{9D8B030D-6E8A-4147-A177-3AD203B41FA5}">
                      <a16:colId xmlns:a16="http://schemas.microsoft.com/office/drawing/2014/main" val="2613908765"/>
                    </a:ext>
                  </a:extLst>
                </a:gridCol>
              </a:tblGrid>
              <a:tr h="214151">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65617">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579370">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386247">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579370">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2124356">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 </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25129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EAB1FEBC-911C-4FC9-AD81-533E6A944EDD}"/>
              </a:ext>
            </a:extLst>
          </p:cNvPr>
          <p:cNvGraphicFramePr>
            <a:graphicFrameLocks noGrp="1"/>
          </p:cNvGraphicFramePr>
          <p:nvPr>
            <p:extLst>
              <p:ext uri="{D42A27DB-BD31-4B8C-83A1-F6EECF244321}">
                <p14:modId xmlns:p14="http://schemas.microsoft.com/office/powerpoint/2010/main" val="1450336336"/>
              </p:ext>
            </p:extLst>
          </p:nvPr>
        </p:nvGraphicFramePr>
        <p:xfrm>
          <a:off x="908694" y="439310"/>
          <a:ext cx="10374612" cy="5433967"/>
        </p:xfrm>
        <a:graphic>
          <a:graphicData uri="http://schemas.openxmlformats.org/drawingml/2006/table">
            <a:tbl>
              <a:tblPr>
                <a:tableStyleId>{5C22544A-7EE6-4342-B048-85BDC9FD1C3A}</a:tableStyleId>
              </a:tblPr>
              <a:tblGrid>
                <a:gridCol w="1451336">
                  <a:extLst>
                    <a:ext uri="{9D8B030D-6E8A-4147-A177-3AD203B41FA5}">
                      <a16:colId xmlns:a16="http://schemas.microsoft.com/office/drawing/2014/main" val="112319686"/>
                    </a:ext>
                  </a:extLst>
                </a:gridCol>
                <a:gridCol w="2015894">
                  <a:extLst>
                    <a:ext uri="{9D8B030D-6E8A-4147-A177-3AD203B41FA5}">
                      <a16:colId xmlns:a16="http://schemas.microsoft.com/office/drawing/2014/main" val="3307421762"/>
                    </a:ext>
                  </a:extLst>
                </a:gridCol>
                <a:gridCol w="6205017">
                  <a:extLst>
                    <a:ext uri="{9D8B030D-6E8A-4147-A177-3AD203B41FA5}">
                      <a16:colId xmlns:a16="http://schemas.microsoft.com/office/drawing/2014/main" val="3253859551"/>
                    </a:ext>
                  </a:extLst>
                </a:gridCol>
                <a:gridCol w="702365">
                  <a:extLst>
                    <a:ext uri="{9D8B030D-6E8A-4147-A177-3AD203B41FA5}">
                      <a16:colId xmlns:a16="http://schemas.microsoft.com/office/drawing/2014/main" val="3242199465"/>
                    </a:ext>
                  </a:extLst>
                </a:gridCol>
              </a:tblGrid>
              <a:tr h="2178061">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1288687">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89030">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Caso as formas de pagamento tenham sido validadas com sucesso, a compra deve passar ter o status APROVADA.</a:t>
                      </a:r>
                    </a:p>
                    <a:p>
                      <a:pPr>
                        <a:spcAft>
                          <a:spcPts val="0"/>
                        </a:spcAft>
                        <a:tabLst>
                          <a:tab pos="5626100" algn="l"/>
                        </a:tabLst>
                      </a:pPr>
                      <a:r>
                        <a:rPr lang="pt-BR" sz="1600">
                          <a:effectLst/>
                        </a:rPr>
                        <a:t> </a:t>
                      </a:r>
                    </a:p>
                    <a:p>
                      <a:pPr>
                        <a:spcAft>
                          <a:spcPts val="0"/>
                        </a:spcAft>
                        <a:tabLst>
                          <a:tab pos="5626100" algn="l"/>
                        </a:tabLst>
                      </a:pPr>
                      <a:r>
                        <a:rPr lang="pt-BR" sz="1600">
                          <a:effectLst/>
                        </a:rPr>
                        <a:t>Caso contrário deve passar a ter o status REPROVADA.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544516">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4086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29907FE-398E-4857-B40E-D7B2A25E5C66}"/>
              </a:ext>
            </a:extLst>
          </p:cNvPr>
          <p:cNvGraphicFramePr>
            <a:graphicFrameLocks noGrp="1"/>
          </p:cNvGraphicFramePr>
          <p:nvPr>
            <p:extLst>
              <p:ext uri="{D42A27DB-BD31-4B8C-83A1-F6EECF244321}">
                <p14:modId xmlns:p14="http://schemas.microsoft.com/office/powerpoint/2010/main" val="597064531"/>
              </p:ext>
            </p:extLst>
          </p:nvPr>
        </p:nvGraphicFramePr>
        <p:xfrm>
          <a:off x="925820" y="473530"/>
          <a:ext cx="10340359" cy="5910940"/>
        </p:xfrm>
        <a:graphic>
          <a:graphicData uri="http://schemas.openxmlformats.org/drawingml/2006/table">
            <a:tbl>
              <a:tblPr>
                <a:tableStyleId>{5C22544A-7EE6-4342-B048-85BDC9FD1C3A}</a:tableStyleId>
              </a:tblPr>
              <a:tblGrid>
                <a:gridCol w="1446544">
                  <a:extLst>
                    <a:ext uri="{9D8B030D-6E8A-4147-A177-3AD203B41FA5}">
                      <a16:colId xmlns:a16="http://schemas.microsoft.com/office/drawing/2014/main" val="820192659"/>
                    </a:ext>
                  </a:extLst>
                </a:gridCol>
                <a:gridCol w="2009240">
                  <a:extLst>
                    <a:ext uri="{9D8B030D-6E8A-4147-A177-3AD203B41FA5}">
                      <a16:colId xmlns:a16="http://schemas.microsoft.com/office/drawing/2014/main" val="1006682283"/>
                    </a:ext>
                  </a:extLst>
                </a:gridCol>
                <a:gridCol w="6206883">
                  <a:extLst>
                    <a:ext uri="{9D8B030D-6E8A-4147-A177-3AD203B41FA5}">
                      <a16:colId xmlns:a16="http://schemas.microsoft.com/office/drawing/2014/main" val="1178929319"/>
                    </a:ext>
                  </a:extLst>
                </a:gridCol>
                <a:gridCol w="677692">
                  <a:extLst>
                    <a:ext uri="{9D8B030D-6E8A-4147-A177-3AD203B41FA5}">
                      <a16:colId xmlns:a16="http://schemas.microsoft.com/office/drawing/2014/main" val="1267408765"/>
                    </a:ext>
                  </a:extLst>
                </a:gridCol>
              </a:tblGrid>
              <a:tr h="546460">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da compra após entrega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compra selecionada como entregue por um administrador deve ter seu status alterado para ENTREGUE.</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1275072">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pedido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Todo item selecionado para troca deve gerar um pedido de troca. Este pedido deverá terá o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Caso o cliente solicite a troca de toda a compra o status do pedido deverá ser EM TROCA.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546460">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confirmar que os itens de um pedido de troca ou uma compra com status EM TROCA foi recebido o status do pedido ou compra deverá ser TROCADO.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64307">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1457226">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669494327"/>
                  </a:ext>
                </a:extLst>
              </a:tr>
              <a:tr h="546460">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364307">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353376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FDB17D-5142-4A23-A257-E2387414D346}"/>
              </a:ext>
            </a:extLst>
          </p:cNvPr>
          <p:cNvGraphicFramePr>
            <a:graphicFrameLocks noGrp="1"/>
          </p:cNvGraphicFramePr>
          <p:nvPr>
            <p:extLst>
              <p:ext uri="{D42A27DB-BD31-4B8C-83A1-F6EECF244321}">
                <p14:modId xmlns:p14="http://schemas.microsoft.com/office/powerpoint/2010/main" val="1746286965"/>
              </p:ext>
            </p:extLst>
          </p:nvPr>
        </p:nvGraphicFramePr>
        <p:xfrm>
          <a:off x="979107" y="1184413"/>
          <a:ext cx="10233786" cy="4489174"/>
        </p:xfrm>
        <a:graphic>
          <a:graphicData uri="http://schemas.openxmlformats.org/drawingml/2006/table">
            <a:tbl>
              <a:tblPr>
                <a:tableStyleId>{5C22544A-7EE6-4342-B048-85BDC9FD1C3A}</a:tableStyleId>
              </a:tblPr>
              <a:tblGrid>
                <a:gridCol w="1431635">
                  <a:extLst>
                    <a:ext uri="{9D8B030D-6E8A-4147-A177-3AD203B41FA5}">
                      <a16:colId xmlns:a16="http://schemas.microsoft.com/office/drawing/2014/main" val="3350428193"/>
                    </a:ext>
                  </a:extLst>
                </a:gridCol>
                <a:gridCol w="1988531">
                  <a:extLst>
                    <a:ext uri="{9D8B030D-6E8A-4147-A177-3AD203B41FA5}">
                      <a16:colId xmlns:a16="http://schemas.microsoft.com/office/drawing/2014/main" val="2811068481"/>
                    </a:ext>
                  </a:extLst>
                </a:gridCol>
                <a:gridCol w="6162710">
                  <a:extLst>
                    <a:ext uri="{9D8B030D-6E8A-4147-A177-3AD203B41FA5}">
                      <a16:colId xmlns:a16="http://schemas.microsoft.com/office/drawing/2014/main" val="1049189325"/>
                    </a:ext>
                  </a:extLst>
                </a:gridCol>
                <a:gridCol w="650910">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600">
                          <a:effectLst/>
                          <a:highlight>
                            <a:srgbClr val="D3D3D3"/>
                          </a:highligh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a:effectLst/>
                        </a:rPr>
                        <a:t>RN0051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1138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6A575-0C27-4345-B40B-7F05D108232A}"/>
              </a:ext>
            </a:extLst>
          </p:cNvPr>
          <p:cNvSpPr>
            <a:spLocks noGrp="1"/>
          </p:cNvSpPr>
          <p:nvPr>
            <p:ph type="title"/>
          </p:nvPr>
        </p:nvSpPr>
        <p:spPr/>
        <p:txBody>
          <a:bodyPr/>
          <a:lstStyle/>
          <a:p>
            <a:r>
              <a:rPr lang="pt-BR" dirty="0"/>
              <a:t>Requisitos funcionais</a:t>
            </a:r>
          </a:p>
        </p:txBody>
      </p:sp>
      <p:graphicFrame>
        <p:nvGraphicFramePr>
          <p:cNvPr id="4" name="Espaço Reservado para Conteúdo 3">
            <a:extLst>
              <a:ext uri="{FF2B5EF4-FFF2-40B4-BE49-F238E27FC236}">
                <a16:creationId xmlns:a16="http://schemas.microsoft.com/office/drawing/2014/main" id="{185792AE-99EA-4EB6-964E-27A30F58EE9C}"/>
              </a:ext>
            </a:extLst>
          </p:cNvPr>
          <p:cNvGraphicFramePr>
            <a:graphicFrameLocks noGrp="1"/>
          </p:cNvGraphicFramePr>
          <p:nvPr>
            <p:ph idx="1"/>
            <p:extLst>
              <p:ext uri="{D42A27DB-BD31-4B8C-83A1-F6EECF244321}">
                <p14:modId xmlns:p14="http://schemas.microsoft.com/office/powerpoint/2010/main" val="2194730155"/>
              </p:ext>
            </p:extLst>
          </p:nvPr>
        </p:nvGraphicFramePr>
        <p:xfrm>
          <a:off x="285749" y="1968465"/>
          <a:ext cx="11707467" cy="3889235"/>
        </p:xfrm>
        <a:graphic>
          <a:graphicData uri="http://schemas.openxmlformats.org/drawingml/2006/table">
            <a:tbl>
              <a:tblPr>
                <a:tableStyleId>{5C22544A-7EE6-4342-B048-85BDC9FD1C3A}</a:tableStyleId>
              </a:tblPr>
              <a:tblGrid>
                <a:gridCol w="1293813">
                  <a:extLst>
                    <a:ext uri="{9D8B030D-6E8A-4147-A177-3AD203B41FA5}">
                      <a16:colId xmlns:a16="http://schemas.microsoft.com/office/drawing/2014/main" val="2754124445"/>
                    </a:ext>
                  </a:extLst>
                </a:gridCol>
                <a:gridCol w="2650776">
                  <a:extLst>
                    <a:ext uri="{9D8B030D-6E8A-4147-A177-3AD203B41FA5}">
                      <a16:colId xmlns:a16="http://schemas.microsoft.com/office/drawing/2014/main" val="2009899652"/>
                    </a:ext>
                  </a:extLst>
                </a:gridCol>
                <a:gridCol w="7100271">
                  <a:extLst>
                    <a:ext uri="{9D8B030D-6E8A-4147-A177-3AD203B41FA5}">
                      <a16:colId xmlns:a16="http://schemas.microsoft.com/office/drawing/2014/main" val="38554071"/>
                    </a:ext>
                  </a:extLst>
                </a:gridCol>
                <a:gridCol w="662607">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1167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7639EA46-60B2-49F7-AB91-49AF685CFC60}"/>
              </a:ext>
            </a:extLst>
          </p:cNvPr>
          <p:cNvGraphicFramePr>
            <a:graphicFrameLocks noGrp="1"/>
          </p:cNvGraphicFramePr>
          <p:nvPr>
            <p:ph idx="1"/>
            <p:extLst>
              <p:ext uri="{D42A27DB-BD31-4B8C-83A1-F6EECF244321}">
                <p14:modId xmlns:p14="http://schemas.microsoft.com/office/powerpoint/2010/main" val="3161822614"/>
              </p:ext>
            </p:extLst>
          </p:nvPr>
        </p:nvGraphicFramePr>
        <p:xfrm>
          <a:off x="779057" y="465620"/>
          <a:ext cx="10633885" cy="5350637"/>
        </p:xfrm>
        <a:graphic>
          <a:graphicData uri="http://schemas.openxmlformats.org/drawingml/2006/table">
            <a:tbl>
              <a:tblPr>
                <a:tableStyleId>{5C22544A-7EE6-4342-B048-85BDC9FD1C3A}</a:tableStyleId>
              </a:tblPr>
              <a:tblGrid>
                <a:gridCol w="1175170">
                  <a:extLst>
                    <a:ext uri="{9D8B030D-6E8A-4147-A177-3AD203B41FA5}">
                      <a16:colId xmlns:a16="http://schemas.microsoft.com/office/drawing/2014/main" val="3342944457"/>
                    </a:ext>
                  </a:extLst>
                </a:gridCol>
                <a:gridCol w="2407699">
                  <a:extLst>
                    <a:ext uri="{9D8B030D-6E8A-4147-A177-3AD203B41FA5}">
                      <a16:colId xmlns:a16="http://schemas.microsoft.com/office/drawing/2014/main" val="3205193309"/>
                    </a:ext>
                  </a:extLst>
                </a:gridCol>
                <a:gridCol w="6242633">
                  <a:extLst>
                    <a:ext uri="{9D8B030D-6E8A-4147-A177-3AD203B41FA5}">
                      <a16:colId xmlns:a16="http://schemas.microsoft.com/office/drawing/2014/main" val="3292821394"/>
                    </a:ext>
                  </a:extLst>
                </a:gridCol>
                <a:gridCol w="808383">
                  <a:extLst>
                    <a:ext uri="{9D8B030D-6E8A-4147-A177-3AD203B41FA5}">
                      <a16:colId xmlns:a16="http://schemas.microsoft.com/office/drawing/2014/main" val="4225387312"/>
                    </a:ext>
                  </a:extLst>
                </a:gridCol>
              </a:tblGrid>
              <a:tr h="211434">
                <a:tc gridSpan="3">
                  <a:txBody>
                    <a:bodyPr/>
                    <a:lstStyle/>
                    <a:p>
                      <a:pPr>
                        <a:spcAft>
                          <a:spcPts val="0"/>
                        </a:spcAft>
                        <a:tabLst>
                          <a:tab pos="5626100" algn="l"/>
                        </a:tabLs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211434">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422866">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422866">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1268597">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634299">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84573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634299">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634299">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42792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19F75D7F-D691-403F-847B-422F8B1F54B4}"/>
              </a:ext>
            </a:extLst>
          </p:cNvPr>
          <p:cNvGraphicFramePr>
            <a:graphicFrameLocks noGrp="1"/>
          </p:cNvGraphicFramePr>
          <p:nvPr>
            <p:extLst>
              <p:ext uri="{D42A27DB-BD31-4B8C-83A1-F6EECF244321}">
                <p14:modId xmlns:p14="http://schemas.microsoft.com/office/powerpoint/2010/main" val="2844868521"/>
              </p:ext>
            </p:extLst>
          </p:nvPr>
        </p:nvGraphicFramePr>
        <p:xfrm>
          <a:off x="370676" y="252209"/>
          <a:ext cx="11450648" cy="5865902"/>
        </p:xfrm>
        <a:graphic>
          <a:graphicData uri="http://schemas.openxmlformats.org/drawingml/2006/table">
            <a:tbl>
              <a:tblPr>
                <a:tableStyleId>{5C22544A-7EE6-4342-B048-85BDC9FD1C3A}</a:tableStyleId>
              </a:tblPr>
              <a:tblGrid>
                <a:gridCol w="1265433">
                  <a:extLst>
                    <a:ext uri="{9D8B030D-6E8A-4147-A177-3AD203B41FA5}">
                      <a16:colId xmlns:a16="http://schemas.microsoft.com/office/drawing/2014/main" val="3308097023"/>
                    </a:ext>
                  </a:extLst>
                </a:gridCol>
                <a:gridCol w="2592627">
                  <a:extLst>
                    <a:ext uri="{9D8B030D-6E8A-4147-A177-3AD203B41FA5}">
                      <a16:colId xmlns:a16="http://schemas.microsoft.com/office/drawing/2014/main" val="9035566"/>
                    </a:ext>
                  </a:extLst>
                </a:gridCol>
                <a:gridCol w="6982988">
                  <a:extLst>
                    <a:ext uri="{9D8B030D-6E8A-4147-A177-3AD203B41FA5}">
                      <a16:colId xmlns:a16="http://schemas.microsoft.com/office/drawing/2014/main" val="4112670436"/>
                    </a:ext>
                  </a:extLst>
                </a:gridCol>
                <a:gridCol w="609600">
                  <a:extLst>
                    <a:ext uri="{9D8B030D-6E8A-4147-A177-3AD203B41FA5}">
                      <a16:colId xmlns:a16="http://schemas.microsoft.com/office/drawing/2014/main" val="2059676857"/>
                    </a:ext>
                  </a:extLst>
                </a:gridCol>
              </a:tblGrid>
              <a:tr h="128790">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772745">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515163">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257582">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386372">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772745">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803070">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 </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 </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28176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C8EF9D94-C699-4D15-AAD8-70D45FA7D2A2}"/>
              </a:ext>
            </a:extLst>
          </p:cNvPr>
          <p:cNvGraphicFramePr>
            <a:graphicFrameLocks noGrp="1"/>
          </p:cNvGraphicFramePr>
          <p:nvPr>
            <p:extLst>
              <p:ext uri="{D42A27DB-BD31-4B8C-83A1-F6EECF244321}">
                <p14:modId xmlns:p14="http://schemas.microsoft.com/office/powerpoint/2010/main" val="3628282275"/>
              </p:ext>
            </p:extLst>
          </p:nvPr>
        </p:nvGraphicFramePr>
        <p:xfrm>
          <a:off x="516073" y="381000"/>
          <a:ext cx="11159854" cy="6096000"/>
        </p:xfrm>
        <a:graphic>
          <a:graphicData uri="http://schemas.openxmlformats.org/drawingml/2006/table">
            <a:tbl>
              <a:tblPr>
                <a:tableStyleId>{5C22544A-7EE6-4342-B048-85BDC9FD1C3A}</a:tableStyleId>
              </a:tblPr>
              <a:tblGrid>
                <a:gridCol w="1233295">
                  <a:extLst>
                    <a:ext uri="{9D8B030D-6E8A-4147-A177-3AD203B41FA5}">
                      <a16:colId xmlns:a16="http://schemas.microsoft.com/office/drawing/2014/main" val="1753275004"/>
                    </a:ext>
                  </a:extLst>
                </a:gridCol>
                <a:gridCol w="2526787">
                  <a:extLst>
                    <a:ext uri="{9D8B030D-6E8A-4147-A177-3AD203B41FA5}">
                      <a16:colId xmlns:a16="http://schemas.microsoft.com/office/drawing/2014/main" val="1104149966"/>
                    </a:ext>
                  </a:extLst>
                </a:gridCol>
                <a:gridCol w="6732949">
                  <a:extLst>
                    <a:ext uri="{9D8B030D-6E8A-4147-A177-3AD203B41FA5}">
                      <a16:colId xmlns:a16="http://schemas.microsoft.com/office/drawing/2014/main" val="2001968897"/>
                    </a:ext>
                  </a:extLst>
                </a:gridCol>
                <a:gridCol w="666823">
                  <a:extLst>
                    <a:ext uri="{9D8B030D-6E8A-4147-A177-3AD203B41FA5}">
                      <a16:colId xmlns:a16="http://schemas.microsoft.com/office/drawing/2014/main" val="2454774140"/>
                    </a:ext>
                  </a:extLst>
                </a:gridCol>
              </a:tblGrid>
              <a:tr h="548151">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548151">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411113">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411113">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548151">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41111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1233337">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confirme o recebimento de pedidos de troca ou compra com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Nesta confirmação o administrador deverá informar se os itens trocados deverão retornar ao estoque. Em caso positivo deve-se dar entrada no estoque dos respectivos itens. </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548151">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gerar um cupom de troca quando o administrador informar que os itens a serem trocados chegaram. Este cupom deverá ser disponibilizado para o cliente para ser utilizado em futuras compras.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8873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C7BA6A8-6E0B-45CC-81C1-B7939A2ED3DE}"/>
              </a:ext>
            </a:extLst>
          </p:cNvPr>
          <p:cNvGraphicFramePr>
            <a:graphicFrameLocks noGrp="1"/>
          </p:cNvGraphicFramePr>
          <p:nvPr>
            <p:extLst>
              <p:ext uri="{D42A27DB-BD31-4B8C-83A1-F6EECF244321}">
                <p14:modId xmlns:p14="http://schemas.microsoft.com/office/powerpoint/2010/main" val="1457532211"/>
              </p:ext>
            </p:extLst>
          </p:nvPr>
        </p:nvGraphicFramePr>
        <p:xfrm>
          <a:off x="845240" y="1216974"/>
          <a:ext cx="10501520" cy="4424052"/>
        </p:xfrm>
        <a:graphic>
          <a:graphicData uri="http://schemas.openxmlformats.org/drawingml/2006/table">
            <a:tbl>
              <a:tblPr>
                <a:tableStyleId>{5C22544A-7EE6-4342-B048-85BDC9FD1C3A}</a:tableStyleId>
              </a:tblPr>
              <a:tblGrid>
                <a:gridCol w="1160542">
                  <a:extLst>
                    <a:ext uri="{9D8B030D-6E8A-4147-A177-3AD203B41FA5}">
                      <a16:colId xmlns:a16="http://schemas.microsoft.com/office/drawing/2014/main" val="802279697"/>
                    </a:ext>
                  </a:extLst>
                </a:gridCol>
                <a:gridCol w="2377729">
                  <a:extLst>
                    <a:ext uri="{9D8B030D-6E8A-4147-A177-3AD203B41FA5}">
                      <a16:colId xmlns:a16="http://schemas.microsoft.com/office/drawing/2014/main" val="3381857767"/>
                    </a:ext>
                  </a:extLst>
                </a:gridCol>
                <a:gridCol w="6297741">
                  <a:extLst>
                    <a:ext uri="{9D8B030D-6E8A-4147-A177-3AD203B41FA5}">
                      <a16:colId xmlns:a16="http://schemas.microsoft.com/office/drawing/2014/main" val="750905888"/>
                    </a:ext>
                  </a:extLst>
                </a:gridCol>
                <a:gridCol w="665508">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7618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50EDE-FE4F-41C2-92A2-E18598745951}"/>
              </a:ext>
            </a:extLst>
          </p:cNvPr>
          <p:cNvSpPr>
            <a:spLocks noGrp="1"/>
          </p:cNvSpPr>
          <p:nvPr>
            <p:ph type="title"/>
          </p:nvPr>
        </p:nvSpPr>
        <p:spPr/>
        <p:txBody>
          <a:bodyPr/>
          <a:lstStyle/>
          <a:p>
            <a:r>
              <a:rPr lang="pt-BR" dirty="0"/>
              <a:t>Requisitos não funcionais</a:t>
            </a:r>
          </a:p>
        </p:txBody>
      </p:sp>
      <p:graphicFrame>
        <p:nvGraphicFramePr>
          <p:cNvPr id="4" name="Tabela 3">
            <a:extLst>
              <a:ext uri="{FF2B5EF4-FFF2-40B4-BE49-F238E27FC236}">
                <a16:creationId xmlns:a16="http://schemas.microsoft.com/office/drawing/2014/main" id="{73B1D602-6245-446D-A167-D7D7A6AA56E4}"/>
              </a:ext>
            </a:extLst>
          </p:cNvPr>
          <p:cNvGraphicFramePr>
            <a:graphicFrameLocks noGrp="1"/>
          </p:cNvGraphicFramePr>
          <p:nvPr>
            <p:extLst>
              <p:ext uri="{D42A27DB-BD31-4B8C-83A1-F6EECF244321}">
                <p14:modId xmlns:p14="http://schemas.microsoft.com/office/powerpoint/2010/main" val="2344097171"/>
              </p:ext>
            </p:extLst>
          </p:nvPr>
        </p:nvGraphicFramePr>
        <p:xfrm>
          <a:off x="708991" y="2374678"/>
          <a:ext cx="10774017" cy="3466768"/>
        </p:xfrm>
        <a:graphic>
          <a:graphicData uri="http://schemas.openxmlformats.org/drawingml/2006/table">
            <a:tbl>
              <a:tblPr>
                <a:tableStyleId>{5C22544A-7EE6-4342-B048-85BDC9FD1C3A}</a:tableStyleId>
              </a:tblPr>
              <a:tblGrid>
                <a:gridCol w="1493280">
                  <a:extLst>
                    <a:ext uri="{9D8B030D-6E8A-4147-A177-3AD203B41FA5}">
                      <a16:colId xmlns:a16="http://schemas.microsoft.com/office/drawing/2014/main" val="3972760246"/>
                    </a:ext>
                  </a:extLst>
                </a:gridCol>
                <a:gridCol w="2136802">
                  <a:extLst>
                    <a:ext uri="{9D8B030D-6E8A-4147-A177-3AD203B41FA5}">
                      <a16:colId xmlns:a16="http://schemas.microsoft.com/office/drawing/2014/main" val="2750602671"/>
                    </a:ext>
                  </a:extLst>
                </a:gridCol>
                <a:gridCol w="6157466">
                  <a:extLst>
                    <a:ext uri="{9D8B030D-6E8A-4147-A177-3AD203B41FA5}">
                      <a16:colId xmlns:a16="http://schemas.microsoft.com/office/drawing/2014/main" val="2433487570"/>
                    </a:ext>
                  </a:extLst>
                </a:gridCol>
                <a:gridCol w="986469">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a:effectLst/>
                        </a:rPr>
                        <a:t>Grupo: Geral</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highlight>
                            <a:srgbClr val="FFFF00"/>
                          </a:highligh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36914211"/>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301232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A4A9BD21-76CD-4035-A30A-570A4E5C389E}"/>
              </a:ext>
            </a:extLst>
          </p:cNvPr>
          <p:cNvGraphicFramePr>
            <a:graphicFrameLocks noGrp="1"/>
          </p:cNvGraphicFramePr>
          <p:nvPr>
            <p:extLst>
              <p:ext uri="{D42A27DB-BD31-4B8C-83A1-F6EECF244321}">
                <p14:modId xmlns:p14="http://schemas.microsoft.com/office/powerpoint/2010/main" val="671300524"/>
              </p:ext>
            </p:extLst>
          </p:nvPr>
        </p:nvGraphicFramePr>
        <p:xfrm>
          <a:off x="725971" y="911088"/>
          <a:ext cx="10740057" cy="5035824"/>
        </p:xfrm>
        <a:graphic>
          <a:graphicData uri="http://schemas.openxmlformats.org/drawingml/2006/table">
            <a:tbl>
              <a:tblPr>
                <a:tableStyleId>{5C22544A-7EE6-4342-B048-85BDC9FD1C3A}</a:tableStyleId>
              </a:tblPr>
              <a:tblGrid>
                <a:gridCol w="1488574">
                  <a:extLst>
                    <a:ext uri="{9D8B030D-6E8A-4147-A177-3AD203B41FA5}">
                      <a16:colId xmlns:a16="http://schemas.microsoft.com/office/drawing/2014/main" val="577574108"/>
                    </a:ext>
                  </a:extLst>
                </a:gridCol>
                <a:gridCol w="2130067">
                  <a:extLst>
                    <a:ext uri="{9D8B030D-6E8A-4147-A177-3AD203B41FA5}">
                      <a16:colId xmlns:a16="http://schemas.microsoft.com/office/drawing/2014/main" val="3779986544"/>
                    </a:ext>
                  </a:extLst>
                </a:gridCol>
                <a:gridCol w="6213020">
                  <a:extLst>
                    <a:ext uri="{9D8B030D-6E8A-4147-A177-3AD203B41FA5}">
                      <a16:colId xmlns:a16="http://schemas.microsoft.com/office/drawing/2014/main" val="4035944259"/>
                    </a:ext>
                  </a:extLst>
                </a:gridCol>
                <a:gridCol w="908396">
                  <a:extLst>
                    <a:ext uri="{9D8B030D-6E8A-4147-A177-3AD203B41FA5}">
                      <a16:colId xmlns:a16="http://schemas.microsoft.com/office/drawing/2014/main" val="1429067529"/>
                    </a:ext>
                  </a:extLst>
                </a:gridCol>
              </a:tblGrid>
              <a:tr h="245396">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785316">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523544">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28794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78531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523544">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287949">
                <a:tc gridSpan="3">
                  <a:txBody>
                    <a:bodyPr/>
                    <a:lstStyle/>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8374295"/>
                  </a:ext>
                </a:extLst>
              </a:tr>
              <a:tr h="28794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1308861">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19049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4AB74-74AD-4657-A216-EED924040313}"/>
              </a:ext>
            </a:extLst>
          </p:cNvPr>
          <p:cNvSpPr>
            <a:spLocks noGrp="1"/>
          </p:cNvSpPr>
          <p:nvPr>
            <p:ph type="title"/>
          </p:nvPr>
        </p:nvSpPr>
        <p:spPr/>
        <p:txBody>
          <a:bodyPr/>
          <a:lstStyle/>
          <a:p>
            <a:r>
              <a:rPr lang="pt-BR" dirty="0"/>
              <a:t>Regras de negócio</a:t>
            </a:r>
          </a:p>
        </p:txBody>
      </p:sp>
      <p:graphicFrame>
        <p:nvGraphicFramePr>
          <p:cNvPr id="4" name="Tabela 3">
            <a:extLst>
              <a:ext uri="{FF2B5EF4-FFF2-40B4-BE49-F238E27FC236}">
                <a16:creationId xmlns:a16="http://schemas.microsoft.com/office/drawing/2014/main" id="{40A9F941-41A6-4626-97E2-F00FE1423204}"/>
              </a:ext>
            </a:extLst>
          </p:cNvPr>
          <p:cNvGraphicFramePr>
            <a:graphicFrameLocks noGrp="1"/>
          </p:cNvGraphicFramePr>
          <p:nvPr>
            <p:extLst>
              <p:ext uri="{D42A27DB-BD31-4B8C-83A1-F6EECF244321}">
                <p14:modId xmlns:p14="http://schemas.microsoft.com/office/powerpoint/2010/main" val="3210727962"/>
              </p:ext>
            </p:extLst>
          </p:nvPr>
        </p:nvGraphicFramePr>
        <p:xfrm>
          <a:off x="1105003" y="2465421"/>
          <a:ext cx="9981994" cy="2667208"/>
        </p:xfrm>
        <a:graphic>
          <a:graphicData uri="http://schemas.openxmlformats.org/drawingml/2006/table">
            <a:tbl>
              <a:tblPr>
                <a:tableStyleId>{5C22544A-7EE6-4342-B048-85BDC9FD1C3A}</a:tableStyleId>
              </a:tblPr>
              <a:tblGrid>
                <a:gridCol w="1372312">
                  <a:extLst>
                    <a:ext uri="{9D8B030D-6E8A-4147-A177-3AD203B41FA5}">
                      <a16:colId xmlns:a16="http://schemas.microsoft.com/office/drawing/2014/main" val="117204447"/>
                    </a:ext>
                  </a:extLst>
                </a:gridCol>
                <a:gridCol w="1963704">
                  <a:extLst>
                    <a:ext uri="{9D8B030D-6E8A-4147-A177-3AD203B41FA5}">
                      <a16:colId xmlns:a16="http://schemas.microsoft.com/office/drawing/2014/main" val="4140434526"/>
                    </a:ext>
                  </a:extLst>
                </a:gridCol>
                <a:gridCol w="5895677">
                  <a:extLst>
                    <a:ext uri="{9D8B030D-6E8A-4147-A177-3AD203B41FA5}">
                      <a16:colId xmlns:a16="http://schemas.microsoft.com/office/drawing/2014/main" val="1053408963"/>
                    </a:ext>
                  </a:extLst>
                </a:gridCol>
                <a:gridCol w="750301">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35997978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208</TotalTime>
  <Words>2813</Words>
  <Application>Microsoft Office PowerPoint</Application>
  <PresentationFormat>Widescreen</PresentationFormat>
  <Paragraphs>352</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Gill Sans MT</vt:lpstr>
      <vt:lpstr>Galeria</vt:lpstr>
      <vt:lpstr>Documentação do projeto</vt:lpstr>
      <vt:lpstr>Requisitos funcionais</vt:lpstr>
      <vt:lpstr>Apresentação do PowerPoint</vt:lpstr>
      <vt:lpstr>Apresentação do PowerPoint</vt:lpstr>
      <vt:lpstr>Apresentação do PowerPoint</vt:lpstr>
      <vt:lpstr>Apresentação do PowerPoint</vt:lpstr>
      <vt:lpstr>Requisitos não funcionais</vt:lpstr>
      <vt:lpstr>Apresentação do PowerPoint</vt:lpstr>
      <vt:lpstr>Regras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Documentação do projeto</dc:title>
  <dc:creator>Gustavo da Rosa</dc:creator>
  <cp:lastModifiedBy>Gustavo da Rosa</cp:lastModifiedBy>
  <cp:revision>51</cp:revision>
  <dcterms:created xsi:type="dcterms:W3CDTF">2019-08-26T21:37:12Z</dcterms:created>
  <dcterms:modified xsi:type="dcterms:W3CDTF">2019-12-02T06:29:01Z</dcterms:modified>
</cp:coreProperties>
</file>