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2" d="100"/>
          <a:sy n="72" d="100"/>
        </p:scale>
        <p:origin x="5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14/10/2019</a:t>
            </a:fld>
            <a:endParaRPr lang="pt-BR"/>
          </a:p>
        </p:txBody>
      </p:sp>
      <p:sp>
        <p:nvSpPr>
          <p:cNvPr id="5" name="Footer Placeholder 4"/>
          <p:cNvSpPr>
            <a:spLocks noGrp="1"/>
          </p:cNvSpPr>
          <p:nvPr>
            <p:ph type="ftr" sz="quarter" idx="11"/>
          </p:nvPr>
        </p:nvSpPr>
        <p:spPr>
          <a:xfrm>
            <a:off x="2416500" y="329307"/>
            <a:ext cx="4973915" cy="309201"/>
          </a:xfrm>
        </p:spPr>
        <p:txBody>
          <a:bodyPr/>
          <a:lstStyle/>
          <a:p>
            <a:endParaRPr lang="pt-BR"/>
          </a:p>
        </p:txBody>
      </p:sp>
      <p:sp>
        <p:nvSpPr>
          <p:cNvPr id="6" name="Slide Number Placeholder 5"/>
          <p:cNvSpPr>
            <a:spLocks noGrp="1"/>
          </p:cNvSpPr>
          <p:nvPr>
            <p:ph type="sldNum" sz="quarter" idx="12"/>
          </p:nvPr>
        </p:nvSpPr>
        <p:spPr>
          <a:xfrm>
            <a:off x="1437664" y="798973"/>
            <a:ext cx="811019" cy="503578"/>
          </a:xfrm>
        </p:spPr>
        <p:txBody>
          <a:bodyPr/>
          <a:lstStyle/>
          <a:p>
            <a:fld id="{E117BC76-C796-4B64-BB07-BACDC3E6282B}" type="slidenum">
              <a:rPr lang="pt-BR" smtClean="0"/>
              <a:t>‹nº›</a:t>
            </a:fld>
            <a:endParaRPr lang="pt-B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843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14/10/2019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968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14/10/2019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488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14/10/2019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37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8193099-BB5D-41E9-8525-DEB4B6EB05C6}" type="datetimeFigureOut">
              <a:rPr lang="pt-BR" smtClean="0"/>
              <a:t>14/10/2019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300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8193099-BB5D-41E9-8525-DEB4B6EB05C6}" type="datetimeFigureOut">
              <a:rPr lang="pt-BR" smtClean="0"/>
              <a:t>14/10/2019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117BC76-C796-4B64-BB07-BACDC3E6282B}" type="slidenum">
              <a:rPr lang="pt-BR" smtClean="0"/>
              <a:t>‹nº›</a:t>
            </a:fld>
            <a:endParaRPr lang="pt-B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782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447191" y="2824269"/>
            <a:ext cx="4645152"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412362" y="2821491"/>
            <a:ext cx="46451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8193099-BB5D-41E9-8525-DEB4B6EB05C6}" type="datetimeFigureOut">
              <a:rPr lang="pt-BR" smtClean="0"/>
              <a:t>14/10/2019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117BC76-C796-4B64-BB07-BACDC3E6282B}" type="slidenum">
              <a:rPr lang="pt-BR" smtClean="0"/>
              <a:t>‹nº›</a:t>
            </a:fld>
            <a:endParaRPr lang="pt-B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097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8193099-BB5D-41E9-8525-DEB4B6EB05C6}" type="datetimeFigureOut">
              <a:rPr lang="pt-BR" smtClean="0"/>
              <a:t>14/10/2019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117BC76-C796-4B64-BB07-BACDC3E6282B}" type="slidenum">
              <a:rPr lang="pt-BR" smtClean="0"/>
              <a:t>‹nº›</a:t>
            </a:fld>
            <a:endParaRPr lang="pt-B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78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93099-BB5D-41E9-8525-DEB4B6EB05C6}" type="datetimeFigureOut">
              <a:rPr lang="pt-BR" smtClean="0"/>
              <a:t>14/10/2019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117BC76-C796-4B64-BB07-BACDC3E6282B}" type="slidenum">
              <a:rPr lang="pt-BR" smtClean="0"/>
              <a:t>‹nº›</a:t>
            </a:fld>
            <a:endParaRPr lang="pt-BR"/>
          </a:p>
        </p:txBody>
      </p:sp>
    </p:spTree>
    <p:extLst>
      <p:ext uri="{BB962C8B-B14F-4D97-AF65-F5344CB8AC3E}">
        <p14:creationId xmlns:p14="http://schemas.microsoft.com/office/powerpoint/2010/main" val="183493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8193099-BB5D-41E9-8525-DEB4B6EB05C6}" type="datetimeFigureOut">
              <a:rPr lang="pt-BR" smtClean="0"/>
              <a:t>14/10/2019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117BC76-C796-4B64-BB07-BACDC3E6282B}" type="slidenum">
              <a:rPr lang="pt-BR" smtClean="0"/>
              <a:t>‹nº›</a:t>
            </a:fld>
            <a:endParaRPr lang="pt-B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78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8193099-BB5D-41E9-8525-DEB4B6EB05C6}" type="datetimeFigureOut">
              <a:rPr lang="pt-BR" smtClean="0"/>
              <a:t>14/10/2019</a:t>
            </a:fld>
            <a:endParaRPr lang="pt-BR"/>
          </a:p>
        </p:txBody>
      </p:sp>
      <p:sp>
        <p:nvSpPr>
          <p:cNvPr id="6" name="Footer Placeholder 5"/>
          <p:cNvSpPr>
            <a:spLocks noGrp="1"/>
          </p:cNvSpPr>
          <p:nvPr>
            <p:ph type="ftr" sz="quarter" idx="11"/>
          </p:nvPr>
        </p:nvSpPr>
        <p:spPr>
          <a:xfrm>
            <a:off x="1447382" y="318640"/>
            <a:ext cx="5541004" cy="320931"/>
          </a:xfrm>
        </p:spPr>
        <p:txBody>
          <a:bodyPr/>
          <a:lstStyle/>
          <a:p>
            <a:endParaRPr lang="pt-BR"/>
          </a:p>
        </p:txBody>
      </p:sp>
      <p:sp>
        <p:nvSpPr>
          <p:cNvPr id="7" name="Slide Number Placeholder 6"/>
          <p:cNvSpPr>
            <a:spLocks noGrp="1"/>
          </p:cNvSpPr>
          <p:nvPr>
            <p:ph type="sldNum" sz="quarter" idx="12"/>
          </p:nvPr>
        </p:nvSpPr>
        <p:spPr/>
        <p:txBody>
          <a:bodyPr/>
          <a:lstStyle/>
          <a:p>
            <a:fld id="{E117BC76-C796-4B64-BB07-BACDC3E6282B}" type="slidenum">
              <a:rPr lang="pt-BR" smtClean="0"/>
              <a:t>‹nº›</a:t>
            </a:fld>
            <a:endParaRPr lang="pt-B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06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193099-BB5D-41E9-8525-DEB4B6EB05C6}" type="datetimeFigureOut">
              <a:rPr lang="pt-BR" smtClean="0"/>
              <a:t>14/10/2019</a:t>
            </a:fld>
            <a:endParaRPr lang="pt-B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117BC76-C796-4B64-BB07-BACDC3E6282B}" type="slidenum">
              <a:rPr lang="pt-BR" smtClean="0"/>
              <a:t>‹nº›</a:t>
            </a:fld>
            <a:endParaRPr lang="pt-B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0876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2C7B0-0054-4B16-9D30-8A0456053CB4}"/>
              </a:ext>
            </a:extLst>
          </p:cNvPr>
          <p:cNvSpPr>
            <a:spLocks noGrp="1"/>
          </p:cNvSpPr>
          <p:nvPr>
            <p:ph type="ctrTitle"/>
          </p:nvPr>
        </p:nvSpPr>
        <p:spPr/>
        <p:txBody>
          <a:bodyPr>
            <a:normAutofit/>
          </a:bodyPr>
          <a:lstStyle/>
          <a:p>
            <a:r>
              <a:rPr lang="pt-BR" dirty="0"/>
              <a:t>Documentação do projeto</a:t>
            </a:r>
          </a:p>
        </p:txBody>
      </p:sp>
      <p:sp>
        <p:nvSpPr>
          <p:cNvPr id="3" name="Subtítulo 2">
            <a:extLst>
              <a:ext uri="{FF2B5EF4-FFF2-40B4-BE49-F238E27FC236}">
                <a16:creationId xmlns:a16="http://schemas.microsoft.com/office/drawing/2014/main" id="{12F98927-36EF-49E5-8651-A9C96BB5FC9B}"/>
              </a:ext>
            </a:extLst>
          </p:cNvPr>
          <p:cNvSpPr>
            <a:spLocks noGrp="1"/>
          </p:cNvSpPr>
          <p:nvPr>
            <p:ph type="subTitle" idx="1"/>
          </p:nvPr>
        </p:nvSpPr>
        <p:spPr/>
        <p:txBody>
          <a:bodyPr/>
          <a:lstStyle/>
          <a:p>
            <a:r>
              <a:rPr lang="pt-BR" dirty="0"/>
              <a:t>Gabriel lima gomes</a:t>
            </a:r>
          </a:p>
          <a:p>
            <a:r>
              <a:rPr lang="pt-BR" dirty="0"/>
              <a:t>Gustavo da rosa</a:t>
            </a:r>
          </a:p>
        </p:txBody>
      </p:sp>
    </p:spTree>
    <p:extLst>
      <p:ext uri="{BB962C8B-B14F-4D97-AF65-F5344CB8AC3E}">
        <p14:creationId xmlns:p14="http://schemas.microsoft.com/office/powerpoint/2010/main" val="3886041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6A16E2AE-B2FD-4758-89F1-4901DDE38EA0}"/>
              </a:ext>
            </a:extLst>
          </p:cNvPr>
          <p:cNvGraphicFramePr>
            <a:graphicFrameLocks noGrp="1"/>
          </p:cNvGraphicFramePr>
          <p:nvPr>
            <p:extLst>
              <p:ext uri="{D42A27DB-BD31-4B8C-83A1-F6EECF244321}">
                <p14:modId xmlns:p14="http://schemas.microsoft.com/office/powerpoint/2010/main" val="3226753738"/>
              </p:ext>
            </p:extLst>
          </p:nvPr>
        </p:nvGraphicFramePr>
        <p:xfrm>
          <a:off x="1237524" y="1327133"/>
          <a:ext cx="9716952" cy="4203733"/>
        </p:xfrm>
        <a:graphic>
          <a:graphicData uri="http://schemas.openxmlformats.org/drawingml/2006/table">
            <a:tbl>
              <a:tblPr>
                <a:tableStyleId>{5C22544A-7EE6-4342-B048-85BDC9FD1C3A}</a:tableStyleId>
              </a:tblPr>
              <a:tblGrid>
                <a:gridCol w="1335875">
                  <a:extLst>
                    <a:ext uri="{9D8B030D-6E8A-4147-A177-3AD203B41FA5}">
                      <a16:colId xmlns:a16="http://schemas.microsoft.com/office/drawing/2014/main" val="3589551638"/>
                    </a:ext>
                  </a:extLst>
                </a:gridCol>
                <a:gridCol w="1911564">
                  <a:extLst>
                    <a:ext uri="{9D8B030D-6E8A-4147-A177-3AD203B41FA5}">
                      <a16:colId xmlns:a16="http://schemas.microsoft.com/office/drawing/2014/main" val="125195622"/>
                    </a:ext>
                  </a:extLst>
                </a:gridCol>
                <a:gridCol w="5864985">
                  <a:extLst>
                    <a:ext uri="{9D8B030D-6E8A-4147-A177-3AD203B41FA5}">
                      <a16:colId xmlns:a16="http://schemas.microsoft.com/office/drawing/2014/main" val="44752995"/>
                    </a:ext>
                  </a:extLst>
                </a:gridCol>
                <a:gridCol w="604528">
                  <a:extLst>
                    <a:ext uri="{9D8B030D-6E8A-4147-A177-3AD203B41FA5}">
                      <a16:colId xmlns:a16="http://schemas.microsoft.com/office/drawing/2014/main" val="1213319428"/>
                    </a:ext>
                  </a:extLst>
                </a:gridCol>
              </a:tblGrid>
              <a:tr h="900800">
                <a:tc>
                  <a:txBody>
                    <a:bodyPr/>
                    <a:lstStyle/>
                    <a:p>
                      <a:pPr>
                        <a:spcAft>
                          <a:spcPts val="0"/>
                        </a:spcAft>
                        <a:tabLst>
                          <a:tab pos="5626100" algn="l"/>
                        </a:tabLst>
                      </a:pPr>
                      <a:r>
                        <a:rPr lang="pt-BR" sz="1600">
                          <a:effectLst/>
                        </a:rPr>
                        <a:t>RN0013</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Definindo valor de venda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jogo após cadastrado deverá ser associado a um grupo de precificação onde o valor deverá ter como base a margem de lucro parametrizado para o grupo definido no cadastro do jogo.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633321765"/>
                  </a:ext>
                </a:extLst>
              </a:tr>
              <a:tr h="1501334">
                <a:tc>
                  <a:txBody>
                    <a:bodyPr/>
                    <a:lstStyle/>
                    <a:p>
                      <a:pPr>
                        <a:spcAft>
                          <a:spcPts val="0"/>
                        </a:spcAft>
                        <a:tabLst>
                          <a:tab pos="5626100" algn="l"/>
                        </a:tabLst>
                      </a:pPr>
                      <a:r>
                        <a:rPr lang="pt-BR" sz="1600" dirty="0">
                          <a:effectLst/>
                        </a:rPr>
                        <a:t>RN0014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margem de lucro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Uma bebida somente pode ter seu valor alterado se estiver dentro da margem de lucro definida pelo critério de grupo de precificação. Para uma bebida ter seu valor alterado para baixo da margem de lucro definida pelo grupo de precificação é necessária uma autorização de um gerente de vendas.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78415438"/>
                  </a:ext>
                </a:extLst>
              </a:tr>
              <a:tr h="600533">
                <a:tc>
                  <a:txBody>
                    <a:bodyPr/>
                    <a:lstStyle/>
                    <a:p>
                      <a:pPr>
                        <a:spcAft>
                          <a:spcPts val="0"/>
                        </a:spcAft>
                        <a:tabLst>
                          <a:tab pos="5626100" algn="l"/>
                        </a:tabLst>
                      </a:pPr>
                      <a:r>
                        <a:rPr lang="pt-BR" sz="1600" dirty="0">
                          <a:effectLst/>
                        </a:rPr>
                        <a:t>RN0015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inativada manualmente deve ter uma justificativa e uma categoria de inativação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132131748"/>
                  </a:ext>
                </a:extLst>
              </a:tr>
              <a:tr h="600533">
                <a:tc>
                  <a:txBody>
                    <a:bodyPr/>
                    <a:lstStyle/>
                    <a:p>
                      <a:pPr>
                        <a:spcAft>
                          <a:spcPts val="0"/>
                        </a:spcAft>
                        <a:tabLst>
                          <a:tab pos="5626100" algn="l"/>
                        </a:tabLst>
                      </a:pPr>
                      <a:r>
                        <a:rPr lang="pt-BR" sz="1600" dirty="0">
                          <a:effectLst/>
                        </a:rPr>
                        <a:t>RN0016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 automática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bebida inativado de forma automática deve ser categorizado como FORA DE MERCADO.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2153098101"/>
                  </a:ext>
                </a:extLst>
              </a:tr>
              <a:tr h="600533">
                <a:tc>
                  <a:txBody>
                    <a:bodyPr/>
                    <a:lstStyle/>
                    <a:p>
                      <a:pPr>
                        <a:spcAft>
                          <a:spcPts val="0"/>
                        </a:spcAft>
                        <a:tabLst>
                          <a:tab pos="5626100" algn="l"/>
                        </a:tabLst>
                      </a:pPr>
                      <a:r>
                        <a:rPr lang="pt-BR" sz="1600" dirty="0">
                          <a:effectLst/>
                        </a:rPr>
                        <a:t>RN0017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ativada deve ter uma justificativa e uma categoria de 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2225112200"/>
                  </a:ext>
                </a:extLst>
              </a:tr>
            </a:tbl>
          </a:graphicData>
        </a:graphic>
      </p:graphicFrame>
    </p:spTree>
    <p:extLst>
      <p:ext uri="{BB962C8B-B14F-4D97-AF65-F5344CB8AC3E}">
        <p14:creationId xmlns:p14="http://schemas.microsoft.com/office/powerpoint/2010/main" val="4229203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a 4">
            <a:extLst>
              <a:ext uri="{FF2B5EF4-FFF2-40B4-BE49-F238E27FC236}">
                <a16:creationId xmlns:a16="http://schemas.microsoft.com/office/drawing/2014/main" id="{24CD1CBB-61B5-4FB0-BB17-1C86B7DCA746}"/>
              </a:ext>
            </a:extLst>
          </p:cNvPr>
          <p:cNvGraphicFramePr>
            <a:graphicFrameLocks noGrp="1"/>
          </p:cNvGraphicFramePr>
          <p:nvPr>
            <p:extLst>
              <p:ext uri="{D42A27DB-BD31-4B8C-83A1-F6EECF244321}">
                <p14:modId xmlns:p14="http://schemas.microsoft.com/office/powerpoint/2010/main" val="666437709"/>
              </p:ext>
            </p:extLst>
          </p:nvPr>
        </p:nvGraphicFramePr>
        <p:xfrm>
          <a:off x="1180789" y="1115332"/>
          <a:ext cx="9830422" cy="4557423"/>
        </p:xfrm>
        <a:graphic>
          <a:graphicData uri="http://schemas.openxmlformats.org/drawingml/2006/table">
            <a:tbl>
              <a:tblPr>
                <a:tableStyleId>{5C22544A-7EE6-4342-B048-85BDC9FD1C3A}</a:tableStyleId>
              </a:tblPr>
              <a:tblGrid>
                <a:gridCol w="1362230">
                  <a:extLst>
                    <a:ext uri="{9D8B030D-6E8A-4147-A177-3AD203B41FA5}">
                      <a16:colId xmlns:a16="http://schemas.microsoft.com/office/drawing/2014/main" val="1953439229"/>
                    </a:ext>
                  </a:extLst>
                </a:gridCol>
                <a:gridCol w="1949921">
                  <a:extLst>
                    <a:ext uri="{9D8B030D-6E8A-4147-A177-3AD203B41FA5}">
                      <a16:colId xmlns:a16="http://schemas.microsoft.com/office/drawing/2014/main" val="1647427066"/>
                    </a:ext>
                  </a:extLst>
                </a:gridCol>
                <a:gridCol w="5830503">
                  <a:extLst>
                    <a:ext uri="{9D8B030D-6E8A-4147-A177-3AD203B41FA5}">
                      <a16:colId xmlns:a16="http://schemas.microsoft.com/office/drawing/2014/main" val="1593306528"/>
                    </a:ext>
                  </a:extLst>
                </a:gridCol>
                <a:gridCol w="687768">
                  <a:extLst>
                    <a:ext uri="{9D8B030D-6E8A-4147-A177-3AD203B41FA5}">
                      <a16:colId xmlns:a16="http://schemas.microsoft.com/office/drawing/2014/main" val="3577663956"/>
                    </a:ext>
                  </a:extLst>
                </a:gridCol>
              </a:tblGrid>
              <a:tr h="331998">
                <a:tc gridSpan="3">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Grupo: Cadastro de Clientes</a:t>
                      </a: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28156712"/>
                  </a:ext>
                </a:extLst>
              </a:tr>
              <a:tr h="905448">
                <a:tc>
                  <a:txBody>
                    <a:bodyPr/>
                    <a:lstStyle/>
                    <a:p>
                      <a:pPr>
                        <a:spcAft>
                          <a:spcPts val="0"/>
                        </a:spcAft>
                        <a:tabLst>
                          <a:tab pos="5626100" algn="l"/>
                        </a:tabLst>
                      </a:pPr>
                      <a:r>
                        <a:rPr lang="pt-BR" sz="1600" dirty="0">
                          <a:effectLst/>
                        </a:rPr>
                        <a:t>RN0021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cobrança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cobrança.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73946936"/>
                  </a:ext>
                </a:extLst>
              </a:tr>
              <a:tr h="603632">
                <a:tc>
                  <a:txBody>
                    <a:bodyPr/>
                    <a:lstStyle/>
                    <a:p>
                      <a:pPr>
                        <a:spcAft>
                          <a:spcPts val="0"/>
                        </a:spcAft>
                        <a:tabLst>
                          <a:tab pos="5626100" algn="l"/>
                        </a:tabLst>
                      </a:pPr>
                      <a:r>
                        <a:rPr lang="pt-BR" sz="1600" dirty="0">
                          <a:effectLst/>
                        </a:rPr>
                        <a:t>RN0022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entrega.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5630429"/>
                  </a:ext>
                </a:extLst>
              </a:tr>
              <a:tr h="1810897">
                <a:tc>
                  <a:txBody>
                    <a:bodyPr/>
                    <a:lstStyle/>
                    <a:p>
                      <a:pPr>
                        <a:spcAft>
                          <a:spcPts val="0"/>
                        </a:spcAft>
                        <a:tabLst>
                          <a:tab pos="5626100" algn="l"/>
                        </a:tabLst>
                      </a:pPr>
                      <a:r>
                        <a:rPr lang="pt-BR" sz="1600" dirty="0">
                          <a:effectLst/>
                        </a:rPr>
                        <a:t>RN0023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endereços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endereços associados a clientes deve ser composto dos seguintes dados: Tipo de residência (Casa, Apartamento, </a:t>
                      </a:r>
                      <a:r>
                        <a:rPr lang="pt-BR" sz="1600" dirty="0" err="1">
                          <a:effectLst/>
                        </a:rPr>
                        <a:t>etc</a:t>
                      </a:r>
                      <a:r>
                        <a:rPr lang="pt-BR" sz="1600" dirty="0">
                          <a:effectLst/>
                        </a:rPr>
                        <a:t>), Tipo Logradouro, Logradouro, Número, Bairro, CEP, Cidade, Estado e País. Todos os campos anteriores são de preenchimento obrigatório. Opcionalmente pode ser preenchido um campo observações.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91392619"/>
                  </a:ext>
                </a:extLst>
              </a:tr>
              <a:tr h="905448">
                <a:tc>
                  <a:txBody>
                    <a:bodyPr/>
                    <a:lstStyle/>
                    <a:p>
                      <a:pPr>
                        <a:spcAft>
                          <a:spcPts val="0"/>
                        </a:spcAft>
                        <a:tabLst>
                          <a:tab pos="5626100" algn="l"/>
                        </a:tabLst>
                      </a:pPr>
                      <a:r>
                        <a:rPr lang="pt-BR" sz="1600" dirty="0">
                          <a:effectLst/>
                        </a:rPr>
                        <a:t>RN0024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composto pelos seguintes campos: Nº do Cartão, Nome impresso no Cartão, Bandeira do Cartão e Código de Segurança.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951867359"/>
                  </a:ext>
                </a:extLst>
              </a:tr>
            </a:tbl>
          </a:graphicData>
        </a:graphic>
      </p:graphicFrame>
    </p:spTree>
    <p:extLst>
      <p:ext uri="{BB962C8B-B14F-4D97-AF65-F5344CB8AC3E}">
        <p14:creationId xmlns:p14="http://schemas.microsoft.com/office/powerpoint/2010/main" val="210359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4979FFFC-1A86-4E44-9E81-67062169A3E7}"/>
              </a:ext>
            </a:extLst>
          </p:cNvPr>
          <p:cNvGraphicFramePr>
            <a:graphicFrameLocks noGrp="1"/>
          </p:cNvGraphicFramePr>
          <p:nvPr>
            <p:extLst>
              <p:ext uri="{D42A27DB-BD31-4B8C-83A1-F6EECF244321}">
                <p14:modId xmlns:p14="http://schemas.microsoft.com/office/powerpoint/2010/main" val="2070645718"/>
              </p:ext>
            </p:extLst>
          </p:nvPr>
        </p:nvGraphicFramePr>
        <p:xfrm>
          <a:off x="1240423" y="1316935"/>
          <a:ext cx="9711153" cy="4224129"/>
        </p:xfrm>
        <a:graphic>
          <a:graphicData uri="http://schemas.openxmlformats.org/drawingml/2006/table">
            <a:tbl>
              <a:tblPr>
                <a:tableStyleId>{5C22544A-7EE6-4342-B048-85BDC9FD1C3A}</a:tableStyleId>
              </a:tblPr>
              <a:tblGrid>
                <a:gridCol w="1345703">
                  <a:extLst>
                    <a:ext uri="{9D8B030D-6E8A-4147-A177-3AD203B41FA5}">
                      <a16:colId xmlns:a16="http://schemas.microsoft.com/office/drawing/2014/main" val="506537486"/>
                    </a:ext>
                  </a:extLst>
                </a:gridCol>
                <a:gridCol w="1926263">
                  <a:extLst>
                    <a:ext uri="{9D8B030D-6E8A-4147-A177-3AD203B41FA5}">
                      <a16:colId xmlns:a16="http://schemas.microsoft.com/office/drawing/2014/main" val="2455306198"/>
                    </a:ext>
                  </a:extLst>
                </a:gridCol>
                <a:gridCol w="5744794">
                  <a:extLst>
                    <a:ext uri="{9D8B030D-6E8A-4147-A177-3AD203B41FA5}">
                      <a16:colId xmlns:a16="http://schemas.microsoft.com/office/drawing/2014/main" val="772869499"/>
                    </a:ext>
                  </a:extLst>
                </a:gridCol>
                <a:gridCol w="694393">
                  <a:extLst>
                    <a:ext uri="{9D8B030D-6E8A-4147-A177-3AD203B41FA5}">
                      <a16:colId xmlns:a16="http://schemas.microsoft.com/office/drawing/2014/main" val="3268853180"/>
                    </a:ext>
                  </a:extLst>
                </a:gridCol>
              </a:tblGrid>
              <a:tr h="974799">
                <a:tc>
                  <a:txBody>
                    <a:bodyPr/>
                    <a:lstStyle/>
                    <a:p>
                      <a:pPr>
                        <a:spcAft>
                          <a:spcPts val="0"/>
                        </a:spcAft>
                        <a:tabLst>
                          <a:tab pos="5626100" algn="l"/>
                        </a:tabLst>
                      </a:pPr>
                      <a:r>
                        <a:rPr lang="pt-BR" sz="1600">
                          <a:effectLst/>
                        </a:rPr>
                        <a:t>RN0025</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Bandeiras permitidas para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de alguma bandeira registrada no sistema [VISA, MASTERCAD].</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7076712"/>
                  </a:ext>
                </a:extLst>
              </a:tr>
              <a:tr h="1299732">
                <a:tc>
                  <a:txBody>
                    <a:bodyPr/>
                    <a:lstStyle/>
                    <a:p>
                      <a:pPr>
                        <a:spcAft>
                          <a:spcPts val="0"/>
                        </a:spcAft>
                      </a:pPr>
                      <a:r>
                        <a:rPr lang="pt-BR" sz="1600" dirty="0">
                          <a:effectLst/>
                        </a:rPr>
                        <a:t>RN0026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Dados obrigatórios para o cadastro de um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cadastro dos seguintes dados: Gênero, Nome, Data de Nascimento, CPF, Telefone (deve ser composto pelo tipo, DDD e número), e-mail, senha, endereço residencial.</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8878509"/>
                  </a:ext>
                </a:extLst>
              </a:tr>
              <a:tr h="649866">
                <a:tc>
                  <a:txBody>
                    <a:bodyPr/>
                    <a:lstStyle/>
                    <a:p>
                      <a:pPr>
                        <a:spcAft>
                          <a:spcPts val="0"/>
                        </a:spcAft>
                        <a:tabLst>
                          <a:tab pos="5626100" algn="l"/>
                        </a:tabLst>
                      </a:pPr>
                      <a:r>
                        <a:rPr lang="pt-BR" sz="1600" dirty="0">
                          <a:effectLst/>
                        </a:rPr>
                        <a:t>RN0027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Ranking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cliente deve receber um ranking numérico com base no seu perfil de compra.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212875313"/>
                  </a:ext>
                </a:extLst>
              </a:tr>
              <a:tr h="1299732">
                <a:tc>
                  <a:txBody>
                    <a:bodyPr/>
                    <a:lstStyle/>
                    <a:p>
                      <a:pPr>
                        <a:spcAft>
                          <a:spcPts val="0"/>
                        </a:spcAft>
                        <a:tabLst>
                          <a:tab pos="5626100" algn="l"/>
                        </a:tabLst>
                      </a:pPr>
                      <a:r>
                        <a:rPr lang="pt-BR" sz="1600" dirty="0">
                          <a:effectLst/>
                        </a:rPr>
                        <a:t>RN0028</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retorno da operadora de cartão de credito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Somente deve-se dar baixa no estoque de itens cuja a compra tenha sido efetivada, isso significa que o status não é mais EM PROCESSAMENTO. Todo item que faça parte de uma compra não aprovada deve ser desbloqueado e mantido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4225439918"/>
                  </a:ext>
                </a:extLst>
              </a:tr>
            </a:tbl>
          </a:graphicData>
        </a:graphic>
      </p:graphicFrame>
    </p:spTree>
    <p:extLst>
      <p:ext uri="{BB962C8B-B14F-4D97-AF65-F5344CB8AC3E}">
        <p14:creationId xmlns:p14="http://schemas.microsoft.com/office/powerpoint/2010/main" val="384655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42FDBA8F-2BBA-461E-9EE9-C4B26126DECB}"/>
              </a:ext>
            </a:extLst>
          </p:cNvPr>
          <p:cNvGraphicFramePr>
            <a:graphicFrameLocks noGrp="1"/>
          </p:cNvGraphicFramePr>
          <p:nvPr>
            <p:extLst>
              <p:ext uri="{D42A27DB-BD31-4B8C-83A1-F6EECF244321}">
                <p14:modId xmlns:p14="http://schemas.microsoft.com/office/powerpoint/2010/main" val="4133942366"/>
              </p:ext>
            </p:extLst>
          </p:nvPr>
        </p:nvGraphicFramePr>
        <p:xfrm>
          <a:off x="780761" y="584280"/>
          <a:ext cx="10630477" cy="5233816"/>
        </p:xfrm>
        <a:graphic>
          <a:graphicData uri="http://schemas.openxmlformats.org/drawingml/2006/table">
            <a:tbl>
              <a:tblPr>
                <a:tableStyleId>{5C22544A-7EE6-4342-B048-85BDC9FD1C3A}</a:tableStyleId>
              </a:tblPr>
              <a:tblGrid>
                <a:gridCol w="1487129">
                  <a:extLst>
                    <a:ext uri="{9D8B030D-6E8A-4147-A177-3AD203B41FA5}">
                      <a16:colId xmlns:a16="http://schemas.microsoft.com/office/drawing/2014/main" val="3700762195"/>
                    </a:ext>
                  </a:extLst>
                </a:gridCol>
                <a:gridCol w="2065612">
                  <a:extLst>
                    <a:ext uri="{9D8B030D-6E8A-4147-A177-3AD203B41FA5}">
                      <a16:colId xmlns:a16="http://schemas.microsoft.com/office/drawing/2014/main" val="1570834808"/>
                    </a:ext>
                  </a:extLst>
                </a:gridCol>
                <a:gridCol w="6441633">
                  <a:extLst>
                    <a:ext uri="{9D8B030D-6E8A-4147-A177-3AD203B41FA5}">
                      <a16:colId xmlns:a16="http://schemas.microsoft.com/office/drawing/2014/main" val="2319850218"/>
                    </a:ext>
                  </a:extLst>
                </a:gridCol>
                <a:gridCol w="636103">
                  <a:extLst>
                    <a:ext uri="{9D8B030D-6E8A-4147-A177-3AD203B41FA5}">
                      <a16:colId xmlns:a16="http://schemas.microsoft.com/office/drawing/2014/main" val="2613908765"/>
                    </a:ext>
                  </a:extLst>
                </a:gridCol>
              </a:tblGrid>
              <a:tr h="214151">
                <a:tc gridSpan="3">
                  <a:txBody>
                    <a:bodyPr/>
                    <a:lstStyle/>
                    <a:p>
                      <a:pPr>
                        <a:spcAft>
                          <a:spcPts val="0"/>
                        </a:spcAft>
                        <a:tabLst>
                          <a:tab pos="5626100" algn="l"/>
                        </a:tabLs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extLst>
                  <a:ext uri="{0D108BD9-81ED-4DB2-BD59-A6C34878D82A}">
                    <a16:rowId xmlns:a16="http://schemas.microsoft.com/office/drawing/2014/main" val="1503892882"/>
                  </a:ext>
                </a:extLst>
              </a:tr>
              <a:tr h="965617">
                <a:tc>
                  <a:txBody>
                    <a:bodyPr/>
                    <a:lstStyle/>
                    <a:p>
                      <a:pPr>
                        <a:spcAft>
                          <a:spcPts val="0"/>
                        </a:spcAft>
                        <a:tabLst>
                          <a:tab pos="5626100" algn="l"/>
                        </a:tabLst>
                      </a:pPr>
                      <a:r>
                        <a:rPr lang="pt-BR" sz="1600">
                          <a:effectLst/>
                        </a:rPr>
                        <a:t>RN0031</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Validar estoque para adição de itens no carrinho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Não deve ser permitido adicionar um item no carrinho de compra que não esteja disponível em estoque. Também deve ser validado a quantidade do item adicionado ao carrinho para que não seja adicionado mais itens do que o disponível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1846" marR="61846" marT="0" marB="0"/>
                </a:tc>
                <a:extLst>
                  <a:ext uri="{0D108BD9-81ED-4DB2-BD59-A6C34878D82A}">
                    <a16:rowId xmlns:a16="http://schemas.microsoft.com/office/drawing/2014/main" val="477050961"/>
                  </a:ext>
                </a:extLst>
              </a:tr>
              <a:tr h="579370">
                <a:tc>
                  <a:txBody>
                    <a:bodyPr/>
                    <a:lstStyle/>
                    <a:p>
                      <a:pPr>
                        <a:spcAft>
                          <a:spcPts val="0"/>
                        </a:spcAft>
                        <a:tabLst>
                          <a:tab pos="5626100" algn="l"/>
                        </a:tabLst>
                      </a:pPr>
                      <a:r>
                        <a:rPr lang="pt-BR" sz="1600" dirty="0">
                          <a:effectLst/>
                        </a:rPr>
                        <a:t>RN0032</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Validar estoque para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solicitar a compra de itens que estejam em um carrinho deve-se garantir que tais itens ainda permanecem disponíveis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1846" marR="61846" marT="0" marB="0"/>
                </a:tc>
                <a:extLst>
                  <a:ext uri="{0D108BD9-81ED-4DB2-BD59-A6C34878D82A}">
                    <a16:rowId xmlns:a16="http://schemas.microsoft.com/office/drawing/2014/main" val="241739526"/>
                  </a:ext>
                </a:extLst>
              </a:tr>
              <a:tr h="386247">
                <a:tc>
                  <a:txBody>
                    <a:bodyPr/>
                    <a:lstStyle/>
                    <a:p>
                      <a:pPr>
                        <a:spcAft>
                          <a:spcPts val="0"/>
                        </a:spcAft>
                        <a:tabLst>
                          <a:tab pos="5626100" algn="l"/>
                        </a:tabLst>
                      </a:pPr>
                      <a:r>
                        <a:rPr lang="pt-BR" sz="1600" dirty="0">
                          <a:effectLst/>
                        </a:rPr>
                        <a:t>RN0033</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cupom promocional para pagamento</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Apenas um cupom promocional pode ser utilizado por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521981404"/>
                  </a:ext>
                </a:extLst>
              </a:tr>
              <a:tr h="579370">
                <a:tc>
                  <a:txBody>
                    <a:bodyPr/>
                    <a:lstStyle/>
                    <a:p>
                      <a:pPr>
                        <a:spcAft>
                          <a:spcPts val="0"/>
                        </a:spcAft>
                        <a:tabLst>
                          <a:tab pos="5626100" algn="l"/>
                        </a:tabLst>
                      </a:pPr>
                      <a:r>
                        <a:rPr lang="pt-BR" sz="1600" dirty="0">
                          <a:effectLst/>
                        </a:rPr>
                        <a:t>RN0034</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diversões cartões de crédito </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Uma compra pode ser paga utilizando mais de um cartão de crédito, porém o valor mínimo para ser pago com cada cartão deve ser R$ 10,00.</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1846" marR="61846" marT="0" marB="0"/>
                </a:tc>
                <a:extLst>
                  <a:ext uri="{0D108BD9-81ED-4DB2-BD59-A6C34878D82A}">
                    <a16:rowId xmlns:a16="http://schemas.microsoft.com/office/drawing/2014/main" val="1762691575"/>
                  </a:ext>
                </a:extLst>
              </a:tr>
              <a:tr h="2124356">
                <a:tc>
                  <a:txBody>
                    <a:bodyPr/>
                    <a:lstStyle/>
                    <a:p>
                      <a:pPr>
                        <a:spcAft>
                          <a:spcPts val="0"/>
                        </a:spcAft>
                        <a:tabLst>
                          <a:tab pos="5626100" algn="l"/>
                        </a:tabLst>
                      </a:pPr>
                      <a:r>
                        <a:rPr lang="pt-BR" sz="1600">
                          <a:effectLst/>
                        </a:rPr>
                        <a:t>RN0035</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Uso de cupons junto a cartão de crédito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realizar pagamento utilizando cupons e cartões em conjunto, deve-se sempre considerar o valor máximo dos cupons.</a:t>
                      </a:r>
                    </a:p>
                    <a:p>
                      <a:pPr>
                        <a:spcAft>
                          <a:spcPts val="0"/>
                        </a:spcAft>
                        <a:tabLst>
                          <a:tab pos="5626100" algn="l"/>
                        </a:tabLst>
                      </a:pPr>
                      <a:r>
                        <a:rPr lang="pt-BR" sz="1600" dirty="0">
                          <a:effectLst/>
                        </a:rPr>
                        <a:t> </a:t>
                      </a:r>
                    </a:p>
                    <a:p>
                      <a:pPr>
                        <a:spcAft>
                          <a:spcPts val="0"/>
                        </a:spcAft>
                        <a:tabLst>
                          <a:tab pos="5626100" algn="l"/>
                        </a:tabLst>
                      </a:pPr>
                      <a:r>
                        <a:rPr lang="pt-BR" sz="1600" dirty="0">
                          <a:effectLst/>
                        </a:rPr>
                        <a:t>Somente neste caso é permitido que seja realizado um pagamento de um valor menor que R$ 10,00 no cartão. Exemplo: Uma compra de R$ 35,00 o cliente pode pagar R$ 30,00 utilizando cupons de troca ou cupons promocionais e pagar R$ 5,00 com cartão de crédito.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1846" marR="61846" marT="0" marB="0"/>
                </a:tc>
                <a:extLst>
                  <a:ext uri="{0D108BD9-81ED-4DB2-BD59-A6C34878D82A}">
                    <a16:rowId xmlns:a16="http://schemas.microsoft.com/office/drawing/2014/main" val="2227078323"/>
                  </a:ext>
                </a:extLst>
              </a:tr>
            </a:tbl>
          </a:graphicData>
        </a:graphic>
      </p:graphicFrame>
    </p:spTree>
    <p:extLst>
      <p:ext uri="{BB962C8B-B14F-4D97-AF65-F5344CB8AC3E}">
        <p14:creationId xmlns:p14="http://schemas.microsoft.com/office/powerpoint/2010/main" val="251293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EAB1FEBC-911C-4FC9-AD81-533E6A944EDD}"/>
              </a:ext>
            </a:extLst>
          </p:cNvPr>
          <p:cNvGraphicFramePr>
            <a:graphicFrameLocks noGrp="1"/>
          </p:cNvGraphicFramePr>
          <p:nvPr>
            <p:extLst>
              <p:ext uri="{D42A27DB-BD31-4B8C-83A1-F6EECF244321}">
                <p14:modId xmlns:p14="http://schemas.microsoft.com/office/powerpoint/2010/main" val="435360344"/>
              </p:ext>
            </p:extLst>
          </p:nvPr>
        </p:nvGraphicFramePr>
        <p:xfrm>
          <a:off x="908694" y="439310"/>
          <a:ext cx="10374612" cy="5433967"/>
        </p:xfrm>
        <a:graphic>
          <a:graphicData uri="http://schemas.openxmlformats.org/drawingml/2006/table">
            <a:tbl>
              <a:tblPr>
                <a:tableStyleId>{5C22544A-7EE6-4342-B048-85BDC9FD1C3A}</a:tableStyleId>
              </a:tblPr>
              <a:tblGrid>
                <a:gridCol w="1451336">
                  <a:extLst>
                    <a:ext uri="{9D8B030D-6E8A-4147-A177-3AD203B41FA5}">
                      <a16:colId xmlns:a16="http://schemas.microsoft.com/office/drawing/2014/main" val="112319686"/>
                    </a:ext>
                  </a:extLst>
                </a:gridCol>
                <a:gridCol w="2015894">
                  <a:extLst>
                    <a:ext uri="{9D8B030D-6E8A-4147-A177-3AD203B41FA5}">
                      <a16:colId xmlns:a16="http://schemas.microsoft.com/office/drawing/2014/main" val="3307421762"/>
                    </a:ext>
                  </a:extLst>
                </a:gridCol>
                <a:gridCol w="6205017">
                  <a:extLst>
                    <a:ext uri="{9D8B030D-6E8A-4147-A177-3AD203B41FA5}">
                      <a16:colId xmlns:a16="http://schemas.microsoft.com/office/drawing/2014/main" val="3253859551"/>
                    </a:ext>
                  </a:extLst>
                </a:gridCol>
                <a:gridCol w="702365">
                  <a:extLst>
                    <a:ext uri="{9D8B030D-6E8A-4147-A177-3AD203B41FA5}">
                      <a16:colId xmlns:a16="http://schemas.microsoft.com/office/drawing/2014/main" val="3242199465"/>
                    </a:ext>
                  </a:extLst>
                </a:gridCol>
              </a:tblGrid>
              <a:tr h="2178061">
                <a:tc>
                  <a:txBody>
                    <a:bodyPr/>
                    <a:lstStyle/>
                    <a:p>
                      <a:pPr>
                        <a:spcAft>
                          <a:spcPts val="0"/>
                        </a:spcAft>
                        <a:tabLst>
                          <a:tab pos="5626100" algn="l"/>
                        </a:tabLst>
                      </a:pPr>
                      <a:r>
                        <a:rPr lang="pt-BR" sz="1600" dirty="0">
                          <a:effectLst/>
                        </a:rPr>
                        <a:t>RN0036</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Gerar cupom de troca</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Um cupom de troca deve ser gerado quando uma compra for paga com outros cupons em que o valor supere o valor da compra. </a:t>
                      </a:r>
                      <a:r>
                        <a:rPr lang="pt-BR" sz="1600" dirty="0" err="1">
                          <a:effectLst/>
                        </a:rPr>
                        <a:t>Obs</a:t>
                      </a:r>
                      <a:r>
                        <a:rPr lang="pt-BR" sz="1600" dirty="0">
                          <a:effectLst/>
                        </a:rPr>
                        <a:t>: O sistema não deve possibilitar o uso de cupons que supere a compra desnecessariamente, </a:t>
                      </a:r>
                      <a:r>
                        <a:rPr lang="pt-BR" sz="1600" dirty="0" err="1">
                          <a:effectLst/>
                        </a:rPr>
                        <a:t>ex</a:t>
                      </a:r>
                      <a:r>
                        <a:rPr lang="pt-BR" sz="1600" dirty="0">
                          <a:effectLst/>
                        </a:rPr>
                        <a:t>: a venda tem valor total de R$ 50,00 e o cliente possui três cupons, um com valor de R$ 20,00, outro com valor de R$ 40,00 e um terceiro com valor de R$ 35,00 o sistema não deve possibilitar o uso dos três cupons nesta compra, deve ser aceito apenas dois cupons e consequentemente gerar um cupom com a diferença de R$ 5,00, ou R$ 10,00 ou R$ 25,00.</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55243" marR="55243" marT="0" marB="0"/>
                </a:tc>
                <a:extLst>
                  <a:ext uri="{0D108BD9-81ED-4DB2-BD59-A6C34878D82A}">
                    <a16:rowId xmlns:a16="http://schemas.microsoft.com/office/drawing/2014/main" val="885893709"/>
                  </a:ext>
                </a:extLst>
              </a:tr>
              <a:tr h="1288687">
                <a:tc>
                  <a:txBody>
                    <a:bodyPr/>
                    <a:lstStyle/>
                    <a:p>
                      <a:pPr>
                        <a:spcAft>
                          <a:spcPts val="0"/>
                        </a:spcAft>
                        <a:tabLst>
                          <a:tab pos="5626100" algn="l"/>
                        </a:tabLst>
                      </a:pPr>
                      <a:r>
                        <a:rPr lang="pt-BR" sz="1600">
                          <a:effectLst/>
                        </a:rPr>
                        <a:t>RN0037</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Validar Forma de Pagamento para finalização de compra</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Após a finalização da compra a forma de pagamento deve ser validada. Para tal deve-se validar a validade e veracidade dos cupons de troca e promocionais que por ventura foram utilizados.</a:t>
                      </a: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022925204"/>
                  </a:ext>
                </a:extLst>
              </a:tr>
              <a:tr h="1089030">
                <a:tc>
                  <a:txBody>
                    <a:bodyPr/>
                    <a:lstStyle/>
                    <a:p>
                      <a:pPr>
                        <a:spcAft>
                          <a:spcPts val="0"/>
                        </a:spcAft>
                        <a:tabLst>
                          <a:tab pos="5626100" algn="l"/>
                        </a:tabLst>
                      </a:pPr>
                      <a:r>
                        <a:rPr lang="pt-BR" sz="1600">
                          <a:effectLst/>
                        </a:rPr>
                        <a:t>RN0038</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Alterar status da compra conforme processo de aprovação de forma de pagamento</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Caso as formas de pagamento tenham sido validadas com sucesso, a compra deve passar ter o status APROVADA.</a:t>
                      </a:r>
                    </a:p>
                    <a:p>
                      <a:pPr>
                        <a:spcAft>
                          <a:spcPts val="0"/>
                        </a:spcAft>
                        <a:tabLst>
                          <a:tab pos="5626100" algn="l"/>
                        </a:tabLst>
                      </a:pPr>
                      <a:r>
                        <a:rPr lang="pt-BR" sz="1600">
                          <a:effectLst/>
                        </a:rPr>
                        <a:t> </a:t>
                      </a:r>
                    </a:p>
                    <a:p>
                      <a:pPr>
                        <a:spcAft>
                          <a:spcPts val="0"/>
                        </a:spcAft>
                        <a:tabLst>
                          <a:tab pos="5626100" algn="l"/>
                        </a:tabLst>
                      </a:pPr>
                      <a:r>
                        <a:rPr lang="pt-BR" sz="1600">
                          <a:effectLst/>
                        </a:rPr>
                        <a:t>Caso contrário deve passar a ter o status REPROVADA.</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55243" marR="55243" marT="0" marB="0"/>
                </a:tc>
                <a:extLst>
                  <a:ext uri="{0D108BD9-81ED-4DB2-BD59-A6C34878D82A}">
                    <a16:rowId xmlns:a16="http://schemas.microsoft.com/office/drawing/2014/main" val="358032835"/>
                  </a:ext>
                </a:extLst>
              </a:tr>
              <a:tr h="544516">
                <a:tc>
                  <a:txBody>
                    <a:bodyPr/>
                    <a:lstStyle/>
                    <a:p>
                      <a:pPr>
                        <a:spcAft>
                          <a:spcPts val="0"/>
                        </a:spcAft>
                        <a:tabLst>
                          <a:tab pos="5626100" algn="l"/>
                        </a:tabLst>
                      </a:pPr>
                      <a:r>
                        <a:rPr lang="pt-BR" sz="1600" dirty="0">
                          <a:effectLst/>
                        </a:rPr>
                        <a:t>RN0039</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Alterar status da compra para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Toda compra selecionada para ser entregue por um administrador deve ter seu status alterado para EM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55243" marR="55243" marT="0" marB="0"/>
                </a:tc>
                <a:extLst>
                  <a:ext uri="{0D108BD9-81ED-4DB2-BD59-A6C34878D82A}">
                    <a16:rowId xmlns:a16="http://schemas.microsoft.com/office/drawing/2014/main" val="3146908865"/>
                  </a:ext>
                </a:extLst>
              </a:tr>
            </a:tbl>
          </a:graphicData>
        </a:graphic>
      </p:graphicFrame>
    </p:spTree>
    <p:extLst>
      <p:ext uri="{BB962C8B-B14F-4D97-AF65-F5344CB8AC3E}">
        <p14:creationId xmlns:p14="http://schemas.microsoft.com/office/powerpoint/2010/main" val="408679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D29907FE-398E-4857-B40E-D7B2A25E5C66}"/>
              </a:ext>
            </a:extLst>
          </p:cNvPr>
          <p:cNvGraphicFramePr>
            <a:graphicFrameLocks noGrp="1"/>
          </p:cNvGraphicFramePr>
          <p:nvPr>
            <p:extLst>
              <p:ext uri="{D42A27DB-BD31-4B8C-83A1-F6EECF244321}">
                <p14:modId xmlns:p14="http://schemas.microsoft.com/office/powerpoint/2010/main" val="1206929067"/>
              </p:ext>
            </p:extLst>
          </p:nvPr>
        </p:nvGraphicFramePr>
        <p:xfrm>
          <a:off x="925820" y="473530"/>
          <a:ext cx="10340359" cy="5910940"/>
        </p:xfrm>
        <a:graphic>
          <a:graphicData uri="http://schemas.openxmlformats.org/drawingml/2006/table">
            <a:tbl>
              <a:tblPr>
                <a:tableStyleId>{5C22544A-7EE6-4342-B048-85BDC9FD1C3A}</a:tableStyleId>
              </a:tblPr>
              <a:tblGrid>
                <a:gridCol w="1446544">
                  <a:extLst>
                    <a:ext uri="{9D8B030D-6E8A-4147-A177-3AD203B41FA5}">
                      <a16:colId xmlns:a16="http://schemas.microsoft.com/office/drawing/2014/main" val="820192659"/>
                    </a:ext>
                  </a:extLst>
                </a:gridCol>
                <a:gridCol w="2009240">
                  <a:extLst>
                    <a:ext uri="{9D8B030D-6E8A-4147-A177-3AD203B41FA5}">
                      <a16:colId xmlns:a16="http://schemas.microsoft.com/office/drawing/2014/main" val="1006682283"/>
                    </a:ext>
                  </a:extLst>
                </a:gridCol>
                <a:gridCol w="6206883">
                  <a:extLst>
                    <a:ext uri="{9D8B030D-6E8A-4147-A177-3AD203B41FA5}">
                      <a16:colId xmlns:a16="http://schemas.microsoft.com/office/drawing/2014/main" val="1178929319"/>
                    </a:ext>
                  </a:extLst>
                </a:gridCol>
                <a:gridCol w="677692">
                  <a:extLst>
                    <a:ext uri="{9D8B030D-6E8A-4147-A177-3AD203B41FA5}">
                      <a16:colId xmlns:a16="http://schemas.microsoft.com/office/drawing/2014/main" val="1267408765"/>
                    </a:ext>
                  </a:extLst>
                </a:gridCol>
              </a:tblGrid>
              <a:tr h="546460">
                <a:tc>
                  <a:txBody>
                    <a:bodyPr/>
                    <a:lstStyle/>
                    <a:p>
                      <a:pPr>
                        <a:spcAft>
                          <a:spcPts val="0"/>
                        </a:spcAft>
                        <a:tabLst>
                          <a:tab pos="5626100" algn="l"/>
                        </a:tabLst>
                      </a:pPr>
                      <a:r>
                        <a:rPr lang="pt-BR" sz="1600">
                          <a:effectLst/>
                        </a:rPr>
                        <a:t>RN0040</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Alterar status da compra após entrega</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Toda compra selecionada como entregue por um administrador deve ter seu status alterado para ENTREGUE.</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55441" marR="55441" marT="0" marB="0"/>
                </a:tc>
                <a:extLst>
                  <a:ext uri="{0D108BD9-81ED-4DB2-BD59-A6C34878D82A}">
                    <a16:rowId xmlns:a16="http://schemas.microsoft.com/office/drawing/2014/main" val="874254638"/>
                  </a:ext>
                </a:extLst>
              </a:tr>
              <a:tr h="1275072">
                <a:tc>
                  <a:txBody>
                    <a:bodyPr/>
                    <a:lstStyle/>
                    <a:p>
                      <a:pPr>
                        <a:spcAft>
                          <a:spcPts val="0"/>
                        </a:spcAft>
                        <a:tabLst>
                          <a:tab pos="5626100" algn="l"/>
                        </a:tabLst>
                      </a:pPr>
                      <a:r>
                        <a:rPr lang="pt-BR" sz="1600" dirty="0">
                          <a:effectLst/>
                        </a:rPr>
                        <a:t>RN0041</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Gerar pedido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Todo item selecionado para troca deve gerar um pedido de troca. Este pedido deverá terá o status EM TROCA.</a:t>
                      </a:r>
                    </a:p>
                    <a:p>
                      <a:pPr>
                        <a:spcAft>
                          <a:spcPts val="0"/>
                        </a:spcAft>
                        <a:tabLst>
                          <a:tab pos="5626100" algn="l"/>
                        </a:tabLst>
                      </a:pPr>
                      <a:r>
                        <a:rPr lang="pt-BR" sz="1600" dirty="0">
                          <a:effectLst/>
                        </a:rPr>
                        <a:t> </a:t>
                      </a:r>
                    </a:p>
                    <a:p>
                      <a:pPr>
                        <a:spcAft>
                          <a:spcPts val="0"/>
                        </a:spcAft>
                        <a:tabLst>
                          <a:tab pos="5626100" algn="l"/>
                        </a:tabLst>
                      </a:pPr>
                      <a:r>
                        <a:rPr lang="pt-BR" sz="1600" dirty="0">
                          <a:effectLst/>
                        </a:rPr>
                        <a:t>Caso o cliente solicite a troca de toda a compra o status do pedido deverá ser EM TROCA.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55441" marR="55441" marT="0" marB="0"/>
                </a:tc>
                <a:extLst>
                  <a:ext uri="{0D108BD9-81ED-4DB2-BD59-A6C34878D82A}">
                    <a16:rowId xmlns:a16="http://schemas.microsoft.com/office/drawing/2014/main" val="2197482879"/>
                  </a:ext>
                </a:extLst>
              </a:tr>
              <a:tr h="546460">
                <a:tc>
                  <a:txBody>
                    <a:bodyPr/>
                    <a:lstStyle/>
                    <a:p>
                      <a:pPr>
                        <a:spcAft>
                          <a:spcPts val="0"/>
                        </a:spcAft>
                        <a:tabLst>
                          <a:tab pos="5626100" algn="l"/>
                        </a:tabLst>
                      </a:pPr>
                      <a:r>
                        <a:rPr lang="pt-BR" sz="1600" dirty="0">
                          <a:effectLst/>
                        </a:rPr>
                        <a:t>RN0042</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Alterar status do pedido após recebimento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Ao confirmar que os itens de um pedido de troca ou uma compra com status EM TROCA foi recebido o status do pedido ou compra deverá ser TROCADO.</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55441" marR="55441" marT="0" marB="0"/>
                </a:tc>
                <a:extLst>
                  <a:ext uri="{0D108BD9-81ED-4DB2-BD59-A6C34878D82A}">
                    <a16:rowId xmlns:a16="http://schemas.microsoft.com/office/drawing/2014/main" val="1743958040"/>
                  </a:ext>
                </a:extLst>
              </a:tr>
              <a:tr h="364307">
                <a:tc>
                  <a:txBody>
                    <a:bodyPr/>
                    <a:lstStyle/>
                    <a:p>
                      <a:pPr>
                        <a:spcAft>
                          <a:spcPts val="0"/>
                        </a:spcAft>
                        <a:tabLst>
                          <a:tab pos="5626100" algn="l"/>
                        </a:tabLst>
                      </a:pPr>
                      <a:r>
                        <a:rPr lang="pt-BR" sz="1600" dirty="0">
                          <a:effectLst/>
                        </a:rPr>
                        <a:t>RN0043</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Validação para 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Somente itens de pedidos com status ENTREGUE poderão receber solicitação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581247811"/>
                  </a:ext>
                </a:extLst>
              </a:tr>
              <a:tr h="1457226">
                <a:tc>
                  <a:txBody>
                    <a:bodyPr/>
                    <a:lstStyle/>
                    <a:p>
                      <a:pPr>
                        <a:spcAft>
                          <a:spcPts val="0"/>
                        </a:spcAft>
                        <a:tabLst>
                          <a:tab pos="5626100" algn="l"/>
                        </a:tabLst>
                      </a:pPr>
                      <a:r>
                        <a:rPr lang="pt-BR" sz="1600">
                          <a:effectLst/>
                        </a:rPr>
                        <a:t>RN0044</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Bloqueio de produtos</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Ao adicionar o item no carrinho, este deverá ser temporiamente bloqueado para que novas compras não sejam solicitadas. Tal bloqueio só deve ser retirado no caso da compra que gerou tal status não ser efetivada ou aprovada em um prazo parametrizado, o prazo deve levar em consideração o momento do bloqueio. Obs.: O prazo parametrizado deve ser relativo ao último item incluído no carrinho.</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55441" marR="55441" marT="0" marB="0"/>
                </a:tc>
                <a:extLst>
                  <a:ext uri="{0D108BD9-81ED-4DB2-BD59-A6C34878D82A}">
                    <a16:rowId xmlns:a16="http://schemas.microsoft.com/office/drawing/2014/main" val="2669494327"/>
                  </a:ext>
                </a:extLst>
              </a:tr>
              <a:tr h="546460">
                <a:tc>
                  <a:txBody>
                    <a:bodyPr/>
                    <a:lstStyle/>
                    <a:p>
                      <a:pPr>
                        <a:spcAft>
                          <a:spcPts val="0"/>
                        </a:spcAft>
                        <a:tabLst>
                          <a:tab pos="5626100" algn="l"/>
                        </a:tabLst>
                      </a:pPr>
                      <a:r>
                        <a:rPr lang="pt-BR" sz="1600" dirty="0">
                          <a:effectLst/>
                        </a:rPr>
                        <a:t>RNF0045</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Retirar item do carrinho</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Toda vez que um item for desbloqueado todos itens do mesmo produto deverão ser retirados do carrinho de compra que gerou o prazo de bloqueio. </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089295806"/>
                  </a:ext>
                </a:extLst>
              </a:tr>
              <a:tr h="364307">
                <a:tc>
                  <a:txBody>
                    <a:bodyPr/>
                    <a:lstStyle/>
                    <a:p>
                      <a:pPr>
                        <a:spcAft>
                          <a:spcPts val="0"/>
                        </a:spcAft>
                        <a:tabLst>
                          <a:tab pos="5626100" algn="l"/>
                        </a:tabLst>
                      </a:pPr>
                      <a:r>
                        <a:rPr lang="pt-BR" sz="1600" dirty="0">
                          <a:effectLst/>
                        </a:rPr>
                        <a:t>RNF0046</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Gerar notificação de autorização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Quando o administrador autorizar uma troca o sistema deverá gerar uma notificação sobre tal ao cliente.</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55441" marR="55441" marT="0" marB="0"/>
                </a:tc>
                <a:extLst>
                  <a:ext uri="{0D108BD9-81ED-4DB2-BD59-A6C34878D82A}">
                    <a16:rowId xmlns:a16="http://schemas.microsoft.com/office/drawing/2014/main" val="3313392310"/>
                  </a:ext>
                </a:extLst>
              </a:tr>
            </a:tbl>
          </a:graphicData>
        </a:graphic>
      </p:graphicFrame>
    </p:spTree>
    <p:extLst>
      <p:ext uri="{BB962C8B-B14F-4D97-AF65-F5344CB8AC3E}">
        <p14:creationId xmlns:p14="http://schemas.microsoft.com/office/powerpoint/2010/main" val="3533768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6AFDB17D-5142-4A23-A257-E2387414D346}"/>
              </a:ext>
            </a:extLst>
          </p:cNvPr>
          <p:cNvGraphicFramePr>
            <a:graphicFrameLocks noGrp="1"/>
          </p:cNvGraphicFramePr>
          <p:nvPr>
            <p:extLst>
              <p:ext uri="{D42A27DB-BD31-4B8C-83A1-F6EECF244321}">
                <p14:modId xmlns:p14="http://schemas.microsoft.com/office/powerpoint/2010/main" val="775277783"/>
              </p:ext>
            </p:extLst>
          </p:nvPr>
        </p:nvGraphicFramePr>
        <p:xfrm>
          <a:off x="979107" y="1184413"/>
          <a:ext cx="10233786" cy="4489174"/>
        </p:xfrm>
        <a:graphic>
          <a:graphicData uri="http://schemas.openxmlformats.org/drawingml/2006/table">
            <a:tbl>
              <a:tblPr>
                <a:tableStyleId>{5C22544A-7EE6-4342-B048-85BDC9FD1C3A}</a:tableStyleId>
              </a:tblPr>
              <a:tblGrid>
                <a:gridCol w="1431635">
                  <a:extLst>
                    <a:ext uri="{9D8B030D-6E8A-4147-A177-3AD203B41FA5}">
                      <a16:colId xmlns:a16="http://schemas.microsoft.com/office/drawing/2014/main" val="3350428193"/>
                    </a:ext>
                  </a:extLst>
                </a:gridCol>
                <a:gridCol w="1988531">
                  <a:extLst>
                    <a:ext uri="{9D8B030D-6E8A-4147-A177-3AD203B41FA5}">
                      <a16:colId xmlns:a16="http://schemas.microsoft.com/office/drawing/2014/main" val="2811068481"/>
                    </a:ext>
                  </a:extLst>
                </a:gridCol>
                <a:gridCol w="6162710">
                  <a:extLst>
                    <a:ext uri="{9D8B030D-6E8A-4147-A177-3AD203B41FA5}">
                      <a16:colId xmlns:a16="http://schemas.microsoft.com/office/drawing/2014/main" val="1049189325"/>
                    </a:ext>
                  </a:extLst>
                </a:gridCol>
                <a:gridCol w="650910">
                  <a:extLst>
                    <a:ext uri="{9D8B030D-6E8A-4147-A177-3AD203B41FA5}">
                      <a16:colId xmlns:a16="http://schemas.microsoft.com/office/drawing/2014/main" val="1174207871"/>
                    </a:ext>
                  </a:extLst>
                </a:gridCol>
              </a:tblGrid>
              <a:tr h="347753">
                <a:tc gridSpan="3">
                  <a:txBody>
                    <a:bodyPr/>
                    <a:lstStyle/>
                    <a:p>
                      <a:pPr>
                        <a:spcAft>
                          <a:spcPts val="0"/>
                        </a:spcAft>
                        <a:tabLst>
                          <a:tab pos="5626100" algn="l"/>
                        </a:tabLst>
                      </a:pPr>
                      <a:r>
                        <a:rPr lang="pt-BR" sz="1600">
                          <a:effectLst/>
                          <a:highlight>
                            <a:srgbClr val="D3D3D3"/>
                          </a:highlight>
                        </a:rPr>
                        <a:t>Grupo: Controle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62684081"/>
                  </a:ext>
                </a:extLst>
              </a:tr>
              <a:tr h="948417">
                <a:tc>
                  <a:txBody>
                    <a:bodyPr/>
                    <a:lstStyle/>
                    <a:p>
                      <a:pPr>
                        <a:spcAft>
                          <a:spcPts val="0"/>
                        </a:spcAft>
                        <a:tabLst>
                          <a:tab pos="5626100" algn="l"/>
                        </a:tabLst>
                      </a:pPr>
                      <a:r>
                        <a:rPr lang="pt-BR" sz="1600">
                          <a:effectLst/>
                        </a:rPr>
                        <a:t>RN0051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Validar dados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cada entrada em estoque, deve ser obrigatoriamente informado o produto, a quantidade, o valor de custo, fornecedor, e a data de entrada dos itens de produto.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3534442916"/>
                  </a:ext>
                </a:extLst>
              </a:tr>
              <a:tr h="1264556">
                <a:tc>
                  <a:txBody>
                    <a:bodyPr/>
                    <a:lstStyle/>
                    <a:p>
                      <a:pPr>
                        <a:spcAft>
                          <a:spcPts val="0"/>
                        </a:spcAft>
                        <a:tabLst>
                          <a:tab pos="5626100" algn="l"/>
                        </a:tabLst>
                      </a:pPr>
                      <a:r>
                        <a:rPr lang="pt-BR" sz="1600" dirty="0">
                          <a:effectLst/>
                        </a:rPr>
                        <a:t>RN0052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Definir valor de item com diferentes custos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Quando itens de uma determinada bebida forem registrados com valores de custo diferentes deverá ser calculado o valor de venda com base no grupo de precificação porém o valor de todos itens deverão ser iguais, considerando então o maior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20652185"/>
                  </a:ext>
                </a:extLst>
              </a:tr>
              <a:tr h="948417">
                <a:tc>
                  <a:txBody>
                    <a:bodyPr/>
                    <a:lstStyle/>
                    <a:p>
                      <a:pPr>
                        <a:spcAft>
                          <a:spcPts val="0"/>
                        </a:spcAft>
                        <a:tabLst>
                          <a:tab pos="5626100" algn="l"/>
                        </a:tabLst>
                      </a:pPr>
                      <a:r>
                        <a:rPr lang="pt-BR" sz="1600" dirty="0">
                          <a:effectLst/>
                        </a:rPr>
                        <a:t>RN0053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Quantidade de itens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seja realizado a entrada de itens de bebidas com quantidade igual a zero.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065306853"/>
                  </a:ext>
                </a:extLst>
              </a:tr>
              <a:tr h="347753">
                <a:tc>
                  <a:txBody>
                    <a:bodyPr/>
                    <a:lstStyle/>
                    <a:p>
                      <a:pPr>
                        <a:spcAft>
                          <a:spcPts val="0"/>
                        </a:spcAft>
                        <a:tabLst>
                          <a:tab pos="5626100" algn="l"/>
                        </a:tabLst>
                      </a:pPr>
                      <a:r>
                        <a:rPr lang="pt-BR" sz="1600" dirty="0">
                          <a:effectLst/>
                        </a:rPr>
                        <a:t>RN0054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item deve haver um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801533071"/>
                  </a:ext>
                </a:extLst>
              </a:tr>
              <a:tr h="632278">
                <a:tc>
                  <a:txBody>
                    <a:bodyPr/>
                    <a:lstStyle/>
                    <a:p>
                      <a:pPr>
                        <a:spcAft>
                          <a:spcPts val="0"/>
                        </a:spcAft>
                        <a:tabLst>
                          <a:tab pos="5626100" algn="l"/>
                        </a:tabLst>
                      </a:pPr>
                      <a:r>
                        <a:rPr lang="pt-BR" sz="1600" dirty="0">
                          <a:effectLst/>
                        </a:rPr>
                        <a:t>RNF0055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Data de entrada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itens sejam registrados sem que uma data de entrada seja registrada.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2356830003"/>
                  </a:ext>
                </a:extLst>
              </a:tr>
            </a:tbl>
          </a:graphicData>
        </a:graphic>
      </p:graphicFrame>
    </p:spTree>
    <p:extLst>
      <p:ext uri="{BB962C8B-B14F-4D97-AF65-F5344CB8AC3E}">
        <p14:creationId xmlns:p14="http://schemas.microsoft.com/office/powerpoint/2010/main" val="113883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16A575-0C27-4345-B40B-7F05D108232A}"/>
              </a:ext>
            </a:extLst>
          </p:cNvPr>
          <p:cNvSpPr>
            <a:spLocks noGrp="1"/>
          </p:cNvSpPr>
          <p:nvPr>
            <p:ph type="title"/>
          </p:nvPr>
        </p:nvSpPr>
        <p:spPr/>
        <p:txBody>
          <a:bodyPr/>
          <a:lstStyle/>
          <a:p>
            <a:r>
              <a:rPr lang="pt-BR" dirty="0"/>
              <a:t>Requisitos funcionais</a:t>
            </a:r>
          </a:p>
        </p:txBody>
      </p:sp>
      <p:graphicFrame>
        <p:nvGraphicFramePr>
          <p:cNvPr id="4" name="Espaço Reservado para Conteúdo 3">
            <a:extLst>
              <a:ext uri="{FF2B5EF4-FFF2-40B4-BE49-F238E27FC236}">
                <a16:creationId xmlns:a16="http://schemas.microsoft.com/office/drawing/2014/main" id="{185792AE-99EA-4EB6-964E-27A30F58EE9C}"/>
              </a:ext>
            </a:extLst>
          </p:cNvPr>
          <p:cNvGraphicFramePr>
            <a:graphicFrameLocks noGrp="1"/>
          </p:cNvGraphicFramePr>
          <p:nvPr>
            <p:ph idx="1"/>
            <p:extLst>
              <p:ext uri="{D42A27DB-BD31-4B8C-83A1-F6EECF244321}">
                <p14:modId xmlns:p14="http://schemas.microsoft.com/office/powerpoint/2010/main" val="1644536787"/>
              </p:ext>
            </p:extLst>
          </p:nvPr>
        </p:nvGraphicFramePr>
        <p:xfrm>
          <a:off x="285749" y="1968465"/>
          <a:ext cx="11707467" cy="3889235"/>
        </p:xfrm>
        <a:graphic>
          <a:graphicData uri="http://schemas.openxmlformats.org/drawingml/2006/table">
            <a:tbl>
              <a:tblPr>
                <a:tableStyleId>{5C22544A-7EE6-4342-B048-85BDC9FD1C3A}</a:tableStyleId>
              </a:tblPr>
              <a:tblGrid>
                <a:gridCol w="1293813">
                  <a:extLst>
                    <a:ext uri="{9D8B030D-6E8A-4147-A177-3AD203B41FA5}">
                      <a16:colId xmlns:a16="http://schemas.microsoft.com/office/drawing/2014/main" val="2754124445"/>
                    </a:ext>
                  </a:extLst>
                </a:gridCol>
                <a:gridCol w="2650776">
                  <a:extLst>
                    <a:ext uri="{9D8B030D-6E8A-4147-A177-3AD203B41FA5}">
                      <a16:colId xmlns:a16="http://schemas.microsoft.com/office/drawing/2014/main" val="2009899652"/>
                    </a:ext>
                  </a:extLst>
                </a:gridCol>
                <a:gridCol w="7100271">
                  <a:extLst>
                    <a:ext uri="{9D8B030D-6E8A-4147-A177-3AD203B41FA5}">
                      <a16:colId xmlns:a16="http://schemas.microsoft.com/office/drawing/2014/main" val="38554071"/>
                    </a:ext>
                  </a:extLst>
                </a:gridCol>
                <a:gridCol w="662607">
                  <a:extLst>
                    <a:ext uri="{9D8B030D-6E8A-4147-A177-3AD203B41FA5}">
                      <a16:colId xmlns:a16="http://schemas.microsoft.com/office/drawing/2014/main" val="3197665518"/>
                    </a:ext>
                  </a:extLst>
                </a:gridCol>
              </a:tblGrid>
              <a:tr h="291787">
                <a:tc gridSpan="3">
                  <a:txBody>
                    <a:bodyPr/>
                    <a:lstStyle/>
                    <a:p>
                      <a:pPr>
                        <a:spcAft>
                          <a:spcPts val="0"/>
                        </a:spcAft>
                        <a:tabLst>
                          <a:tab pos="5626100" algn="l"/>
                        </a:tabLst>
                      </a:pPr>
                      <a:r>
                        <a:rPr lang="pt-BR" sz="1800" dirty="0">
                          <a:effectLst/>
                        </a:rPr>
                        <a:t>Grupo: Cadastro de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70494956"/>
                  </a:ext>
                </a:extLst>
              </a:tr>
              <a:tr h="291787">
                <a:tc>
                  <a:txBody>
                    <a:bodyPr/>
                    <a:lstStyle/>
                    <a:p>
                      <a:pPr>
                        <a:spcAft>
                          <a:spcPts val="0"/>
                        </a:spcAft>
                      </a:pPr>
                      <a:r>
                        <a:rPr lang="pt-BR" sz="1800">
                          <a:effectLst/>
                        </a:rPr>
                        <a:t>RF0011</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800">
                          <a:effectLst/>
                        </a:rPr>
                        <a:t>Cadastrar bebida</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O sistema deve manter um cadastro único para bebidas.</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354314"/>
                  </a:ext>
                </a:extLst>
              </a:tr>
              <a:tr h="291787">
                <a:tc>
                  <a:txBody>
                    <a:bodyPr/>
                    <a:lstStyle/>
                    <a:p>
                      <a:pPr>
                        <a:spcAft>
                          <a:spcPts val="0"/>
                        </a:spcAft>
                        <a:tabLst>
                          <a:tab pos="5626100" algn="l"/>
                        </a:tabLst>
                      </a:pPr>
                      <a:r>
                        <a:rPr lang="pt-BR" sz="1800" dirty="0">
                          <a:effectLst/>
                        </a:rPr>
                        <a:t>RF0012</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bebidas sejam inativadas.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959995815"/>
                  </a:ext>
                </a:extLst>
              </a:tr>
              <a:tr h="875361">
                <a:tc>
                  <a:txBody>
                    <a:bodyPr/>
                    <a:lstStyle/>
                    <a:p>
                      <a:pPr>
                        <a:spcAft>
                          <a:spcPts val="0"/>
                        </a:spcAft>
                        <a:tabLst>
                          <a:tab pos="5626100" algn="l"/>
                        </a:tabLst>
                      </a:pPr>
                      <a:r>
                        <a:rPr lang="pt-BR" sz="1800" dirty="0">
                          <a:effectLst/>
                        </a:rPr>
                        <a:t>RF0013</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bebida de forma automática </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inativar bebidas sem estoque e que não possuem venda com valor inferior a parâmetro predefinido no sistema.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1787377864"/>
                  </a:ext>
                </a:extLst>
              </a:tr>
              <a:tr h="583574">
                <a:tc>
                  <a:txBody>
                    <a:bodyPr/>
                    <a:lstStyle/>
                    <a:p>
                      <a:pPr>
                        <a:spcAft>
                          <a:spcPts val="0"/>
                        </a:spcAft>
                        <a:tabLst>
                          <a:tab pos="5626100" algn="l"/>
                        </a:tabLst>
                      </a:pPr>
                      <a:r>
                        <a:rPr lang="pt-BR" sz="1800" dirty="0">
                          <a:effectLst/>
                        </a:rPr>
                        <a:t>RF0014</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Alterar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a alteração de dados cadastrais para as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270661"/>
                  </a:ext>
                </a:extLst>
              </a:tr>
              <a:tr h="1263152">
                <a:tc>
                  <a:txBody>
                    <a:bodyPr/>
                    <a:lstStyle/>
                    <a:p>
                      <a:pPr>
                        <a:spcAft>
                          <a:spcPts val="0"/>
                        </a:spcAft>
                        <a:tabLst>
                          <a:tab pos="5626100" algn="l"/>
                        </a:tabLst>
                      </a:pPr>
                      <a:r>
                        <a:rPr lang="pt-BR" sz="1800" dirty="0">
                          <a:effectLst/>
                        </a:rPr>
                        <a:t>RF0015</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Consulta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uma bebida seja consultada com base em um filtro definido pelo usuário. Todos os campos utilizados para identificação da bebida podem ser utilizados como filtro, tanto de forma combinada como de forma isolada.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421016921"/>
                  </a:ext>
                </a:extLst>
              </a:tr>
              <a:tr h="291787">
                <a:tc>
                  <a:txBody>
                    <a:bodyPr/>
                    <a:lstStyle/>
                    <a:p>
                      <a:pPr>
                        <a:spcAft>
                          <a:spcPts val="0"/>
                        </a:spcAft>
                        <a:tabLst>
                          <a:tab pos="5626100" algn="l"/>
                        </a:tabLst>
                      </a:pPr>
                      <a:r>
                        <a:rPr lang="pt-BR" sz="1800" dirty="0">
                          <a:effectLst/>
                        </a:rPr>
                        <a:t>RF0016</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Deve ser possível ativar o cadastro de uma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97459673"/>
                  </a:ext>
                </a:extLst>
              </a:tr>
            </a:tbl>
          </a:graphicData>
        </a:graphic>
      </p:graphicFrame>
    </p:spTree>
    <p:extLst>
      <p:ext uri="{BB962C8B-B14F-4D97-AF65-F5344CB8AC3E}">
        <p14:creationId xmlns:p14="http://schemas.microsoft.com/office/powerpoint/2010/main" val="311677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7639EA46-60B2-49F7-AB91-49AF685CFC60}"/>
              </a:ext>
            </a:extLst>
          </p:cNvPr>
          <p:cNvGraphicFramePr>
            <a:graphicFrameLocks noGrp="1"/>
          </p:cNvGraphicFramePr>
          <p:nvPr>
            <p:ph idx="1"/>
            <p:extLst>
              <p:ext uri="{D42A27DB-BD31-4B8C-83A1-F6EECF244321}">
                <p14:modId xmlns:p14="http://schemas.microsoft.com/office/powerpoint/2010/main" val="3161822614"/>
              </p:ext>
            </p:extLst>
          </p:nvPr>
        </p:nvGraphicFramePr>
        <p:xfrm>
          <a:off x="779057" y="465620"/>
          <a:ext cx="10633885" cy="5350637"/>
        </p:xfrm>
        <a:graphic>
          <a:graphicData uri="http://schemas.openxmlformats.org/drawingml/2006/table">
            <a:tbl>
              <a:tblPr>
                <a:tableStyleId>{5C22544A-7EE6-4342-B048-85BDC9FD1C3A}</a:tableStyleId>
              </a:tblPr>
              <a:tblGrid>
                <a:gridCol w="1175170">
                  <a:extLst>
                    <a:ext uri="{9D8B030D-6E8A-4147-A177-3AD203B41FA5}">
                      <a16:colId xmlns:a16="http://schemas.microsoft.com/office/drawing/2014/main" val="3342944457"/>
                    </a:ext>
                  </a:extLst>
                </a:gridCol>
                <a:gridCol w="2407699">
                  <a:extLst>
                    <a:ext uri="{9D8B030D-6E8A-4147-A177-3AD203B41FA5}">
                      <a16:colId xmlns:a16="http://schemas.microsoft.com/office/drawing/2014/main" val="3205193309"/>
                    </a:ext>
                  </a:extLst>
                </a:gridCol>
                <a:gridCol w="6242633">
                  <a:extLst>
                    <a:ext uri="{9D8B030D-6E8A-4147-A177-3AD203B41FA5}">
                      <a16:colId xmlns:a16="http://schemas.microsoft.com/office/drawing/2014/main" val="3292821394"/>
                    </a:ext>
                  </a:extLst>
                </a:gridCol>
                <a:gridCol w="808383">
                  <a:extLst>
                    <a:ext uri="{9D8B030D-6E8A-4147-A177-3AD203B41FA5}">
                      <a16:colId xmlns:a16="http://schemas.microsoft.com/office/drawing/2014/main" val="4225387312"/>
                    </a:ext>
                  </a:extLst>
                </a:gridCol>
              </a:tblGrid>
              <a:tr h="211434">
                <a:tc gridSpan="3">
                  <a:txBody>
                    <a:bodyPr/>
                    <a:lstStyle/>
                    <a:p>
                      <a:pPr>
                        <a:spcAft>
                          <a:spcPts val="0"/>
                        </a:spcAft>
                        <a:tabLst>
                          <a:tab pos="5626100" algn="l"/>
                        </a:tabLst>
                      </a:pPr>
                      <a:r>
                        <a:rPr lang="pt-BR" sz="1600">
                          <a:effectLst/>
                        </a:rPr>
                        <a:t>Grupo: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945015563"/>
                  </a:ext>
                </a:extLst>
              </a:tr>
              <a:tr h="211434">
                <a:tc>
                  <a:txBody>
                    <a:bodyPr/>
                    <a:lstStyle/>
                    <a:p>
                      <a:pPr>
                        <a:spcAft>
                          <a:spcPts val="0"/>
                        </a:spcAft>
                      </a:pPr>
                      <a:r>
                        <a:rPr lang="pt-BR" sz="1600">
                          <a:effectLst/>
                        </a:rPr>
                        <a:t>RF0021</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a:effectLst/>
                        </a:rPr>
                        <a:t>Cadastrar cliente</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a:effectLst/>
                        </a:rPr>
                        <a:t>O sistema deve possibilitar 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1824632998"/>
                  </a:ext>
                </a:extLst>
              </a:tr>
              <a:tr h="422866">
                <a:tc>
                  <a:txBody>
                    <a:bodyPr/>
                    <a:lstStyle/>
                    <a:p>
                      <a:pPr>
                        <a:spcAft>
                          <a:spcPts val="0"/>
                        </a:spcAft>
                      </a:pPr>
                      <a:r>
                        <a:rPr lang="pt-BR" sz="1600" dirty="0">
                          <a:effectLst/>
                        </a:rPr>
                        <a:t>RF0022</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Alterar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a alteração de dados cadastrais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618186230"/>
                  </a:ext>
                </a:extLst>
              </a:tr>
              <a:tr h="422866">
                <a:tc>
                  <a:txBody>
                    <a:bodyPr/>
                    <a:lstStyle/>
                    <a:p>
                      <a:pPr>
                        <a:spcAft>
                          <a:spcPts val="0"/>
                        </a:spcAft>
                      </a:pPr>
                      <a:r>
                        <a:rPr lang="pt-BR" sz="1600" dirty="0">
                          <a:effectLst/>
                        </a:rPr>
                        <a:t>RF0023</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Inativar cadastro de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clientes sejam inativados.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2211846943"/>
                  </a:ext>
                </a:extLst>
              </a:tr>
              <a:tr h="1268597">
                <a:tc>
                  <a:txBody>
                    <a:bodyPr/>
                    <a:lstStyle/>
                    <a:p>
                      <a:pPr>
                        <a:spcAft>
                          <a:spcPts val="0"/>
                        </a:spcAft>
                      </a:pPr>
                      <a:r>
                        <a:rPr lang="pt-BR" sz="1600" dirty="0">
                          <a:effectLst/>
                        </a:rPr>
                        <a:t>RF0024</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Consulta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um cliente seja consultado com base em um filtro definido pelo usuário. Todos os campos utilizados para identificação do cliente podem ser utilizados como filtro, tanto de forma combinada como de forma isolada.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795722080"/>
                  </a:ext>
                </a:extLst>
              </a:tr>
              <a:tr h="634299">
                <a:tc>
                  <a:txBody>
                    <a:bodyPr/>
                    <a:lstStyle/>
                    <a:p>
                      <a:pPr>
                        <a:spcAft>
                          <a:spcPts val="0"/>
                        </a:spcAft>
                      </a:pPr>
                      <a:r>
                        <a:rPr lang="pt-BR" sz="1600" dirty="0">
                          <a:effectLst/>
                        </a:rPr>
                        <a:t>RF0025</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Consulta de transações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disponibilizar no cadastro de clientes a consulta de todas transações já realizadas pelo mesmo.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804064215"/>
                  </a:ext>
                </a:extLst>
              </a:tr>
              <a:tr h="845731">
                <a:tc>
                  <a:txBody>
                    <a:bodyPr/>
                    <a:lstStyle/>
                    <a:p>
                      <a:pPr>
                        <a:spcAft>
                          <a:spcPts val="0"/>
                        </a:spcAft>
                      </a:pPr>
                      <a:r>
                        <a:rPr lang="pt-BR" sz="1600" dirty="0">
                          <a:effectLst/>
                        </a:rPr>
                        <a:t>RF0026</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endereços de entrega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endereços de entrega ao cadastro de um cliente. Cada cadastro de endereço deve ser identificado com um nome composto de uma frase curta.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21718480"/>
                  </a:ext>
                </a:extLst>
              </a:tr>
              <a:tr h="634299">
                <a:tc>
                  <a:txBody>
                    <a:bodyPr/>
                    <a:lstStyle/>
                    <a:p>
                      <a:pPr>
                        <a:spcAft>
                          <a:spcPts val="0"/>
                        </a:spcAft>
                      </a:pPr>
                      <a:r>
                        <a:rPr lang="pt-BR" sz="1600" dirty="0">
                          <a:effectLst/>
                        </a:rPr>
                        <a:t>RF0027</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cartões de crédito ao cadastro de um cliente. Deve haver um cartão de crédito configurado como preferencial.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47992213"/>
                  </a:ext>
                </a:extLst>
              </a:tr>
              <a:tr h="634299">
                <a:tc>
                  <a:txBody>
                    <a:bodyPr/>
                    <a:lstStyle/>
                    <a:p>
                      <a:pPr>
                        <a:spcAft>
                          <a:spcPts val="0"/>
                        </a:spcAft>
                      </a:pPr>
                      <a:r>
                        <a:rPr lang="pt-BR" sz="1600" dirty="0">
                          <a:effectLst/>
                        </a:rPr>
                        <a:t>RF0028</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Alteração apenas de senha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a senha do usuário seja alterada sem que seja necessária a alteração de todos os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997298704"/>
                  </a:ext>
                </a:extLst>
              </a:tr>
            </a:tbl>
          </a:graphicData>
        </a:graphic>
      </p:graphicFrame>
    </p:spTree>
    <p:extLst>
      <p:ext uri="{BB962C8B-B14F-4D97-AF65-F5344CB8AC3E}">
        <p14:creationId xmlns:p14="http://schemas.microsoft.com/office/powerpoint/2010/main" val="427922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a 6">
            <a:extLst>
              <a:ext uri="{FF2B5EF4-FFF2-40B4-BE49-F238E27FC236}">
                <a16:creationId xmlns:a16="http://schemas.microsoft.com/office/drawing/2014/main" id="{19F75D7F-D691-403F-847B-422F8B1F54B4}"/>
              </a:ext>
            </a:extLst>
          </p:cNvPr>
          <p:cNvGraphicFramePr>
            <a:graphicFrameLocks noGrp="1"/>
          </p:cNvGraphicFramePr>
          <p:nvPr>
            <p:extLst>
              <p:ext uri="{D42A27DB-BD31-4B8C-83A1-F6EECF244321}">
                <p14:modId xmlns:p14="http://schemas.microsoft.com/office/powerpoint/2010/main" val="2844868521"/>
              </p:ext>
            </p:extLst>
          </p:nvPr>
        </p:nvGraphicFramePr>
        <p:xfrm>
          <a:off x="370676" y="252209"/>
          <a:ext cx="11450648" cy="5865902"/>
        </p:xfrm>
        <a:graphic>
          <a:graphicData uri="http://schemas.openxmlformats.org/drawingml/2006/table">
            <a:tbl>
              <a:tblPr>
                <a:tableStyleId>{5C22544A-7EE6-4342-B048-85BDC9FD1C3A}</a:tableStyleId>
              </a:tblPr>
              <a:tblGrid>
                <a:gridCol w="1265433">
                  <a:extLst>
                    <a:ext uri="{9D8B030D-6E8A-4147-A177-3AD203B41FA5}">
                      <a16:colId xmlns:a16="http://schemas.microsoft.com/office/drawing/2014/main" val="3308097023"/>
                    </a:ext>
                  </a:extLst>
                </a:gridCol>
                <a:gridCol w="2592627">
                  <a:extLst>
                    <a:ext uri="{9D8B030D-6E8A-4147-A177-3AD203B41FA5}">
                      <a16:colId xmlns:a16="http://schemas.microsoft.com/office/drawing/2014/main" val="9035566"/>
                    </a:ext>
                  </a:extLst>
                </a:gridCol>
                <a:gridCol w="6982988">
                  <a:extLst>
                    <a:ext uri="{9D8B030D-6E8A-4147-A177-3AD203B41FA5}">
                      <a16:colId xmlns:a16="http://schemas.microsoft.com/office/drawing/2014/main" val="4112670436"/>
                    </a:ext>
                  </a:extLst>
                </a:gridCol>
                <a:gridCol w="609600">
                  <a:extLst>
                    <a:ext uri="{9D8B030D-6E8A-4147-A177-3AD203B41FA5}">
                      <a16:colId xmlns:a16="http://schemas.microsoft.com/office/drawing/2014/main" val="2059676857"/>
                    </a:ext>
                  </a:extLst>
                </a:gridCol>
              </a:tblGrid>
              <a:tr h="128790">
                <a:tc gridSpan="3">
                  <a:txBody>
                    <a:bodyPr/>
                    <a:lstStyle/>
                    <a:p>
                      <a:pPr>
                        <a:spcAft>
                          <a:spcPts val="600"/>
                        </a:spcAf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extLst>
                  <a:ext uri="{0D108BD9-81ED-4DB2-BD59-A6C34878D82A}">
                    <a16:rowId xmlns:a16="http://schemas.microsoft.com/office/drawing/2014/main" val="2488104869"/>
                  </a:ext>
                </a:extLst>
              </a:tr>
              <a:tr h="772745">
                <a:tc>
                  <a:txBody>
                    <a:bodyPr/>
                    <a:lstStyle/>
                    <a:p>
                      <a:pPr>
                        <a:spcAft>
                          <a:spcPts val="0"/>
                        </a:spcAft>
                      </a:pPr>
                      <a:r>
                        <a:rPr lang="pt-BR" sz="1600">
                          <a:effectLst/>
                        </a:rPr>
                        <a:t>RF0031</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a:effectLst/>
                        </a:rPr>
                        <a:t>Gerenciar carrinho de compra</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a:effectLst/>
                        </a:rPr>
                        <a:t>O sistema deve permitir que produtos sejam colocados em um repositório temporário para futura compra (carrinho de compra). Deve ser possível adicionar, alterar e excluir itens de compra no carrinho. Também deve ser possível visualizar os itens no carrinho.</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48283986"/>
                  </a:ext>
                </a:extLst>
              </a:tr>
              <a:tr h="515163">
                <a:tc>
                  <a:txBody>
                    <a:bodyPr/>
                    <a:lstStyle/>
                    <a:p>
                      <a:pPr>
                        <a:spcAft>
                          <a:spcPts val="0"/>
                        </a:spcAft>
                      </a:pPr>
                      <a:r>
                        <a:rPr lang="pt-BR" sz="1600" dirty="0">
                          <a:effectLst/>
                        </a:rPr>
                        <a:t>RF0032</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Definir quantidade de itens no para o carrinho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editar a quantidade de cada item ao adicionar um produto no carrinho. Também deve ser possível editar a quantidade de itens de um carrinho na visualização dos itens já adicionados.</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3962791318"/>
                  </a:ext>
                </a:extLst>
              </a:tr>
              <a:tr h="257582">
                <a:tc>
                  <a:txBody>
                    <a:bodyPr/>
                    <a:lstStyle/>
                    <a:p>
                      <a:pPr>
                        <a:spcAft>
                          <a:spcPts val="0"/>
                        </a:spcAft>
                      </a:pPr>
                      <a:r>
                        <a:rPr lang="pt-BR" sz="1600" dirty="0">
                          <a:effectLst/>
                        </a:rPr>
                        <a:t>RF0033</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Realizar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a partir de um carrinho de compra realizar uma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816594186"/>
                  </a:ext>
                </a:extLst>
              </a:tr>
              <a:tr h="386372">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Calcular frete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sistema deve calcular o frete da compra com base nos itens selecionados e o endereço apontado pelo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4254301456"/>
                  </a:ext>
                </a:extLst>
              </a:tr>
              <a:tr h="772745">
                <a:tc>
                  <a:txBody>
                    <a:bodyPr/>
                    <a:lstStyle/>
                    <a:p>
                      <a:pPr>
                        <a:spcAft>
                          <a:spcPts val="0"/>
                        </a:spcAft>
                      </a:pPr>
                      <a:r>
                        <a:rPr lang="pt-BR" sz="1600" dirty="0">
                          <a:effectLst/>
                        </a:rPr>
                        <a:t>RF0035</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endereço de entrega previamente cadastrado em seu perfil ou um novo endereço de entrega pode ser cadastrado. Caso um novo endereço de entrega seja inserido, deve-se dar a possibilidade que o mesmo seja incorporado ao perfil do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07299039"/>
                  </a:ext>
                </a:extLst>
              </a:tr>
              <a:tr h="1803070">
                <a:tc>
                  <a:txBody>
                    <a:bodyPr/>
                    <a:lstStyle/>
                    <a:p>
                      <a:pPr>
                        <a:spcAft>
                          <a:spcPts val="0"/>
                        </a:spcAft>
                      </a:pPr>
                      <a:r>
                        <a:rPr lang="pt-BR" sz="1600" dirty="0">
                          <a:effectLst/>
                        </a:rPr>
                        <a:t>RF0036</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forma de pagamento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cartão de crédito previamente cadastrado em seu perfil.</a:t>
                      </a:r>
                    </a:p>
                    <a:p>
                      <a:pPr>
                        <a:spcAft>
                          <a:spcPts val="0"/>
                        </a:spcAft>
                        <a:tabLst>
                          <a:tab pos="5626100" algn="l"/>
                        </a:tabLst>
                      </a:pPr>
                      <a:r>
                        <a:rPr lang="pt-BR" sz="1600" dirty="0">
                          <a:effectLst/>
                        </a:rPr>
                        <a:t> </a:t>
                      </a:r>
                    </a:p>
                    <a:p>
                      <a:pPr>
                        <a:spcAft>
                          <a:spcPts val="0"/>
                        </a:spcAft>
                        <a:tabLst>
                          <a:tab pos="5626100" algn="l"/>
                        </a:tabLst>
                      </a:pPr>
                      <a:r>
                        <a:rPr lang="pt-BR" sz="1600" dirty="0">
                          <a:effectLst/>
                        </a:rPr>
                        <a:t>O cliente também poderá utilizar um cupom de troca ou um cupom promocional válido.</a:t>
                      </a:r>
                    </a:p>
                    <a:p>
                      <a:pPr>
                        <a:spcAft>
                          <a:spcPts val="0"/>
                        </a:spcAft>
                        <a:tabLst>
                          <a:tab pos="5626100" algn="l"/>
                        </a:tabLst>
                      </a:pPr>
                      <a:r>
                        <a:rPr lang="pt-BR" sz="1600" dirty="0">
                          <a:effectLst/>
                        </a:rPr>
                        <a:t> </a:t>
                      </a:r>
                    </a:p>
                    <a:p>
                      <a:pPr>
                        <a:spcAft>
                          <a:spcPts val="0"/>
                        </a:spcAft>
                        <a:tabLst>
                          <a:tab pos="5626100" algn="l"/>
                        </a:tabLst>
                      </a:pPr>
                      <a:r>
                        <a:rPr lang="pt-BR" sz="1600" dirty="0">
                          <a:effectLst/>
                        </a:rPr>
                        <a:t>Deve-se possibilitar que o pagamento seja feito utilizando tanto cupons de troca, promocionais e cartão de crédito.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491823767"/>
                  </a:ext>
                </a:extLst>
              </a:tr>
            </a:tbl>
          </a:graphicData>
        </a:graphic>
      </p:graphicFrame>
    </p:spTree>
    <p:extLst>
      <p:ext uri="{BB962C8B-B14F-4D97-AF65-F5344CB8AC3E}">
        <p14:creationId xmlns:p14="http://schemas.microsoft.com/office/powerpoint/2010/main" val="281761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C8EF9D94-C699-4D15-AAD8-70D45FA7D2A2}"/>
              </a:ext>
            </a:extLst>
          </p:cNvPr>
          <p:cNvGraphicFramePr>
            <a:graphicFrameLocks noGrp="1"/>
          </p:cNvGraphicFramePr>
          <p:nvPr>
            <p:extLst>
              <p:ext uri="{D42A27DB-BD31-4B8C-83A1-F6EECF244321}">
                <p14:modId xmlns:p14="http://schemas.microsoft.com/office/powerpoint/2010/main" val="815709505"/>
              </p:ext>
            </p:extLst>
          </p:nvPr>
        </p:nvGraphicFramePr>
        <p:xfrm>
          <a:off x="516073" y="381000"/>
          <a:ext cx="11159854" cy="6096000"/>
        </p:xfrm>
        <a:graphic>
          <a:graphicData uri="http://schemas.openxmlformats.org/drawingml/2006/table">
            <a:tbl>
              <a:tblPr>
                <a:tableStyleId>{5C22544A-7EE6-4342-B048-85BDC9FD1C3A}</a:tableStyleId>
              </a:tblPr>
              <a:tblGrid>
                <a:gridCol w="1233295">
                  <a:extLst>
                    <a:ext uri="{9D8B030D-6E8A-4147-A177-3AD203B41FA5}">
                      <a16:colId xmlns:a16="http://schemas.microsoft.com/office/drawing/2014/main" val="1753275004"/>
                    </a:ext>
                  </a:extLst>
                </a:gridCol>
                <a:gridCol w="2526787">
                  <a:extLst>
                    <a:ext uri="{9D8B030D-6E8A-4147-A177-3AD203B41FA5}">
                      <a16:colId xmlns:a16="http://schemas.microsoft.com/office/drawing/2014/main" val="1104149966"/>
                    </a:ext>
                  </a:extLst>
                </a:gridCol>
                <a:gridCol w="6732949">
                  <a:extLst>
                    <a:ext uri="{9D8B030D-6E8A-4147-A177-3AD203B41FA5}">
                      <a16:colId xmlns:a16="http://schemas.microsoft.com/office/drawing/2014/main" val="2001968897"/>
                    </a:ext>
                  </a:extLst>
                </a:gridCol>
                <a:gridCol w="666823">
                  <a:extLst>
                    <a:ext uri="{9D8B030D-6E8A-4147-A177-3AD203B41FA5}">
                      <a16:colId xmlns:a16="http://schemas.microsoft.com/office/drawing/2014/main" val="2454774140"/>
                    </a:ext>
                  </a:extLst>
                </a:gridCol>
              </a:tblGrid>
              <a:tr h="548151">
                <a:tc>
                  <a:txBody>
                    <a:bodyPr/>
                    <a:lstStyle/>
                    <a:p>
                      <a:pPr>
                        <a:spcAft>
                          <a:spcPts val="0"/>
                        </a:spcAft>
                      </a:pPr>
                      <a:r>
                        <a:rPr lang="pt-BR" sz="1600">
                          <a:effectLst/>
                        </a:rPr>
                        <a:t>RF0037</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Finalizar Compra</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a:effectLst/>
                        </a:rPr>
                        <a:t>Uma compra deve ser finalizada após a seleção da forma de pagamento e endereço de entrega. Após a finalização o status da compra deve ser EM PROCESSAMENTO.</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45657" marR="45657" marT="0" marB="0"/>
                </a:tc>
                <a:extLst>
                  <a:ext uri="{0D108BD9-81ED-4DB2-BD59-A6C34878D82A}">
                    <a16:rowId xmlns:a16="http://schemas.microsoft.com/office/drawing/2014/main" val="1824460899"/>
                  </a:ext>
                </a:extLst>
              </a:tr>
              <a:tr h="548151">
                <a:tc>
                  <a:txBody>
                    <a:bodyPr/>
                    <a:lstStyle/>
                    <a:p>
                      <a:pPr>
                        <a:spcAft>
                          <a:spcPts val="0"/>
                        </a:spcAft>
                      </a:pPr>
                      <a:r>
                        <a:rPr lang="pt-BR" sz="1600" dirty="0">
                          <a:effectLst/>
                        </a:rPr>
                        <a:t>RF0038</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Despachar produtos para entrega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selecione vendas já aprovadas para serem entregues. Assim o status deve ficar EM TRANSITO.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45657" marR="45657" marT="0" marB="0"/>
                </a:tc>
                <a:extLst>
                  <a:ext uri="{0D108BD9-81ED-4DB2-BD59-A6C34878D82A}">
                    <a16:rowId xmlns:a16="http://schemas.microsoft.com/office/drawing/2014/main" val="1270143081"/>
                  </a:ext>
                </a:extLst>
              </a:tr>
              <a:tr h="411113">
                <a:tc>
                  <a:txBody>
                    <a:bodyPr/>
                    <a:lstStyle/>
                    <a:p>
                      <a:pPr>
                        <a:spcAft>
                          <a:spcPts val="0"/>
                        </a:spcAft>
                      </a:pPr>
                      <a:r>
                        <a:rPr lang="pt-BR" sz="1600" dirty="0">
                          <a:effectLst/>
                        </a:rPr>
                        <a:t>RF0039</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Produtos entregues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confirme entrega de uma compra. Assim o status deve ficar ENTREGUE.</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45657" marR="45657" marT="0" marB="0"/>
                </a:tc>
                <a:extLst>
                  <a:ext uri="{0D108BD9-81ED-4DB2-BD59-A6C34878D82A}">
                    <a16:rowId xmlns:a16="http://schemas.microsoft.com/office/drawing/2014/main" val="1942647129"/>
                  </a:ext>
                </a:extLst>
              </a:tr>
              <a:tr h="411113">
                <a:tc>
                  <a:txBody>
                    <a:bodyPr/>
                    <a:lstStyle/>
                    <a:p>
                      <a:pPr>
                        <a:spcAft>
                          <a:spcPts val="0"/>
                        </a:spcAft>
                      </a:pPr>
                      <a:r>
                        <a:rPr lang="pt-BR" sz="1600" dirty="0">
                          <a:effectLst/>
                        </a:rPr>
                        <a:t>RF0040</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item de uma compra seja trocado por um cliente através da visualização de pedidos do mesmo.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309432998"/>
                  </a:ext>
                </a:extLst>
              </a:tr>
              <a:tr h="548151">
                <a:tc>
                  <a:txBody>
                    <a:bodyPr/>
                    <a:lstStyle/>
                    <a:p>
                      <a:pPr>
                        <a:spcAft>
                          <a:spcPts val="0"/>
                        </a:spcAft>
                      </a:pPr>
                      <a:r>
                        <a:rPr lang="pt-BR" sz="1600" dirty="0">
                          <a:effectLst/>
                        </a:rPr>
                        <a:t>RF0041</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Autorizar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autorize pedidos ou compra com status EM TROCA. Assim o pedido passa ficar com status TROCA AUTORIZADA.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45657" marR="45657" marT="0" marB="0"/>
                </a:tc>
                <a:extLst>
                  <a:ext uri="{0D108BD9-81ED-4DB2-BD59-A6C34878D82A}">
                    <a16:rowId xmlns:a16="http://schemas.microsoft.com/office/drawing/2014/main" val="1434892297"/>
                  </a:ext>
                </a:extLst>
              </a:tr>
              <a:tr h="411113">
                <a:tc>
                  <a:txBody>
                    <a:bodyPr/>
                    <a:lstStyle/>
                    <a:p>
                      <a:pPr>
                        <a:spcAft>
                          <a:spcPts val="0"/>
                        </a:spcAft>
                      </a:pPr>
                      <a:r>
                        <a:rPr lang="pt-BR" sz="1600" dirty="0">
                          <a:effectLst/>
                        </a:rPr>
                        <a:t>RF0042</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Visualização de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visualize todos pedidos de troca ou compra com status EM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45657" marR="45657" marT="0" marB="0"/>
                </a:tc>
                <a:extLst>
                  <a:ext uri="{0D108BD9-81ED-4DB2-BD59-A6C34878D82A}">
                    <a16:rowId xmlns:a16="http://schemas.microsoft.com/office/drawing/2014/main" val="671318518"/>
                  </a:ext>
                </a:extLst>
              </a:tr>
              <a:tr h="1233337">
                <a:tc>
                  <a:txBody>
                    <a:bodyPr/>
                    <a:lstStyle/>
                    <a:p>
                      <a:pPr>
                        <a:spcAft>
                          <a:spcPts val="0"/>
                        </a:spcAft>
                      </a:pPr>
                      <a:r>
                        <a:rPr lang="pt-BR" sz="1600" dirty="0">
                          <a:effectLst/>
                        </a:rPr>
                        <a:t>RF0043</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Confirmar recebimento de itens para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confirme o recebimento de pedidos de troca ou compra com status EM TROCA.</a:t>
                      </a:r>
                    </a:p>
                    <a:p>
                      <a:pPr>
                        <a:spcAft>
                          <a:spcPts val="0"/>
                        </a:spcAft>
                        <a:tabLst>
                          <a:tab pos="5626100" algn="l"/>
                        </a:tabLst>
                      </a:pPr>
                      <a:r>
                        <a:rPr lang="pt-BR" sz="1600" dirty="0">
                          <a:effectLst/>
                        </a:rPr>
                        <a:t> </a:t>
                      </a:r>
                    </a:p>
                    <a:p>
                      <a:pPr>
                        <a:spcAft>
                          <a:spcPts val="0"/>
                        </a:spcAft>
                        <a:tabLst>
                          <a:tab pos="5626100" algn="l"/>
                        </a:tabLst>
                      </a:pPr>
                      <a:r>
                        <a:rPr lang="pt-BR" sz="1600" dirty="0">
                          <a:effectLst/>
                        </a:rPr>
                        <a:t>Nesta confirmação o administrador deverá informar se os itens trocados deverão retornar ao estoque. Em caso positivo deve-se dar entrada no estoque dos respectivos itens. </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45657" marR="45657" marT="0" marB="0"/>
                </a:tc>
                <a:extLst>
                  <a:ext uri="{0D108BD9-81ED-4DB2-BD59-A6C34878D82A}">
                    <a16:rowId xmlns:a16="http://schemas.microsoft.com/office/drawing/2014/main" val="424176237"/>
                  </a:ext>
                </a:extLst>
              </a:tr>
              <a:tr h="548151">
                <a:tc>
                  <a:txBody>
                    <a:bodyPr/>
                    <a:lstStyle/>
                    <a:p>
                      <a:pPr>
                        <a:spcAft>
                          <a:spcPts val="0"/>
                        </a:spcAft>
                      </a:pPr>
                      <a:r>
                        <a:rPr lang="pt-BR" sz="1600" dirty="0">
                          <a:effectLst/>
                        </a:rPr>
                        <a:t>RF0044</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Gerar cupom de troca após recebimento de itens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gerar um cupom de troca quando o administrador informar que os itens a serem trocados chegaram. Este cupom deverá ser disponibilizado para o cliente para ser utilizado em futuras compras.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2072326552"/>
                  </a:ext>
                </a:extLst>
              </a:tr>
            </a:tbl>
          </a:graphicData>
        </a:graphic>
      </p:graphicFrame>
    </p:spTree>
    <p:extLst>
      <p:ext uri="{BB962C8B-B14F-4D97-AF65-F5344CB8AC3E}">
        <p14:creationId xmlns:p14="http://schemas.microsoft.com/office/powerpoint/2010/main" val="388738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7C7BA6A8-6E0B-45CC-81C1-B7939A2ED3DE}"/>
              </a:ext>
            </a:extLst>
          </p:cNvPr>
          <p:cNvGraphicFramePr>
            <a:graphicFrameLocks noGrp="1"/>
          </p:cNvGraphicFramePr>
          <p:nvPr>
            <p:extLst>
              <p:ext uri="{D42A27DB-BD31-4B8C-83A1-F6EECF244321}">
                <p14:modId xmlns:p14="http://schemas.microsoft.com/office/powerpoint/2010/main" val="1457532211"/>
              </p:ext>
            </p:extLst>
          </p:nvPr>
        </p:nvGraphicFramePr>
        <p:xfrm>
          <a:off x="845240" y="1216974"/>
          <a:ext cx="10501520" cy="4424052"/>
        </p:xfrm>
        <a:graphic>
          <a:graphicData uri="http://schemas.openxmlformats.org/drawingml/2006/table">
            <a:tbl>
              <a:tblPr>
                <a:tableStyleId>{5C22544A-7EE6-4342-B048-85BDC9FD1C3A}</a:tableStyleId>
              </a:tblPr>
              <a:tblGrid>
                <a:gridCol w="1160542">
                  <a:extLst>
                    <a:ext uri="{9D8B030D-6E8A-4147-A177-3AD203B41FA5}">
                      <a16:colId xmlns:a16="http://schemas.microsoft.com/office/drawing/2014/main" val="802279697"/>
                    </a:ext>
                  </a:extLst>
                </a:gridCol>
                <a:gridCol w="2377729">
                  <a:extLst>
                    <a:ext uri="{9D8B030D-6E8A-4147-A177-3AD203B41FA5}">
                      <a16:colId xmlns:a16="http://schemas.microsoft.com/office/drawing/2014/main" val="3381857767"/>
                    </a:ext>
                  </a:extLst>
                </a:gridCol>
                <a:gridCol w="6297741">
                  <a:extLst>
                    <a:ext uri="{9D8B030D-6E8A-4147-A177-3AD203B41FA5}">
                      <a16:colId xmlns:a16="http://schemas.microsoft.com/office/drawing/2014/main" val="750905888"/>
                    </a:ext>
                  </a:extLst>
                </a:gridCol>
                <a:gridCol w="665508">
                  <a:extLst>
                    <a:ext uri="{9D8B030D-6E8A-4147-A177-3AD203B41FA5}">
                      <a16:colId xmlns:a16="http://schemas.microsoft.com/office/drawing/2014/main" val="3405998959"/>
                    </a:ext>
                  </a:extLst>
                </a:gridCol>
              </a:tblGrid>
              <a:tr h="327708">
                <a:tc gridSpan="3">
                  <a:txBody>
                    <a:bodyPr/>
                    <a:lstStyle/>
                    <a:p>
                      <a:pPr>
                        <a:spcAft>
                          <a:spcPts val="600"/>
                        </a:spcAft>
                      </a:pPr>
                      <a:r>
                        <a:rPr lang="pt-BR" sz="1600">
                          <a:effectLst/>
                        </a:rPr>
                        <a:t>Grupo: Controle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78932852"/>
                  </a:ext>
                </a:extLst>
              </a:tr>
              <a:tr h="1474684">
                <a:tc>
                  <a:txBody>
                    <a:bodyPr/>
                    <a:lstStyle/>
                    <a:p>
                      <a:pPr>
                        <a:spcAft>
                          <a:spcPts val="0"/>
                        </a:spcAft>
                      </a:pPr>
                      <a:r>
                        <a:rPr lang="pt-BR" sz="1600" dirty="0">
                          <a:effectLst/>
                        </a:rPr>
                        <a:t>RF0051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Realizar entrada em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permitir que seja possível realizar entrada de itens de bebidas em estoque.</a:t>
                      </a:r>
                    </a:p>
                    <a:p>
                      <a:pPr>
                        <a:spcAft>
                          <a:spcPts val="600"/>
                        </a:spcAft>
                      </a:pPr>
                      <a:r>
                        <a:rPr lang="pt-BR" sz="1600" dirty="0">
                          <a:effectLst/>
                        </a:rPr>
                        <a:t>No registro de cada item, deve ser indicado o jogo já previamente cadastrado e a quantidade de itens da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95418537"/>
                  </a:ext>
                </a:extLst>
              </a:tr>
              <a:tr h="1310830">
                <a:tc>
                  <a:txBody>
                    <a:bodyPr/>
                    <a:lstStyle/>
                    <a:p>
                      <a:pPr>
                        <a:spcAft>
                          <a:spcPts val="0"/>
                        </a:spcAft>
                      </a:pPr>
                      <a:r>
                        <a:rPr lang="pt-BR" sz="1600" dirty="0">
                          <a:effectLst/>
                        </a:rPr>
                        <a:t>RF0052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Calcular valor de venda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calcular o valor de venda com base no valor de custo e o grupo de precificação. Sendo que o valor de venda será o valor de compra mais o percentual definido no grupo de precificação relacionado à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53406878"/>
                  </a:ext>
                </a:extLst>
              </a:tr>
              <a:tr h="655415">
                <a:tc>
                  <a:txBody>
                    <a:bodyPr/>
                    <a:lstStyle/>
                    <a:p>
                      <a:pPr>
                        <a:spcAft>
                          <a:spcPts val="0"/>
                        </a:spcAft>
                      </a:pPr>
                      <a:r>
                        <a:rPr lang="pt-BR" sz="1600" dirty="0">
                          <a:effectLst/>
                        </a:rPr>
                        <a:t>RF0053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Dar baixa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Para cada venda realizada deve-se dar baixa no estoque do total de itens vendidos.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57344515"/>
                  </a:ext>
                </a:extLst>
              </a:tr>
              <a:tr h="655415">
                <a:tc>
                  <a:txBody>
                    <a:bodyPr/>
                    <a:lstStyle/>
                    <a:p>
                      <a:pPr>
                        <a:spcAft>
                          <a:spcPts val="0"/>
                        </a:spcAft>
                      </a:pPr>
                      <a:r>
                        <a:rPr lang="pt-BR" sz="1600" dirty="0">
                          <a:effectLst/>
                        </a:rPr>
                        <a:t>RF0054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Realizar reentrada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realizar a reentrada de um item em estoque a partir da troca de um produto.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62371159"/>
                  </a:ext>
                </a:extLst>
              </a:tr>
            </a:tbl>
          </a:graphicData>
        </a:graphic>
      </p:graphicFrame>
    </p:spTree>
    <p:extLst>
      <p:ext uri="{BB962C8B-B14F-4D97-AF65-F5344CB8AC3E}">
        <p14:creationId xmlns:p14="http://schemas.microsoft.com/office/powerpoint/2010/main" val="76184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950EDE-FE4F-41C2-92A2-E18598745951}"/>
              </a:ext>
            </a:extLst>
          </p:cNvPr>
          <p:cNvSpPr>
            <a:spLocks noGrp="1"/>
          </p:cNvSpPr>
          <p:nvPr>
            <p:ph type="title"/>
          </p:nvPr>
        </p:nvSpPr>
        <p:spPr/>
        <p:txBody>
          <a:bodyPr/>
          <a:lstStyle/>
          <a:p>
            <a:r>
              <a:rPr lang="pt-BR" dirty="0"/>
              <a:t>Requisitos não funcionais</a:t>
            </a:r>
          </a:p>
        </p:txBody>
      </p:sp>
      <p:graphicFrame>
        <p:nvGraphicFramePr>
          <p:cNvPr id="4" name="Tabela 3">
            <a:extLst>
              <a:ext uri="{FF2B5EF4-FFF2-40B4-BE49-F238E27FC236}">
                <a16:creationId xmlns:a16="http://schemas.microsoft.com/office/drawing/2014/main" id="{73B1D602-6245-446D-A167-D7D7A6AA56E4}"/>
              </a:ext>
            </a:extLst>
          </p:cNvPr>
          <p:cNvGraphicFramePr>
            <a:graphicFrameLocks noGrp="1"/>
          </p:cNvGraphicFramePr>
          <p:nvPr>
            <p:extLst>
              <p:ext uri="{D42A27DB-BD31-4B8C-83A1-F6EECF244321}">
                <p14:modId xmlns:p14="http://schemas.microsoft.com/office/powerpoint/2010/main" val="2344097171"/>
              </p:ext>
            </p:extLst>
          </p:nvPr>
        </p:nvGraphicFramePr>
        <p:xfrm>
          <a:off x="708991" y="2374678"/>
          <a:ext cx="10774017" cy="3466768"/>
        </p:xfrm>
        <a:graphic>
          <a:graphicData uri="http://schemas.openxmlformats.org/drawingml/2006/table">
            <a:tbl>
              <a:tblPr>
                <a:tableStyleId>{5C22544A-7EE6-4342-B048-85BDC9FD1C3A}</a:tableStyleId>
              </a:tblPr>
              <a:tblGrid>
                <a:gridCol w="1493280">
                  <a:extLst>
                    <a:ext uri="{9D8B030D-6E8A-4147-A177-3AD203B41FA5}">
                      <a16:colId xmlns:a16="http://schemas.microsoft.com/office/drawing/2014/main" val="3972760246"/>
                    </a:ext>
                  </a:extLst>
                </a:gridCol>
                <a:gridCol w="2136802">
                  <a:extLst>
                    <a:ext uri="{9D8B030D-6E8A-4147-A177-3AD203B41FA5}">
                      <a16:colId xmlns:a16="http://schemas.microsoft.com/office/drawing/2014/main" val="2750602671"/>
                    </a:ext>
                  </a:extLst>
                </a:gridCol>
                <a:gridCol w="6157466">
                  <a:extLst>
                    <a:ext uri="{9D8B030D-6E8A-4147-A177-3AD203B41FA5}">
                      <a16:colId xmlns:a16="http://schemas.microsoft.com/office/drawing/2014/main" val="2433487570"/>
                    </a:ext>
                  </a:extLst>
                </a:gridCol>
                <a:gridCol w="986469">
                  <a:extLst>
                    <a:ext uri="{9D8B030D-6E8A-4147-A177-3AD203B41FA5}">
                      <a16:colId xmlns:a16="http://schemas.microsoft.com/office/drawing/2014/main" val="2162840501"/>
                    </a:ext>
                  </a:extLst>
                </a:gridCol>
              </a:tblGrid>
              <a:tr h="212035">
                <a:tc gridSpan="3">
                  <a:txBody>
                    <a:bodyPr/>
                    <a:lstStyle/>
                    <a:p>
                      <a:pPr>
                        <a:spcAft>
                          <a:spcPts val="0"/>
                        </a:spcAft>
                        <a:tabLst>
                          <a:tab pos="5626100" algn="l"/>
                        </a:tabLst>
                      </a:pPr>
                      <a:r>
                        <a:rPr lang="pt-BR" sz="1600">
                          <a:effectLst/>
                        </a:rPr>
                        <a:t>Grupo: Geral</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18036794"/>
                  </a:ext>
                </a:extLst>
              </a:tr>
              <a:tr h="636104">
                <a:tc>
                  <a:txBody>
                    <a:bodyPr/>
                    <a:lstStyle/>
                    <a:p>
                      <a:pPr>
                        <a:spcAft>
                          <a:spcPts val="0"/>
                        </a:spcAft>
                      </a:pPr>
                      <a:r>
                        <a:rPr lang="pt-BR" sz="1600">
                          <a:effectLst/>
                        </a:rPr>
                        <a:t>RNF0011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Tempo de resposta para consultas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Toda consulta de usuário deve ter resposta em no máximo 1 segundo.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1917571"/>
                  </a:ext>
                </a:extLst>
              </a:tr>
              <a:tr h="636104">
                <a:tc>
                  <a:txBody>
                    <a:bodyPr/>
                    <a:lstStyle/>
                    <a:p>
                      <a:pPr>
                        <a:spcAft>
                          <a:spcPts val="0"/>
                        </a:spcAft>
                      </a:pPr>
                      <a:r>
                        <a:rPr lang="pt-BR" sz="1600" dirty="0">
                          <a:effectLst/>
                        </a:rPr>
                        <a:t>RNF0012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Log de transação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operação de escrita (Inserção ou Alteração) deve ser registado data, hora, usuário responsável além de manter os dados alterados.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332919268"/>
                  </a:ext>
                </a:extLst>
              </a:tr>
              <a:tr h="212035">
                <a:tc gridSpan="3">
                  <a:txBody>
                    <a:bodyPr/>
                    <a:lstStyle/>
                    <a:p>
                      <a:pPr>
                        <a:spcAft>
                          <a:spcPts val="0"/>
                        </a:spcAft>
                        <a:tabLst>
                          <a:tab pos="5626100" algn="l"/>
                        </a:tabLst>
                      </a:pPr>
                      <a:r>
                        <a:rPr lang="pt-BR" sz="1600" dirty="0">
                          <a:effectLst/>
                          <a:highlight>
                            <a:srgbClr val="FFFF00"/>
                          </a:highligh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036914211"/>
                  </a:ext>
                </a:extLst>
              </a:tr>
              <a:tr h="212035">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125054458"/>
                  </a:ext>
                </a:extLst>
              </a:tr>
              <a:tr h="636104">
                <a:tc>
                  <a:txBody>
                    <a:bodyPr/>
                    <a:lstStyle/>
                    <a:p>
                      <a:pPr>
                        <a:spcAft>
                          <a:spcPts val="0"/>
                        </a:spcAft>
                      </a:pPr>
                      <a:r>
                        <a:rPr lang="pt-BR" sz="1600" dirty="0">
                          <a:effectLst/>
                        </a:rPr>
                        <a:t>RNF0021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040553091"/>
                  </a:ext>
                </a:extLst>
              </a:tr>
              <a:tr h="636104">
                <a:tc>
                  <a:txBody>
                    <a:bodyPr/>
                    <a:lstStyle/>
                    <a:p>
                      <a:pPr>
                        <a:spcAft>
                          <a:spcPts val="0"/>
                        </a:spcAft>
                      </a:pPr>
                      <a:r>
                        <a:rPr lang="pt-BR" sz="1600" dirty="0">
                          <a:effectLst/>
                        </a:rPr>
                        <a:t>RNF0022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Cadastro de domínios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haver um script de implantação do sistema que insere todos registros de tabelas de domínio necessárias por </a:t>
                      </a:r>
                      <a:r>
                        <a:rPr lang="pt-BR" sz="1600" dirty="0" err="1">
                          <a:effectLst/>
                        </a:rPr>
                        <a:t>ex</a:t>
                      </a:r>
                      <a:r>
                        <a:rPr lang="pt-BR" sz="1600" dirty="0">
                          <a:effectLst/>
                        </a:rPr>
                        <a:t>: bebida, marca, sabor, volume, etc.</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93367958"/>
                  </a:ext>
                </a:extLst>
              </a:tr>
            </a:tbl>
          </a:graphicData>
        </a:graphic>
      </p:graphicFrame>
    </p:spTree>
    <p:extLst>
      <p:ext uri="{BB962C8B-B14F-4D97-AF65-F5344CB8AC3E}">
        <p14:creationId xmlns:p14="http://schemas.microsoft.com/office/powerpoint/2010/main" val="3012325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A4A9BD21-76CD-4035-A30A-570A4E5C389E}"/>
              </a:ext>
            </a:extLst>
          </p:cNvPr>
          <p:cNvGraphicFramePr>
            <a:graphicFrameLocks noGrp="1"/>
          </p:cNvGraphicFramePr>
          <p:nvPr>
            <p:extLst>
              <p:ext uri="{D42A27DB-BD31-4B8C-83A1-F6EECF244321}">
                <p14:modId xmlns:p14="http://schemas.microsoft.com/office/powerpoint/2010/main" val="2707592564"/>
              </p:ext>
            </p:extLst>
          </p:nvPr>
        </p:nvGraphicFramePr>
        <p:xfrm>
          <a:off x="725971" y="911088"/>
          <a:ext cx="10740057" cy="5035824"/>
        </p:xfrm>
        <a:graphic>
          <a:graphicData uri="http://schemas.openxmlformats.org/drawingml/2006/table">
            <a:tbl>
              <a:tblPr>
                <a:tableStyleId>{5C22544A-7EE6-4342-B048-85BDC9FD1C3A}</a:tableStyleId>
              </a:tblPr>
              <a:tblGrid>
                <a:gridCol w="1488574">
                  <a:extLst>
                    <a:ext uri="{9D8B030D-6E8A-4147-A177-3AD203B41FA5}">
                      <a16:colId xmlns:a16="http://schemas.microsoft.com/office/drawing/2014/main" val="577574108"/>
                    </a:ext>
                  </a:extLst>
                </a:gridCol>
                <a:gridCol w="2130067">
                  <a:extLst>
                    <a:ext uri="{9D8B030D-6E8A-4147-A177-3AD203B41FA5}">
                      <a16:colId xmlns:a16="http://schemas.microsoft.com/office/drawing/2014/main" val="3779986544"/>
                    </a:ext>
                  </a:extLst>
                </a:gridCol>
                <a:gridCol w="6213020">
                  <a:extLst>
                    <a:ext uri="{9D8B030D-6E8A-4147-A177-3AD203B41FA5}">
                      <a16:colId xmlns:a16="http://schemas.microsoft.com/office/drawing/2014/main" val="4035944259"/>
                    </a:ext>
                  </a:extLst>
                </a:gridCol>
                <a:gridCol w="908396">
                  <a:extLst>
                    <a:ext uri="{9D8B030D-6E8A-4147-A177-3AD203B41FA5}">
                      <a16:colId xmlns:a16="http://schemas.microsoft.com/office/drawing/2014/main" val="1429067529"/>
                    </a:ext>
                  </a:extLst>
                </a:gridCol>
              </a:tblGrid>
              <a:tr h="245396">
                <a:tc gridSpan="3">
                  <a:txBody>
                    <a:bodyPr/>
                    <a:lstStyle/>
                    <a:p>
                      <a:pPr>
                        <a:spcAft>
                          <a:spcPts val="600"/>
                        </a:spcAft>
                      </a:pPr>
                      <a:r>
                        <a:rPr lang="pt-BR" sz="1600">
                          <a:effectLst/>
                        </a:rPr>
                        <a:t>Grupo: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07287238"/>
                  </a:ext>
                </a:extLst>
              </a:tr>
              <a:tr h="785316">
                <a:tc>
                  <a:txBody>
                    <a:bodyPr/>
                    <a:lstStyle/>
                    <a:p>
                      <a:pPr>
                        <a:spcAft>
                          <a:spcPts val="0"/>
                        </a:spcAft>
                      </a:pPr>
                      <a:r>
                        <a:rPr lang="pt-BR" sz="1600">
                          <a:effectLst/>
                        </a:rPr>
                        <a:t>RNF0031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forte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A senha cadastrada pelo usuário deve ser composta de pelo menos 8 caracteres, ter letras maiúsculas e minúsculas além de conter caracteres especiais.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4094136842"/>
                  </a:ext>
                </a:extLst>
              </a:tr>
              <a:tr h="523544">
                <a:tc>
                  <a:txBody>
                    <a:bodyPr/>
                    <a:lstStyle/>
                    <a:p>
                      <a:pPr>
                        <a:spcAft>
                          <a:spcPts val="0"/>
                        </a:spcAft>
                      </a:pPr>
                      <a:r>
                        <a:rPr lang="pt-BR" sz="1600" dirty="0">
                          <a:effectLst/>
                        </a:rPr>
                        <a:t>RNF0032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Confirmação de senha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usuário obrigatoriamente deve digitar duas vezes a mesma senha no momento do registro da mesma.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742801866"/>
                  </a:ext>
                </a:extLst>
              </a:tr>
              <a:tr h="287949">
                <a:tc>
                  <a:txBody>
                    <a:bodyPr/>
                    <a:lstStyle/>
                    <a:p>
                      <a:pPr>
                        <a:spcAft>
                          <a:spcPts val="0"/>
                        </a:spcAft>
                      </a:pPr>
                      <a:r>
                        <a:rPr lang="pt-BR" sz="1600" dirty="0">
                          <a:effectLst/>
                        </a:rPr>
                        <a:t>RNF0033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criptografada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 senha deve ser criptografada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10133024"/>
                  </a:ext>
                </a:extLst>
              </a:tr>
              <a:tr h="785316">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Alteração apenas de endereços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sistema deve possibilitar que endereços de entrega ou cobrança possam ser alterados ou adicionados de forma simples sem a necessidade da edição dos demais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326265325"/>
                  </a:ext>
                </a:extLst>
              </a:tr>
              <a:tr h="523544">
                <a:tc>
                  <a:txBody>
                    <a:bodyPr/>
                    <a:lstStyle/>
                    <a:p>
                      <a:pPr>
                        <a:spcAft>
                          <a:spcPts val="0"/>
                        </a:spcAft>
                      </a:pPr>
                      <a:r>
                        <a:rPr lang="pt-BR" sz="1600" dirty="0">
                          <a:effectLst/>
                        </a:rPr>
                        <a:t>RNF0035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cliente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07381261"/>
                  </a:ext>
                </a:extLst>
              </a:tr>
              <a:tr h="287949">
                <a:tc gridSpan="3">
                  <a:txBody>
                    <a:bodyPr/>
                    <a:lstStyle/>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568374295"/>
                  </a:ext>
                </a:extLst>
              </a:tr>
              <a:tr h="287949">
                <a:tc gridSpan="3">
                  <a:txBody>
                    <a:bodyPr/>
                    <a:lstStyle/>
                    <a:p>
                      <a:pPr>
                        <a:spcAft>
                          <a:spcPts val="600"/>
                        </a:spcAft>
                      </a:pPr>
                      <a:r>
                        <a:rPr lang="pt-BR" sz="1600" dirty="0">
                          <a:effectLst/>
                        </a:rPr>
                        <a:t>Grupo: Gerenciar Vendas Eletrônicas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3623994"/>
                  </a:ext>
                </a:extLst>
              </a:tr>
              <a:tr h="1308861">
                <a:tc>
                  <a:txBody>
                    <a:bodyPr/>
                    <a:lstStyle/>
                    <a:p>
                      <a:pPr>
                        <a:spcAft>
                          <a:spcPts val="0"/>
                        </a:spcAft>
                      </a:pPr>
                      <a:r>
                        <a:rPr lang="pt-BR" sz="1600" dirty="0">
                          <a:effectLst/>
                        </a:rPr>
                        <a:t>RNF0041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Apresentar itens retirados do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ser apresentado na listagem de itens do carrinho os produtos removidos por atingirem o prazo determinado para finalização da compra (apresentar o tempo conforme parâmetro do sistema). Assim a opção comprar deve ser desabilitada e o itens deverão ser adicionados novamente no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3500552792"/>
                  </a:ext>
                </a:extLst>
              </a:tr>
            </a:tbl>
          </a:graphicData>
        </a:graphic>
      </p:graphicFrame>
    </p:spTree>
    <p:extLst>
      <p:ext uri="{BB962C8B-B14F-4D97-AF65-F5344CB8AC3E}">
        <p14:creationId xmlns:p14="http://schemas.microsoft.com/office/powerpoint/2010/main" val="190497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4AB74-74AD-4657-A216-EED924040313}"/>
              </a:ext>
            </a:extLst>
          </p:cNvPr>
          <p:cNvSpPr>
            <a:spLocks noGrp="1"/>
          </p:cNvSpPr>
          <p:nvPr>
            <p:ph type="title"/>
          </p:nvPr>
        </p:nvSpPr>
        <p:spPr/>
        <p:txBody>
          <a:bodyPr/>
          <a:lstStyle/>
          <a:p>
            <a:r>
              <a:rPr lang="pt-BR" dirty="0"/>
              <a:t>Regras de negócio</a:t>
            </a:r>
          </a:p>
        </p:txBody>
      </p:sp>
      <p:graphicFrame>
        <p:nvGraphicFramePr>
          <p:cNvPr id="4" name="Tabela 3">
            <a:extLst>
              <a:ext uri="{FF2B5EF4-FFF2-40B4-BE49-F238E27FC236}">
                <a16:creationId xmlns:a16="http://schemas.microsoft.com/office/drawing/2014/main" id="{40A9F941-41A6-4626-97E2-F00FE1423204}"/>
              </a:ext>
            </a:extLst>
          </p:cNvPr>
          <p:cNvGraphicFramePr>
            <a:graphicFrameLocks noGrp="1"/>
          </p:cNvGraphicFramePr>
          <p:nvPr>
            <p:extLst>
              <p:ext uri="{D42A27DB-BD31-4B8C-83A1-F6EECF244321}">
                <p14:modId xmlns:p14="http://schemas.microsoft.com/office/powerpoint/2010/main" val="3210727962"/>
              </p:ext>
            </p:extLst>
          </p:nvPr>
        </p:nvGraphicFramePr>
        <p:xfrm>
          <a:off x="1105003" y="2465421"/>
          <a:ext cx="9981994" cy="2667208"/>
        </p:xfrm>
        <a:graphic>
          <a:graphicData uri="http://schemas.openxmlformats.org/drawingml/2006/table">
            <a:tbl>
              <a:tblPr>
                <a:tableStyleId>{5C22544A-7EE6-4342-B048-85BDC9FD1C3A}</a:tableStyleId>
              </a:tblPr>
              <a:tblGrid>
                <a:gridCol w="1372312">
                  <a:extLst>
                    <a:ext uri="{9D8B030D-6E8A-4147-A177-3AD203B41FA5}">
                      <a16:colId xmlns:a16="http://schemas.microsoft.com/office/drawing/2014/main" val="117204447"/>
                    </a:ext>
                  </a:extLst>
                </a:gridCol>
                <a:gridCol w="1963704">
                  <a:extLst>
                    <a:ext uri="{9D8B030D-6E8A-4147-A177-3AD203B41FA5}">
                      <a16:colId xmlns:a16="http://schemas.microsoft.com/office/drawing/2014/main" val="4140434526"/>
                    </a:ext>
                  </a:extLst>
                </a:gridCol>
                <a:gridCol w="5895677">
                  <a:extLst>
                    <a:ext uri="{9D8B030D-6E8A-4147-A177-3AD203B41FA5}">
                      <a16:colId xmlns:a16="http://schemas.microsoft.com/office/drawing/2014/main" val="1053408963"/>
                    </a:ext>
                  </a:extLst>
                </a:gridCol>
                <a:gridCol w="750301">
                  <a:extLst>
                    <a:ext uri="{9D8B030D-6E8A-4147-A177-3AD203B41FA5}">
                      <a16:colId xmlns:a16="http://schemas.microsoft.com/office/drawing/2014/main" val="2783644472"/>
                    </a:ext>
                  </a:extLst>
                </a:gridCol>
              </a:tblGrid>
              <a:tr h="362213">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87943144"/>
                  </a:ext>
                </a:extLst>
              </a:tr>
              <a:tr h="2304995">
                <a:tc>
                  <a:txBody>
                    <a:bodyPr/>
                    <a:lstStyle/>
                    <a:p>
                      <a:pPr>
                        <a:spcAft>
                          <a:spcPts val="0"/>
                        </a:spcAft>
                      </a:pPr>
                      <a:r>
                        <a:rPr lang="pt-BR" sz="1600">
                          <a:effectLst/>
                        </a:rPr>
                        <a:t>RN0011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Dados obrigatórios para o cadastro de uma bebida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bebida cadastrada é obrigatório o cadastro dos seguintes dados: nome, descrição, tipo de bebida, marca, valor (em R$), volume, peso, sabor, lote, data de fabricação, data de validade, fabricante, embalagem, número do código de barras, sinalizar se é alcoólica (se sim, informar teor alcoólico), sinalizar se é gaseificada, sinalizar se contém glúten, ingredientes usados e dica de conservação.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807202696"/>
                  </a:ext>
                </a:extLst>
              </a:tr>
            </a:tbl>
          </a:graphicData>
        </a:graphic>
      </p:graphicFrame>
    </p:spTree>
    <p:extLst>
      <p:ext uri="{BB962C8B-B14F-4D97-AF65-F5344CB8AC3E}">
        <p14:creationId xmlns:p14="http://schemas.microsoft.com/office/powerpoint/2010/main" val="3599797838"/>
      </p:ext>
    </p:extLst>
  </p:cSld>
  <p:clrMapOvr>
    <a:masterClrMapping/>
  </p:clrMapOvr>
</p:sld>
</file>

<file path=ppt/theme/theme1.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176</TotalTime>
  <Words>2643</Words>
  <Application>Microsoft Office PowerPoint</Application>
  <PresentationFormat>Widescreen</PresentationFormat>
  <Paragraphs>348</Paragraphs>
  <Slides>16</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16</vt:i4>
      </vt:variant>
    </vt:vector>
  </HeadingPairs>
  <TitlesOfParts>
    <vt:vector size="19" baseType="lpstr">
      <vt:lpstr>Arial</vt:lpstr>
      <vt:lpstr>Gill Sans MT</vt:lpstr>
      <vt:lpstr>Galeria</vt:lpstr>
      <vt:lpstr>Documentação do projeto</vt:lpstr>
      <vt:lpstr>Requisitos funcionais</vt:lpstr>
      <vt:lpstr>Apresentação do PowerPoint</vt:lpstr>
      <vt:lpstr>Apresentação do PowerPoint</vt:lpstr>
      <vt:lpstr>Apresentação do PowerPoint</vt:lpstr>
      <vt:lpstr>Apresentação do PowerPoint</vt:lpstr>
      <vt:lpstr>Requisitos não funcionais</vt:lpstr>
      <vt:lpstr>Apresentação do PowerPoint</vt:lpstr>
      <vt:lpstr>Regras de negócio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Documentação do projeto</dc:title>
  <dc:creator>Gustavo da Rosa</dc:creator>
  <cp:lastModifiedBy>Gabriel Lima</cp:lastModifiedBy>
  <cp:revision>41</cp:revision>
  <dcterms:created xsi:type="dcterms:W3CDTF">2019-08-26T21:37:12Z</dcterms:created>
  <dcterms:modified xsi:type="dcterms:W3CDTF">2019-10-14T23:00:38Z</dcterms:modified>
</cp:coreProperties>
</file>