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sldIdLst>
    <p:sldId id="257" r:id="rId3"/>
    <p:sldId id="258" r:id="rId4"/>
    <p:sldId id="276"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59" r:id="rId21"/>
    <p:sldId id="277" r:id="rId22"/>
    <p:sldId id="278" r:id="rId23"/>
    <p:sldId id="279" r:id="rId24"/>
    <p:sldId id="280" r:id="rId25"/>
    <p:sldId id="282" r:id="rId26"/>
    <p:sldId id="284" r:id="rId27"/>
    <p:sldId id="285" r:id="rId28"/>
    <p:sldId id="286" r:id="rId29"/>
    <p:sldId id="287" r:id="rId30"/>
    <p:sldId id="288" r:id="rId31"/>
    <p:sldId id="289" r:id="rId32"/>
    <p:sldId id="291" r:id="rId33"/>
    <p:sldId id="294" r:id="rId34"/>
    <p:sldId id="293" r:id="rId35"/>
    <p:sldId id="297" r:id="rId36"/>
    <p:sldId id="290" r:id="rId37"/>
    <p:sldId id="295" r:id="rId38"/>
    <p:sldId id="296" r:id="rId39"/>
    <p:sldId id="281" r:id="rId40"/>
    <p:sldId id="283" r:id="rId41"/>
    <p:sldId id="298"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7F459289-B772-4E36-94F9-431090B79B4F}">
          <p14:sldIdLst>
            <p14:sldId id="257"/>
            <p14:sldId id="258"/>
            <p14:sldId id="276"/>
            <p14:sldId id="260"/>
            <p14:sldId id="261"/>
            <p14:sldId id="262"/>
            <p14:sldId id="263"/>
            <p14:sldId id="265"/>
            <p14:sldId id="266"/>
            <p14:sldId id="267"/>
            <p14:sldId id="268"/>
            <p14:sldId id="269"/>
            <p14:sldId id="270"/>
            <p14:sldId id="271"/>
            <p14:sldId id="272"/>
            <p14:sldId id="273"/>
            <p14:sldId id="274"/>
            <p14:sldId id="275"/>
            <p14:sldId id="259"/>
            <p14:sldId id="277"/>
            <p14:sldId id="278"/>
            <p14:sldId id="279"/>
            <p14:sldId id="280"/>
            <p14:sldId id="282"/>
            <p14:sldId id="284"/>
            <p14:sldId id="285"/>
            <p14:sldId id="286"/>
            <p14:sldId id="287"/>
            <p14:sldId id="288"/>
            <p14:sldId id="289"/>
            <p14:sldId id="291"/>
            <p14:sldId id="294"/>
            <p14:sldId id="293"/>
            <p14:sldId id="297"/>
            <p14:sldId id="290"/>
            <p14:sldId id="295"/>
            <p14:sldId id="296"/>
            <p14:sldId id="281"/>
            <p14:sldId id="283"/>
            <p14:sldId id="298"/>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howGuides="1">
      <p:cViewPr varScale="1">
        <p:scale>
          <a:sx n="72" d="100"/>
          <a:sy n="72" d="100"/>
        </p:scale>
        <p:origin x="126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46702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3289958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28650" y="365125"/>
            <a:ext cx="5762625"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3127139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pt-BR"/>
              <a:t>Clique para editar o título Mestre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a:xfrm>
            <a:off x="2396319" y="329308"/>
            <a:ext cx="3086292" cy="309201"/>
          </a:xfrm>
        </p:spPr>
        <p:txBody>
          <a:bodyPr/>
          <a:lstStyle/>
          <a:p>
            <a:endParaRPr lang="pt-BR"/>
          </a:p>
        </p:txBody>
      </p:sp>
      <p:sp>
        <p:nvSpPr>
          <p:cNvPr id="6" name="Slide Number Placeholder 5"/>
          <p:cNvSpPr>
            <a:spLocks noGrp="1"/>
          </p:cNvSpPr>
          <p:nvPr>
            <p:ph type="sldNum" sz="quarter" idx="12"/>
          </p:nvPr>
        </p:nvSpPr>
        <p:spPr>
          <a:xfrm>
            <a:off x="1434703" y="798973"/>
            <a:ext cx="802005" cy="503578"/>
          </a:xfrm>
        </p:spPr>
        <p:txBody>
          <a:bodyPr/>
          <a:lstStyle/>
          <a:p>
            <a:fld id="{2D26CA9E-2D5F-40E7-B8FB-6BAE5B751AB2}" type="slidenum">
              <a:rPr lang="pt-BR" smtClean="0"/>
              <a:t>‹nº›</a:t>
            </a:fld>
            <a:endParaRPr lang="pt-BR"/>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Imagem 7">
            <a:extLst>
              <a:ext uri="{FF2B5EF4-FFF2-40B4-BE49-F238E27FC236}">
                <a16:creationId xmlns:a16="http://schemas.microsoft.com/office/drawing/2014/main" id="{811B9AF7-58AE-4F68-B46E-77B35889D7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53664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Imagem 7">
            <a:extLst>
              <a:ext uri="{FF2B5EF4-FFF2-40B4-BE49-F238E27FC236}">
                <a16:creationId xmlns:a16="http://schemas.microsoft.com/office/drawing/2014/main" id="{BA52264C-0101-4466-8851-720458341B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541034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pt-BR"/>
              <a:t>Clique para editar o título Mestre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2164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D26CA9E-2D5F-40E7-B8FB-6BAE5B751AB2}" type="slidenum">
              <a:rPr lang="pt-BR" smtClean="0"/>
              <a:t>‹nº›</a:t>
            </a:fld>
            <a:endParaRPr lang="pt-BR"/>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9" name="Imagem 8">
            <a:extLst>
              <a:ext uri="{FF2B5EF4-FFF2-40B4-BE49-F238E27FC236}">
                <a16:creationId xmlns:a16="http://schemas.microsoft.com/office/drawing/2014/main" id="{BC3C4FBB-FB8B-49D4-9CE1-B91DABEFDB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49916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1443491" y="2824270"/>
            <a:ext cx="3125766" cy="264445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4889182" y="2821491"/>
            <a:ext cx="3125652" cy="263737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FBA8FB4-ED44-4D05-B198-27467FCBC54D}" type="datetimeFigureOut">
              <a:rPr lang="pt-BR" smtClean="0"/>
              <a:t>01/12/2019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D26CA9E-2D5F-40E7-B8FB-6BAE5B751AB2}" type="slidenum">
              <a:rPr lang="pt-BR" smtClean="0"/>
              <a:t>‹nº›</a:t>
            </a:fld>
            <a:endParaRPr lang="pt-BR"/>
          </a:p>
        </p:txBody>
      </p:sp>
      <p:pic>
        <p:nvPicPr>
          <p:cNvPr id="11" name="Imagem 10">
            <a:extLst>
              <a:ext uri="{FF2B5EF4-FFF2-40B4-BE49-F238E27FC236}">
                <a16:creationId xmlns:a16="http://schemas.microsoft.com/office/drawing/2014/main" id="{C00D8B6B-88EE-4551-9316-6B406C9F70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02343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FBA8FB4-ED44-4D05-B198-27467FCBC54D}" type="datetimeFigureOut">
              <a:rPr lang="pt-BR" smtClean="0"/>
              <a:t>01/12/2019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D26CA9E-2D5F-40E7-B8FB-6BAE5B751AB2}" type="slidenum">
              <a:rPr lang="pt-BR" smtClean="0"/>
              <a:t>‹nº›</a:t>
            </a:fld>
            <a:endParaRPr lang="pt-BR"/>
          </a:p>
        </p:txBody>
      </p:sp>
      <p:pic>
        <p:nvPicPr>
          <p:cNvPr id="7" name="Imagem 6">
            <a:extLst>
              <a:ext uri="{FF2B5EF4-FFF2-40B4-BE49-F238E27FC236}">
                <a16:creationId xmlns:a16="http://schemas.microsoft.com/office/drawing/2014/main" id="{7091FB0D-BEBC-41D2-B269-BE12A07843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52068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BA8FB4-ED44-4D05-B198-27467FCBC54D}" type="datetimeFigureOut">
              <a:rPr lang="pt-BR" smtClean="0"/>
              <a:t>01/12/2019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2819383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D26CA9E-2D5F-40E7-B8FB-6BAE5B751AB2}" type="slidenum">
              <a:rPr lang="pt-BR" smtClean="0"/>
              <a:t>‹nº›</a:t>
            </a:fld>
            <a:endParaRPr lang="pt-BR"/>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893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917234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BFBA8FB4-ED44-4D05-B198-27467FCBC54D}" type="datetimeFigureOut">
              <a:rPr lang="pt-BR" smtClean="0"/>
              <a:t>01/12/2019</a:t>
            </a:fld>
            <a:endParaRPr lang="pt-BR"/>
          </a:p>
        </p:txBody>
      </p:sp>
      <p:sp>
        <p:nvSpPr>
          <p:cNvPr id="6" name="Footer Placeholder 5"/>
          <p:cNvSpPr>
            <a:spLocks noGrp="1"/>
          </p:cNvSpPr>
          <p:nvPr>
            <p:ph type="ftr" sz="quarter" idx="11"/>
          </p:nvPr>
        </p:nvSpPr>
        <p:spPr>
          <a:xfrm>
            <a:off x="1437530" y="318641"/>
            <a:ext cx="3251553" cy="320931"/>
          </a:xfrm>
        </p:spPr>
        <p:txBody>
          <a:bodyPr/>
          <a:lstStyle/>
          <a:p>
            <a:endParaRPr lang="pt-BR"/>
          </a:p>
        </p:txBody>
      </p:sp>
      <p:sp>
        <p:nvSpPr>
          <p:cNvPr id="7" name="Slide Number Placeholder 6"/>
          <p:cNvSpPr>
            <a:spLocks noGrp="1"/>
          </p:cNvSpPr>
          <p:nvPr>
            <p:ph type="sldNum" sz="quarter" idx="12"/>
          </p:nvPr>
        </p:nvSpPr>
        <p:spPr/>
        <p:txBody>
          <a:bodyPr/>
          <a:lstStyle/>
          <a:p>
            <a:fld id="{2D26CA9E-2D5F-40E7-B8FB-6BAE5B751AB2}" type="slidenum">
              <a:rPr lang="pt-BR" smtClean="0"/>
              <a:t>‹nº›</a:t>
            </a:fld>
            <a:endParaRPr lang="pt-BR"/>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5892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9556057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005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37569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628650" y="1825625"/>
            <a:ext cx="386715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825625"/>
            <a:ext cx="386715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417949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Imagem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BFBA8FB4-ED44-4D05-B198-27467FCBC54D}" type="datetimeFigureOut">
              <a:rPr lang="pt-BR" smtClean="0"/>
              <a:t>01/12/2019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91536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BFBA8FB4-ED44-4D05-B198-27467FCBC54D}" type="datetimeFigureOut">
              <a:rPr lang="pt-BR" smtClean="0"/>
              <a:t>01/12/2019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55063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Espaço Reservado para Data 1"/>
          <p:cNvSpPr>
            <a:spLocks noGrp="1"/>
          </p:cNvSpPr>
          <p:nvPr>
            <p:ph type="dt" sz="half" idx="10"/>
          </p:nvPr>
        </p:nvSpPr>
        <p:spPr/>
        <p:txBody>
          <a:bodyPr/>
          <a:lstStyle/>
          <a:p>
            <a:fld id="{BFBA8FB4-ED44-4D05-B198-27467FCBC54D}" type="datetimeFigureOut">
              <a:rPr lang="pt-BR" smtClean="0"/>
              <a:t>01/12/2019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55756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52566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910676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6CA9E-2D5F-40E7-B8FB-6BAE5B751AB2}" type="slidenum">
              <a:rPr lang="pt-BR" smtClean="0"/>
              <a:t>‹nº›</a:t>
            </a:fld>
            <a:endParaRPr lang="pt-BR"/>
          </a:p>
        </p:txBody>
      </p:sp>
    </p:spTree>
    <p:extLst>
      <p:ext uri="{BB962C8B-B14F-4D97-AF65-F5344CB8AC3E}">
        <p14:creationId xmlns:p14="http://schemas.microsoft.com/office/powerpoint/2010/main" val="421183793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FBA8FB4-ED44-4D05-B198-27467FCBC54D}" type="datetimeFigureOut">
              <a:rPr lang="pt-BR" smtClean="0"/>
              <a:t>01/12/2019</a:t>
            </a:fld>
            <a:endParaRPr lang="pt-BR"/>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2D26CA9E-2D5F-40E7-B8FB-6BAE5B751AB2}" type="slidenum">
              <a:rPr lang="pt-BR" smtClean="0"/>
              <a:t>‹nº›</a:t>
            </a:fld>
            <a:endParaRPr lang="pt-BR"/>
          </a:p>
        </p:txBody>
      </p:sp>
    </p:spTree>
    <p:extLst>
      <p:ext uri="{BB962C8B-B14F-4D97-AF65-F5344CB8AC3E}">
        <p14:creationId xmlns:p14="http://schemas.microsoft.com/office/powerpoint/2010/main" val="46198131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p:cNvSpPr>
            <a:spLocks noGrp="1"/>
          </p:cNvSpPr>
          <p:nvPr>
            <p:ph type="ctrTitle"/>
          </p:nvPr>
        </p:nvSpPr>
        <p:spPr>
          <a:xfrm>
            <a:off x="1089462" y="962902"/>
            <a:ext cx="3132288" cy="2380828"/>
          </a:xfrm>
        </p:spPr>
        <p:txBody>
          <a:bodyPr>
            <a:normAutofit/>
          </a:bodyPr>
          <a:lstStyle/>
          <a:p>
            <a:r>
              <a:rPr lang="pt-BR" sz="4200"/>
              <a:t>Drink-It</a:t>
            </a:r>
          </a:p>
        </p:txBody>
      </p:sp>
      <p:sp>
        <p:nvSpPr>
          <p:cNvPr id="3" name="Subtítulo 2"/>
          <p:cNvSpPr>
            <a:spLocks noGrp="1"/>
          </p:cNvSpPr>
          <p:nvPr>
            <p:ph type="subTitle" idx="1"/>
          </p:nvPr>
        </p:nvSpPr>
        <p:spPr>
          <a:xfrm>
            <a:off x="1085782" y="3631095"/>
            <a:ext cx="4374114" cy="2108710"/>
          </a:xfrm>
        </p:spPr>
        <p:txBody>
          <a:bodyPr>
            <a:normAutofit/>
          </a:bodyPr>
          <a:lstStyle/>
          <a:p>
            <a:pPr>
              <a:lnSpc>
                <a:spcPct val="100000"/>
              </a:lnSpc>
            </a:pPr>
            <a:r>
              <a:rPr lang="pt-BR" sz="1400" dirty="0"/>
              <a:t>Gabriel Lima Gomes – RA 1840481813011</a:t>
            </a:r>
          </a:p>
          <a:p>
            <a:endParaRPr lang="pt-BR" sz="1400" dirty="0"/>
          </a:p>
          <a:p>
            <a:r>
              <a:rPr lang="pt-BR" sz="1400" dirty="0"/>
              <a:t>Gustavo da Rosa – RA 1840481613008</a:t>
            </a:r>
          </a:p>
          <a:p>
            <a:endParaRPr lang="pt-BR" sz="1400" dirty="0"/>
          </a:p>
          <a:p>
            <a:r>
              <a:rPr lang="pt-BR" sz="1400" dirty="0"/>
              <a:t>Docente: Prof. Dr. Rodrigo rocha da silva</a:t>
            </a:r>
          </a:p>
        </p:txBody>
      </p:sp>
      <p:cxnSp>
        <p:nvCxnSpPr>
          <p:cNvPr id="14" name="Straight Connector 1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462" y="3528543"/>
            <a:ext cx="31286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a:extLst>
              <a:ext uri="{FF2B5EF4-FFF2-40B4-BE49-F238E27FC236}">
                <a16:creationId xmlns:a16="http://schemas.microsoft.com/office/drawing/2014/main" id="{23DBF57D-97CA-43B5-AB9F-C17F9D18D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0808" y="1275798"/>
            <a:ext cx="3720331" cy="3720331"/>
          </a:xfrm>
          <a:prstGeom prst="rect">
            <a:avLst/>
          </a:prstGeom>
        </p:spPr>
      </p:pic>
      <p:pic>
        <p:nvPicPr>
          <p:cNvPr id="16" name="Picture 1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8" name="Straight Connector 1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Imagem 4" descr="Uma imagem contendo relógio&#10;&#10;Descrição gerada automaticamente">
            <a:extLst>
              <a:ext uri="{FF2B5EF4-FFF2-40B4-BE49-F238E27FC236}">
                <a16:creationId xmlns:a16="http://schemas.microsoft.com/office/drawing/2014/main" id="{0488B42A-D345-4FAF-84C0-FDD43342E1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2843" y="134369"/>
            <a:ext cx="1356820" cy="1356820"/>
          </a:xfrm>
          <a:prstGeom prst="rect">
            <a:avLst/>
          </a:prstGeom>
        </p:spPr>
      </p:pic>
    </p:spTree>
    <p:extLst>
      <p:ext uri="{BB962C8B-B14F-4D97-AF65-F5344CB8AC3E}">
        <p14:creationId xmlns:p14="http://schemas.microsoft.com/office/powerpoint/2010/main" val="2901087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CD461D62-8E39-4BE2-BEC3-C7319F16D6DC}"/>
              </a:ext>
            </a:extLst>
          </p:cNvPr>
          <p:cNvGraphicFramePr>
            <a:graphicFrameLocks noGrp="1"/>
          </p:cNvGraphicFramePr>
          <p:nvPr>
            <p:extLst>
              <p:ext uri="{D42A27DB-BD31-4B8C-83A1-F6EECF244321}">
                <p14:modId xmlns:p14="http://schemas.microsoft.com/office/powerpoint/2010/main" val="393902045"/>
              </p:ext>
            </p:extLst>
          </p:nvPr>
        </p:nvGraphicFramePr>
        <p:xfrm>
          <a:off x="1" y="1017337"/>
          <a:ext cx="9143999" cy="5120640"/>
        </p:xfrm>
        <a:graphic>
          <a:graphicData uri="http://schemas.openxmlformats.org/drawingml/2006/table">
            <a:tbl>
              <a:tblPr>
                <a:tableStyleId>{5C22544A-7EE6-4342-B048-85BDC9FD1C3A}</a:tableStyleId>
              </a:tblPr>
              <a:tblGrid>
                <a:gridCol w="1267360">
                  <a:extLst>
                    <a:ext uri="{9D8B030D-6E8A-4147-A177-3AD203B41FA5}">
                      <a16:colId xmlns:a16="http://schemas.microsoft.com/office/drawing/2014/main" val="577574108"/>
                    </a:ext>
                  </a:extLst>
                </a:gridCol>
                <a:gridCol w="1813522">
                  <a:extLst>
                    <a:ext uri="{9D8B030D-6E8A-4147-A177-3AD203B41FA5}">
                      <a16:colId xmlns:a16="http://schemas.microsoft.com/office/drawing/2014/main" val="3779986544"/>
                    </a:ext>
                  </a:extLst>
                </a:gridCol>
                <a:gridCol w="5289716">
                  <a:extLst>
                    <a:ext uri="{9D8B030D-6E8A-4147-A177-3AD203B41FA5}">
                      <a16:colId xmlns:a16="http://schemas.microsoft.com/office/drawing/2014/main" val="4035944259"/>
                    </a:ext>
                  </a:extLst>
                </a:gridCol>
                <a:gridCol w="773401">
                  <a:extLst>
                    <a:ext uri="{9D8B030D-6E8A-4147-A177-3AD203B41FA5}">
                      <a16:colId xmlns:a16="http://schemas.microsoft.com/office/drawing/2014/main" val="1429067529"/>
                    </a:ext>
                  </a:extLst>
                </a:gridCol>
              </a:tblGrid>
              <a:tr h="159765">
                <a:tc gridSpan="3">
                  <a:txBody>
                    <a:bodyPr/>
                    <a:lstStyle/>
                    <a:p>
                      <a:pPr>
                        <a:spcAft>
                          <a:spcPts val="600"/>
                        </a:spcAft>
                      </a:pPr>
                      <a:r>
                        <a:rPr lang="pt-BR" sz="1600">
                          <a:effectLst/>
                        </a:rPr>
                        <a:t>Grupo: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07287238"/>
                  </a:ext>
                </a:extLst>
              </a:tr>
              <a:tr h="511280">
                <a:tc>
                  <a:txBody>
                    <a:bodyPr/>
                    <a:lstStyle/>
                    <a:p>
                      <a:pPr>
                        <a:spcAft>
                          <a:spcPts val="0"/>
                        </a:spcAft>
                      </a:pPr>
                      <a:r>
                        <a:rPr lang="pt-BR" sz="1600">
                          <a:effectLst/>
                        </a:rPr>
                        <a:t>RNF0031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Senha forte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A senha cadastrada pelo usuário deve ser composta de pelo menos 8 caracteres, ter letras maiúsculas e minúsculas além de conter caracteres especiais.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94136842"/>
                  </a:ext>
                </a:extLst>
              </a:tr>
              <a:tr h="340853">
                <a:tc>
                  <a:txBody>
                    <a:bodyPr/>
                    <a:lstStyle/>
                    <a:p>
                      <a:pPr>
                        <a:spcAft>
                          <a:spcPts val="0"/>
                        </a:spcAft>
                      </a:pPr>
                      <a:r>
                        <a:rPr lang="pt-BR" sz="1600" dirty="0">
                          <a:effectLst/>
                        </a:rPr>
                        <a:t>RNF0032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Confirmação de senha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usuário obrigatoriamente deve digitar duas vezes a mesma senha no momento do registro da mesma.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742801866"/>
                  </a:ext>
                </a:extLst>
              </a:tr>
              <a:tr h="187469">
                <a:tc>
                  <a:txBody>
                    <a:bodyPr/>
                    <a:lstStyle/>
                    <a:p>
                      <a:pPr>
                        <a:spcAft>
                          <a:spcPts val="0"/>
                        </a:spcAft>
                      </a:pPr>
                      <a:r>
                        <a:rPr lang="pt-BR" sz="1600" dirty="0">
                          <a:effectLst/>
                        </a:rPr>
                        <a:t>RNF0033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Senha criptografada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 senha deve ser criptografada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10133024"/>
                  </a:ext>
                </a:extLst>
              </a:tr>
              <a:tr h="635008">
                <a:tc>
                  <a:txBody>
                    <a:bodyPr/>
                    <a:lstStyle/>
                    <a:p>
                      <a:pPr>
                        <a:spcAft>
                          <a:spcPts val="0"/>
                        </a:spcAft>
                      </a:pPr>
                      <a:r>
                        <a:rPr lang="pt-BR" sz="1600" dirty="0">
                          <a:effectLst/>
                        </a:rPr>
                        <a:t>RF0034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Alteração apenas de endereços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sistema deve possibilitar que endereços de entrega ou cobrança possam ser alterados ou adicionados de forma simples sem a necessidade da edição dos demais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326265325"/>
                  </a:ext>
                </a:extLst>
              </a:tr>
              <a:tr h="476256">
                <a:tc>
                  <a:txBody>
                    <a:bodyPr/>
                    <a:lstStyle/>
                    <a:p>
                      <a:pPr>
                        <a:spcAft>
                          <a:spcPts val="0"/>
                        </a:spcAft>
                      </a:pPr>
                      <a:r>
                        <a:rPr lang="pt-BR" sz="1600" dirty="0">
                          <a:effectLst/>
                        </a:rPr>
                        <a:t>RNF0035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Código de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cliente cadastrado deve receber um código único no sistema.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07381261"/>
                  </a:ext>
                </a:extLst>
              </a:tr>
              <a:tr h="187469">
                <a:tc gridSpan="3">
                  <a:txBody>
                    <a:bodyPr/>
                    <a:lstStyle/>
                    <a:p>
                      <a:pPr>
                        <a:spcAft>
                          <a:spcPts val="600"/>
                        </a:spcAft>
                      </a:pPr>
                      <a:r>
                        <a:rPr lang="pt-BR" sz="1600" dirty="0">
                          <a:effectLst/>
                        </a:rPr>
                        <a:t>Grupo: Gerenciar Vendas Eletrônicas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3623994"/>
                  </a:ext>
                </a:extLst>
              </a:tr>
              <a:tr h="952512">
                <a:tc>
                  <a:txBody>
                    <a:bodyPr/>
                    <a:lstStyle/>
                    <a:p>
                      <a:pPr>
                        <a:spcAft>
                          <a:spcPts val="0"/>
                        </a:spcAft>
                      </a:pPr>
                      <a:r>
                        <a:rPr lang="pt-BR" sz="1600" dirty="0">
                          <a:effectLst/>
                        </a:rPr>
                        <a:t>RNF0041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Apresentar itens retirados do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ser apresentado na listagem de itens do carrinho os produtos removidos por atingirem o prazo determinado para finalização da compra (apresentar o tempo conforme parâmetro do sistema). Assim a opção comprar deve ser desabilitada e o itens deverão ser adicionados novamente no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8580" marR="68580" marT="0" marB="0"/>
                </a:tc>
                <a:extLst>
                  <a:ext uri="{0D108BD9-81ED-4DB2-BD59-A6C34878D82A}">
                    <a16:rowId xmlns:a16="http://schemas.microsoft.com/office/drawing/2014/main" val="3500552792"/>
                  </a:ext>
                </a:extLst>
              </a:tr>
            </a:tbl>
          </a:graphicData>
        </a:graphic>
      </p:graphicFrame>
    </p:spTree>
    <p:extLst>
      <p:ext uri="{BB962C8B-B14F-4D97-AF65-F5344CB8AC3E}">
        <p14:creationId xmlns:p14="http://schemas.microsoft.com/office/powerpoint/2010/main" val="272088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AF4D590A-E4D4-4D33-8810-0F71047B16C9}"/>
              </a:ext>
            </a:extLst>
          </p:cNvPr>
          <p:cNvGraphicFramePr>
            <a:graphicFrameLocks noGrp="1"/>
          </p:cNvGraphicFramePr>
          <p:nvPr>
            <p:extLst>
              <p:ext uri="{D42A27DB-BD31-4B8C-83A1-F6EECF244321}">
                <p14:modId xmlns:p14="http://schemas.microsoft.com/office/powerpoint/2010/main" val="1959113430"/>
              </p:ext>
            </p:extLst>
          </p:nvPr>
        </p:nvGraphicFramePr>
        <p:xfrm>
          <a:off x="0" y="2015733"/>
          <a:ext cx="9144001" cy="2667208"/>
        </p:xfrm>
        <a:graphic>
          <a:graphicData uri="http://schemas.openxmlformats.org/drawingml/2006/table">
            <a:tbl>
              <a:tblPr>
                <a:tableStyleId>{5C22544A-7EE6-4342-B048-85BDC9FD1C3A}</a:tableStyleId>
              </a:tblPr>
              <a:tblGrid>
                <a:gridCol w="1257106">
                  <a:extLst>
                    <a:ext uri="{9D8B030D-6E8A-4147-A177-3AD203B41FA5}">
                      <a16:colId xmlns:a16="http://schemas.microsoft.com/office/drawing/2014/main" val="117204447"/>
                    </a:ext>
                  </a:extLst>
                </a:gridCol>
                <a:gridCol w="1798850">
                  <a:extLst>
                    <a:ext uri="{9D8B030D-6E8A-4147-A177-3AD203B41FA5}">
                      <a16:colId xmlns:a16="http://schemas.microsoft.com/office/drawing/2014/main" val="4140434526"/>
                    </a:ext>
                  </a:extLst>
                </a:gridCol>
                <a:gridCol w="5400732">
                  <a:extLst>
                    <a:ext uri="{9D8B030D-6E8A-4147-A177-3AD203B41FA5}">
                      <a16:colId xmlns:a16="http://schemas.microsoft.com/office/drawing/2014/main" val="1053408963"/>
                    </a:ext>
                  </a:extLst>
                </a:gridCol>
                <a:gridCol w="687313">
                  <a:extLst>
                    <a:ext uri="{9D8B030D-6E8A-4147-A177-3AD203B41FA5}">
                      <a16:colId xmlns:a16="http://schemas.microsoft.com/office/drawing/2014/main" val="2783644472"/>
                    </a:ext>
                  </a:extLst>
                </a:gridCol>
              </a:tblGrid>
              <a:tr h="362213">
                <a:tc gridSpan="3">
                  <a:txBody>
                    <a:bodyPr/>
                    <a:lstStyle/>
                    <a:p>
                      <a:pPr>
                        <a:spcAft>
                          <a:spcPts val="0"/>
                        </a:spcAft>
                        <a:tabLst>
                          <a:tab pos="5626100" algn="l"/>
                        </a:tabLst>
                      </a:pPr>
                      <a:r>
                        <a:rPr lang="pt-BR" sz="1600" dirty="0">
                          <a:effectLst/>
                        </a:rPr>
                        <a:t>Grupo: Cadastro de Bebidas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187943144"/>
                  </a:ext>
                </a:extLst>
              </a:tr>
              <a:tr h="2304995">
                <a:tc>
                  <a:txBody>
                    <a:bodyPr/>
                    <a:lstStyle/>
                    <a:p>
                      <a:pPr>
                        <a:spcAft>
                          <a:spcPts val="0"/>
                        </a:spcAft>
                      </a:pPr>
                      <a:r>
                        <a:rPr lang="pt-BR" sz="1600">
                          <a:effectLst/>
                        </a:rPr>
                        <a:t>RN0011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Dados obrigatórios para o cadastro de uma bebida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bebida cadastrada é obrigatório o cadastro dos seguintes dados: nome, descrição, tipo de bebida, marca, valor (em R$), volume, peso, sabor, lote, data de fabricação, data de validade, fabricante, embalagem, número do código de barras, sinalizar se é alcoólica (se sim, informar teor alcoólico), sinalizar se é gaseificada, sinalizar se contém glúten, ingredientes usados e dica de conservação.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807202696"/>
                  </a:ext>
                </a:extLst>
              </a:tr>
            </a:tbl>
          </a:graphicData>
        </a:graphic>
      </p:graphicFrame>
    </p:spTree>
    <p:extLst>
      <p:ext uri="{BB962C8B-B14F-4D97-AF65-F5344CB8AC3E}">
        <p14:creationId xmlns:p14="http://schemas.microsoft.com/office/powerpoint/2010/main" val="107911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A7468B63-9D8A-4846-993C-FD902FF27C82}"/>
              </a:ext>
            </a:extLst>
          </p:cNvPr>
          <p:cNvGraphicFramePr>
            <a:graphicFrameLocks noGrp="1"/>
          </p:cNvGraphicFramePr>
          <p:nvPr>
            <p:extLst>
              <p:ext uri="{D42A27DB-BD31-4B8C-83A1-F6EECF244321}">
                <p14:modId xmlns:p14="http://schemas.microsoft.com/office/powerpoint/2010/main" val="2363326119"/>
              </p:ext>
            </p:extLst>
          </p:nvPr>
        </p:nvGraphicFramePr>
        <p:xfrm>
          <a:off x="0" y="1431587"/>
          <a:ext cx="9144000" cy="4334720"/>
        </p:xfrm>
        <a:graphic>
          <a:graphicData uri="http://schemas.openxmlformats.org/drawingml/2006/table">
            <a:tbl>
              <a:tblPr>
                <a:tableStyleId>{5C22544A-7EE6-4342-B048-85BDC9FD1C3A}</a:tableStyleId>
              </a:tblPr>
              <a:tblGrid>
                <a:gridCol w="1257106">
                  <a:extLst>
                    <a:ext uri="{9D8B030D-6E8A-4147-A177-3AD203B41FA5}">
                      <a16:colId xmlns:a16="http://schemas.microsoft.com/office/drawing/2014/main" val="3589551638"/>
                    </a:ext>
                  </a:extLst>
                </a:gridCol>
                <a:gridCol w="1798850">
                  <a:extLst>
                    <a:ext uri="{9D8B030D-6E8A-4147-A177-3AD203B41FA5}">
                      <a16:colId xmlns:a16="http://schemas.microsoft.com/office/drawing/2014/main" val="125195622"/>
                    </a:ext>
                  </a:extLst>
                </a:gridCol>
                <a:gridCol w="5519161">
                  <a:extLst>
                    <a:ext uri="{9D8B030D-6E8A-4147-A177-3AD203B41FA5}">
                      <a16:colId xmlns:a16="http://schemas.microsoft.com/office/drawing/2014/main" val="44752995"/>
                    </a:ext>
                  </a:extLst>
                </a:gridCol>
                <a:gridCol w="568883">
                  <a:extLst>
                    <a:ext uri="{9D8B030D-6E8A-4147-A177-3AD203B41FA5}">
                      <a16:colId xmlns:a16="http://schemas.microsoft.com/office/drawing/2014/main" val="1213319428"/>
                    </a:ext>
                  </a:extLst>
                </a:gridCol>
              </a:tblGrid>
              <a:tr h="900800">
                <a:tc>
                  <a:txBody>
                    <a:bodyPr/>
                    <a:lstStyle/>
                    <a:p>
                      <a:pPr>
                        <a:spcAft>
                          <a:spcPts val="0"/>
                        </a:spcAft>
                        <a:tabLst>
                          <a:tab pos="5626100" algn="l"/>
                        </a:tabLst>
                      </a:pPr>
                      <a:r>
                        <a:rPr lang="pt-BR" sz="1600">
                          <a:effectLst/>
                        </a:rPr>
                        <a:t>RN0013</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Definindo valor de venda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jogo após cadastrado deverá ser associado a um grupo de precificação onde o valor deverá ter como base a margem de lucro parametrizado para o grupo definido no cadastro do jogo.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633321765"/>
                  </a:ext>
                </a:extLst>
              </a:tr>
              <a:tr h="1501334">
                <a:tc>
                  <a:txBody>
                    <a:bodyPr/>
                    <a:lstStyle/>
                    <a:p>
                      <a:pPr>
                        <a:spcAft>
                          <a:spcPts val="0"/>
                        </a:spcAft>
                        <a:tabLst>
                          <a:tab pos="5626100" algn="l"/>
                        </a:tabLst>
                      </a:pPr>
                      <a:r>
                        <a:rPr lang="pt-BR" sz="1600" dirty="0">
                          <a:effectLst/>
                        </a:rPr>
                        <a:t>RN0014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Validar margem de lucro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Uma bebida somente pode ter seu valor alterado se estiver dentro da margem de lucro definida pelo critério de grupo de precificação. Para uma bebida ter seu valor alterado para baixo da margem de lucro definida pelo grupo de precificação é necessária uma autorização de um gerente de vendas.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878415438"/>
                  </a:ext>
                </a:extLst>
              </a:tr>
              <a:tr h="600533">
                <a:tc>
                  <a:txBody>
                    <a:bodyPr/>
                    <a:lstStyle/>
                    <a:p>
                      <a:pPr>
                        <a:spcAft>
                          <a:spcPts val="0"/>
                        </a:spcAft>
                        <a:tabLst>
                          <a:tab pos="5626100" algn="l"/>
                        </a:tabLst>
                      </a:pPr>
                      <a:r>
                        <a:rPr lang="pt-BR" sz="1600" dirty="0">
                          <a:effectLst/>
                        </a:rPr>
                        <a:t>RN0015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inativação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que for inativada manualmente deve ter uma justificativa e uma categoria de inativação associada.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132131748"/>
                  </a:ext>
                </a:extLst>
              </a:tr>
              <a:tr h="600533">
                <a:tc>
                  <a:txBody>
                    <a:bodyPr/>
                    <a:lstStyle/>
                    <a:p>
                      <a:pPr>
                        <a:spcAft>
                          <a:spcPts val="0"/>
                        </a:spcAft>
                        <a:tabLst>
                          <a:tab pos="5626100" algn="l"/>
                        </a:tabLst>
                      </a:pPr>
                      <a:r>
                        <a:rPr lang="pt-BR" sz="1600" dirty="0">
                          <a:effectLst/>
                        </a:rPr>
                        <a:t>RN0016</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inativação automática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cadastro de bebida inativado de forma automática deve ser categorizado como FORA DE MERCADO.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153098101"/>
                  </a:ext>
                </a:extLst>
              </a:tr>
              <a:tr h="600533">
                <a:tc>
                  <a:txBody>
                    <a:bodyPr/>
                    <a:lstStyle/>
                    <a:p>
                      <a:pPr>
                        <a:spcAft>
                          <a:spcPts val="0"/>
                        </a:spcAft>
                        <a:tabLst>
                          <a:tab pos="5626100" algn="l"/>
                        </a:tabLst>
                      </a:pPr>
                      <a:r>
                        <a:rPr lang="pt-BR" sz="1600" dirty="0">
                          <a:effectLst/>
                        </a:rPr>
                        <a:t>RN0017</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ativação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que for ativada deve ter uma justificativa e uma categoria de ativação associada.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225112200"/>
                  </a:ext>
                </a:extLst>
              </a:tr>
            </a:tbl>
          </a:graphicData>
        </a:graphic>
      </p:graphicFrame>
    </p:spTree>
    <p:extLst>
      <p:ext uri="{BB962C8B-B14F-4D97-AF65-F5344CB8AC3E}">
        <p14:creationId xmlns:p14="http://schemas.microsoft.com/office/powerpoint/2010/main" val="111579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737C5C49-5C4C-4FA1-A337-5F666AFA5580}"/>
              </a:ext>
            </a:extLst>
          </p:cNvPr>
          <p:cNvGraphicFramePr>
            <a:graphicFrameLocks noGrp="1"/>
          </p:cNvGraphicFramePr>
          <p:nvPr>
            <p:extLst>
              <p:ext uri="{D42A27DB-BD31-4B8C-83A1-F6EECF244321}">
                <p14:modId xmlns:p14="http://schemas.microsoft.com/office/powerpoint/2010/main" val="255951846"/>
              </p:ext>
            </p:extLst>
          </p:nvPr>
        </p:nvGraphicFramePr>
        <p:xfrm>
          <a:off x="0" y="1150288"/>
          <a:ext cx="9144001" cy="4755223"/>
        </p:xfrm>
        <a:graphic>
          <a:graphicData uri="http://schemas.openxmlformats.org/drawingml/2006/table">
            <a:tbl>
              <a:tblPr>
                <a:tableStyleId>{5C22544A-7EE6-4342-B048-85BDC9FD1C3A}</a:tableStyleId>
              </a:tblPr>
              <a:tblGrid>
                <a:gridCol w="1267111">
                  <a:extLst>
                    <a:ext uri="{9D8B030D-6E8A-4147-A177-3AD203B41FA5}">
                      <a16:colId xmlns:a16="http://schemas.microsoft.com/office/drawing/2014/main" val="1953439229"/>
                    </a:ext>
                  </a:extLst>
                </a:gridCol>
                <a:gridCol w="1813765">
                  <a:extLst>
                    <a:ext uri="{9D8B030D-6E8A-4147-A177-3AD203B41FA5}">
                      <a16:colId xmlns:a16="http://schemas.microsoft.com/office/drawing/2014/main" val="1647427066"/>
                    </a:ext>
                  </a:extLst>
                </a:gridCol>
                <a:gridCol w="5423381">
                  <a:extLst>
                    <a:ext uri="{9D8B030D-6E8A-4147-A177-3AD203B41FA5}">
                      <a16:colId xmlns:a16="http://schemas.microsoft.com/office/drawing/2014/main" val="1593306528"/>
                    </a:ext>
                  </a:extLst>
                </a:gridCol>
                <a:gridCol w="639744">
                  <a:extLst>
                    <a:ext uri="{9D8B030D-6E8A-4147-A177-3AD203B41FA5}">
                      <a16:colId xmlns:a16="http://schemas.microsoft.com/office/drawing/2014/main" val="3577663956"/>
                    </a:ext>
                  </a:extLst>
                </a:gridCol>
              </a:tblGrid>
              <a:tr h="331998">
                <a:tc gridSpan="3">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Grupo: Cadastro de Clientes</a:t>
                      </a: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28156712"/>
                  </a:ext>
                </a:extLst>
              </a:tr>
              <a:tr h="905448">
                <a:tc>
                  <a:txBody>
                    <a:bodyPr/>
                    <a:lstStyle/>
                    <a:p>
                      <a:pPr>
                        <a:spcAft>
                          <a:spcPts val="0"/>
                        </a:spcAft>
                        <a:tabLst>
                          <a:tab pos="5626100" algn="l"/>
                        </a:tabLst>
                      </a:pPr>
                      <a:r>
                        <a:rPr lang="pt-BR" sz="1600" dirty="0">
                          <a:effectLst/>
                        </a:rPr>
                        <a:t>RN0021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Cadastro de endereço de cobrança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registro de ao menos um endereço de cobrança.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373946936"/>
                  </a:ext>
                </a:extLst>
              </a:tr>
              <a:tr h="603632">
                <a:tc>
                  <a:txBody>
                    <a:bodyPr/>
                    <a:lstStyle/>
                    <a:p>
                      <a:pPr>
                        <a:spcAft>
                          <a:spcPts val="0"/>
                        </a:spcAft>
                        <a:tabLst>
                          <a:tab pos="5626100" algn="l"/>
                        </a:tabLst>
                      </a:pPr>
                      <a:r>
                        <a:rPr lang="pt-BR" sz="1600" dirty="0">
                          <a:effectLst/>
                        </a:rPr>
                        <a:t>RN0022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Cadastro de endereço de entrega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registro de ao menos um endereço de entrega.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65630429"/>
                  </a:ext>
                </a:extLst>
              </a:tr>
              <a:tr h="1810897">
                <a:tc>
                  <a:txBody>
                    <a:bodyPr/>
                    <a:lstStyle/>
                    <a:p>
                      <a:pPr>
                        <a:spcAft>
                          <a:spcPts val="0"/>
                        </a:spcAft>
                        <a:tabLst>
                          <a:tab pos="5626100" algn="l"/>
                        </a:tabLst>
                      </a:pPr>
                      <a:r>
                        <a:rPr lang="pt-BR" sz="1600" dirty="0">
                          <a:effectLst/>
                        </a:rPr>
                        <a:t>RN0023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Composição do registro de endereços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cadastro de endereços associados a clientes deve ser composto dos seguintes dados: Tipo de residência (Casa, Apartamento, etc.), Tipo Logradouro, Logradouro, Número, Bairro, CEP, Cidade, Estado e País. Todos os campos anteriores são de preenchimento obrigatório. Opcionalmente pode ser preenchido um campo observações.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891392619"/>
                  </a:ext>
                </a:extLst>
              </a:tr>
              <a:tr h="905448">
                <a:tc>
                  <a:txBody>
                    <a:bodyPr/>
                    <a:lstStyle/>
                    <a:p>
                      <a:pPr>
                        <a:spcAft>
                          <a:spcPts val="0"/>
                        </a:spcAft>
                        <a:tabLst>
                          <a:tab pos="5626100" algn="l"/>
                        </a:tabLst>
                      </a:pPr>
                      <a:r>
                        <a:rPr lang="pt-BR" sz="1600" dirty="0">
                          <a:effectLst/>
                        </a:rPr>
                        <a:t>RN0024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Composição do registro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cartão de crédito associado a um cliente deverá ser composto pelos seguintes campos: Nº do Cartão, Nome impresso no Cartão, Bandeira do Cartão e Código de Segurança.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951867359"/>
                  </a:ext>
                </a:extLst>
              </a:tr>
            </a:tbl>
          </a:graphicData>
        </a:graphic>
      </p:graphicFrame>
    </p:spTree>
    <p:extLst>
      <p:ext uri="{BB962C8B-B14F-4D97-AF65-F5344CB8AC3E}">
        <p14:creationId xmlns:p14="http://schemas.microsoft.com/office/powerpoint/2010/main" val="95551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D8FCE99D-9A7D-4D57-9965-38EF452F428C}"/>
              </a:ext>
            </a:extLst>
          </p:cNvPr>
          <p:cNvGraphicFramePr>
            <a:graphicFrameLocks noGrp="1"/>
          </p:cNvGraphicFramePr>
          <p:nvPr>
            <p:extLst>
              <p:ext uri="{D42A27DB-BD31-4B8C-83A1-F6EECF244321}">
                <p14:modId xmlns:p14="http://schemas.microsoft.com/office/powerpoint/2010/main" val="4204553535"/>
              </p:ext>
            </p:extLst>
          </p:nvPr>
        </p:nvGraphicFramePr>
        <p:xfrm>
          <a:off x="1" y="1471343"/>
          <a:ext cx="9144000" cy="4224690"/>
        </p:xfrm>
        <a:graphic>
          <a:graphicData uri="http://schemas.openxmlformats.org/drawingml/2006/table">
            <a:tbl>
              <a:tblPr>
                <a:tableStyleId>{5C22544A-7EE6-4342-B048-85BDC9FD1C3A}</a:tableStyleId>
              </a:tblPr>
              <a:tblGrid>
                <a:gridCol w="1267111">
                  <a:extLst>
                    <a:ext uri="{9D8B030D-6E8A-4147-A177-3AD203B41FA5}">
                      <a16:colId xmlns:a16="http://schemas.microsoft.com/office/drawing/2014/main" val="506537486"/>
                    </a:ext>
                  </a:extLst>
                </a:gridCol>
                <a:gridCol w="1813765">
                  <a:extLst>
                    <a:ext uri="{9D8B030D-6E8A-4147-A177-3AD203B41FA5}">
                      <a16:colId xmlns:a16="http://schemas.microsoft.com/office/drawing/2014/main" val="2455306198"/>
                    </a:ext>
                  </a:extLst>
                </a:gridCol>
                <a:gridCol w="5409285">
                  <a:extLst>
                    <a:ext uri="{9D8B030D-6E8A-4147-A177-3AD203B41FA5}">
                      <a16:colId xmlns:a16="http://schemas.microsoft.com/office/drawing/2014/main" val="772869499"/>
                    </a:ext>
                  </a:extLst>
                </a:gridCol>
                <a:gridCol w="653839">
                  <a:extLst>
                    <a:ext uri="{9D8B030D-6E8A-4147-A177-3AD203B41FA5}">
                      <a16:colId xmlns:a16="http://schemas.microsoft.com/office/drawing/2014/main" val="3268853180"/>
                    </a:ext>
                  </a:extLst>
                </a:gridCol>
              </a:tblGrid>
              <a:tr h="974799">
                <a:tc>
                  <a:txBody>
                    <a:bodyPr/>
                    <a:lstStyle/>
                    <a:p>
                      <a:pPr>
                        <a:spcAft>
                          <a:spcPts val="0"/>
                        </a:spcAft>
                        <a:tabLst>
                          <a:tab pos="5626100" algn="l"/>
                        </a:tabLst>
                      </a:pPr>
                      <a:r>
                        <a:rPr lang="pt-BR" sz="1600">
                          <a:effectLst/>
                        </a:rPr>
                        <a:t>RN0025</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Bandeiras permitidas para registro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cartão de crédito associado a um cliente deverá ser de alguma bandeira registrada no sistema [VISA, MASTERCAD].</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977076712"/>
                  </a:ext>
                </a:extLst>
              </a:tr>
              <a:tr h="1299732">
                <a:tc>
                  <a:txBody>
                    <a:bodyPr/>
                    <a:lstStyle/>
                    <a:p>
                      <a:pPr>
                        <a:spcAft>
                          <a:spcPts val="0"/>
                        </a:spcAft>
                      </a:pPr>
                      <a:r>
                        <a:rPr lang="pt-BR" sz="1600" dirty="0">
                          <a:effectLst/>
                        </a:rPr>
                        <a:t>RN0026</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Dados obrigatórios para o cadastro de um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cadastro dos seguintes dados: Gênero, Nome, Data de Nascimento, CPF, Telefone (deve ser composto pelo tipo, DDD e número), e-mail, senha, endereço residencial.</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248878509"/>
                  </a:ext>
                </a:extLst>
              </a:tr>
              <a:tr h="649866">
                <a:tc>
                  <a:txBody>
                    <a:bodyPr/>
                    <a:lstStyle/>
                    <a:p>
                      <a:pPr>
                        <a:spcAft>
                          <a:spcPts val="0"/>
                        </a:spcAft>
                        <a:tabLst>
                          <a:tab pos="5626100" algn="l"/>
                        </a:tabLst>
                      </a:pPr>
                      <a:r>
                        <a:rPr lang="pt-BR" sz="1600" dirty="0">
                          <a:effectLst/>
                        </a:rPr>
                        <a:t>RN0027</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Ranking de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cliente deve receber um ranking numérico com base no seu perfil de compra.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12875313"/>
                  </a:ext>
                </a:extLst>
              </a:tr>
              <a:tr h="1299732">
                <a:tc>
                  <a:txBody>
                    <a:bodyPr/>
                    <a:lstStyle/>
                    <a:p>
                      <a:pPr>
                        <a:spcAft>
                          <a:spcPts val="0"/>
                        </a:spcAft>
                        <a:tabLst>
                          <a:tab pos="5626100" algn="l"/>
                        </a:tabLst>
                      </a:pPr>
                      <a:r>
                        <a:rPr lang="pt-BR" sz="1600" dirty="0">
                          <a:effectLst/>
                        </a:rPr>
                        <a:t>RN0028</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Validar retorno da operadora de cartão de credito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Somente deve-se dar baixa no estoque de itens cuja a compra tenha sido efetivada, isso significa que o status não é mais EM PROCESSAMENTO. Todo item que faça parte de uma compra não aprovada deve ser desbloqueado e mantido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225439918"/>
                  </a:ext>
                </a:extLst>
              </a:tr>
            </a:tbl>
          </a:graphicData>
        </a:graphic>
      </p:graphicFrame>
    </p:spTree>
    <p:extLst>
      <p:ext uri="{BB962C8B-B14F-4D97-AF65-F5344CB8AC3E}">
        <p14:creationId xmlns:p14="http://schemas.microsoft.com/office/powerpoint/2010/main" val="15015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67824906-11C3-487F-A4C8-608BD5C72044}"/>
              </a:ext>
            </a:extLst>
          </p:cNvPr>
          <p:cNvGraphicFramePr>
            <a:graphicFrameLocks noGrp="1"/>
          </p:cNvGraphicFramePr>
          <p:nvPr>
            <p:extLst>
              <p:ext uri="{D42A27DB-BD31-4B8C-83A1-F6EECF244321}">
                <p14:modId xmlns:p14="http://schemas.microsoft.com/office/powerpoint/2010/main" val="3080842184"/>
              </p:ext>
            </p:extLst>
          </p:nvPr>
        </p:nvGraphicFramePr>
        <p:xfrm>
          <a:off x="1" y="1010181"/>
          <a:ext cx="9144000" cy="5220015"/>
        </p:xfrm>
        <a:graphic>
          <a:graphicData uri="http://schemas.openxmlformats.org/drawingml/2006/table">
            <a:tbl>
              <a:tblPr>
                <a:tableStyleId>{5C22544A-7EE6-4342-B048-85BDC9FD1C3A}</a:tableStyleId>
              </a:tblPr>
              <a:tblGrid>
                <a:gridCol w="1279181">
                  <a:extLst>
                    <a:ext uri="{9D8B030D-6E8A-4147-A177-3AD203B41FA5}">
                      <a16:colId xmlns:a16="http://schemas.microsoft.com/office/drawing/2014/main" val="3700762195"/>
                    </a:ext>
                  </a:extLst>
                </a:gridCol>
                <a:gridCol w="1776774">
                  <a:extLst>
                    <a:ext uri="{9D8B030D-6E8A-4147-A177-3AD203B41FA5}">
                      <a16:colId xmlns:a16="http://schemas.microsoft.com/office/drawing/2014/main" val="1570834808"/>
                    </a:ext>
                  </a:extLst>
                </a:gridCol>
                <a:gridCol w="5540889">
                  <a:extLst>
                    <a:ext uri="{9D8B030D-6E8A-4147-A177-3AD203B41FA5}">
                      <a16:colId xmlns:a16="http://schemas.microsoft.com/office/drawing/2014/main" val="2319850218"/>
                    </a:ext>
                  </a:extLst>
                </a:gridCol>
                <a:gridCol w="547156">
                  <a:extLst>
                    <a:ext uri="{9D8B030D-6E8A-4147-A177-3AD203B41FA5}">
                      <a16:colId xmlns:a16="http://schemas.microsoft.com/office/drawing/2014/main" val="2613908765"/>
                    </a:ext>
                  </a:extLst>
                </a:gridCol>
              </a:tblGrid>
              <a:tr h="229048">
                <a:tc gridSpan="3">
                  <a:txBody>
                    <a:bodyPr/>
                    <a:lstStyle/>
                    <a:p>
                      <a:pPr>
                        <a:spcAft>
                          <a:spcPts val="0"/>
                        </a:spcAft>
                        <a:tabLst>
                          <a:tab pos="5626100" algn="l"/>
                        </a:tabLs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extLst>
                  <a:ext uri="{0D108BD9-81ED-4DB2-BD59-A6C34878D82A}">
                    <a16:rowId xmlns:a16="http://schemas.microsoft.com/office/drawing/2014/main" val="1503892882"/>
                  </a:ext>
                </a:extLst>
              </a:tr>
              <a:tr h="916193">
                <a:tc>
                  <a:txBody>
                    <a:bodyPr/>
                    <a:lstStyle/>
                    <a:p>
                      <a:pPr>
                        <a:spcAft>
                          <a:spcPts val="0"/>
                        </a:spcAft>
                        <a:tabLst>
                          <a:tab pos="5626100" algn="l"/>
                        </a:tabLst>
                      </a:pPr>
                      <a:r>
                        <a:rPr lang="pt-BR" sz="1600">
                          <a:effectLst/>
                        </a:rPr>
                        <a:t>RN0031</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Validar estoque para adição de itens no carrinho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Não deve ser permitido adicionar um item no carrinho de compra que não esteja disponível em estoque. Também deve ser validado a quantidade do item adicionado ao carrinho para que não seja adicionado mais itens do que o disponível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477050961"/>
                  </a:ext>
                </a:extLst>
              </a:tr>
              <a:tr h="687145">
                <a:tc>
                  <a:txBody>
                    <a:bodyPr/>
                    <a:lstStyle/>
                    <a:p>
                      <a:pPr>
                        <a:spcAft>
                          <a:spcPts val="0"/>
                        </a:spcAft>
                        <a:tabLst>
                          <a:tab pos="5626100" algn="l"/>
                        </a:tabLst>
                      </a:pPr>
                      <a:r>
                        <a:rPr lang="pt-BR" sz="1600" dirty="0">
                          <a:effectLst/>
                        </a:rPr>
                        <a:t>RN0032</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Validar estoque para compra</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solicitar a compra de itens que estejam em um carrinho deve-se garantir que tais itens ainda permanecem disponíveis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241739526"/>
                  </a:ext>
                </a:extLst>
              </a:tr>
              <a:tr h="687145">
                <a:tc>
                  <a:txBody>
                    <a:bodyPr/>
                    <a:lstStyle/>
                    <a:p>
                      <a:pPr>
                        <a:spcAft>
                          <a:spcPts val="0"/>
                        </a:spcAft>
                        <a:tabLst>
                          <a:tab pos="5626100" algn="l"/>
                        </a:tabLst>
                      </a:pPr>
                      <a:r>
                        <a:rPr lang="pt-BR" sz="1600" dirty="0">
                          <a:effectLst/>
                        </a:rPr>
                        <a:t>RN0033</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Uso de cupom promocional para pagamento</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Apenas um cupom promocional pode ser utilizado por compra.</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521981404"/>
                  </a:ext>
                </a:extLst>
              </a:tr>
              <a:tr h="687145">
                <a:tc>
                  <a:txBody>
                    <a:bodyPr/>
                    <a:lstStyle/>
                    <a:p>
                      <a:pPr>
                        <a:spcAft>
                          <a:spcPts val="0"/>
                        </a:spcAft>
                        <a:tabLst>
                          <a:tab pos="5626100" algn="l"/>
                        </a:tabLst>
                      </a:pPr>
                      <a:r>
                        <a:rPr lang="pt-BR" sz="1600" dirty="0">
                          <a:effectLst/>
                        </a:rPr>
                        <a:t>RN0034</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Uso de diversões cartões de crédito </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Uma compra pode ser paga utilizando mais de um cartão de crédito, porém o valor mínimo para ser pago com cada cartão deve ser R$ 10,00.</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1762691575"/>
                  </a:ext>
                </a:extLst>
              </a:tr>
              <a:tr h="1806255">
                <a:tc>
                  <a:txBody>
                    <a:bodyPr/>
                    <a:lstStyle/>
                    <a:p>
                      <a:pPr>
                        <a:spcAft>
                          <a:spcPts val="0"/>
                        </a:spcAft>
                        <a:tabLst>
                          <a:tab pos="5626100" algn="l"/>
                        </a:tabLst>
                      </a:pPr>
                      <a:r>
                        <a:rPr lang="pt-BR" sz="1600">
                          <a:effectLst/>
                        </a:rPr>
                        <a:t>RN0035</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Uso de cupons junto a cartão de crédito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realizar pagamento utilizando cupons e cartões em conjunto, deve-se sempre considerar o valor máximo dos cupons.</a:t>
                      </a:r>
                    </a:p>
                    <a:p>
                      <a:pPr>
                        <a:spcAft>
                          <a:spcPts val="0"/>
                        </a:spcAft>
                        <a:tabLst>
                          <a:tab pos="5626100" algn="l"/>
                        </a:tabLst>
                      </a:pPr>
                      <a:r>
                        <a:rPr lang="pt-BR" sz="1600" dirty="0">
                          <a:effectLst/>
                        </a:rPr>
                        <a:t>Somente neste caso é permitido que seja realizado um pagamento de um valor menor que R$ 10,00 no cartão. Exemplo: Uma compra de R$ 35,00 o cliente pode pagar R$ 30,00 utilizando cupons de troca ou cupons promocionais e pagar R$ 5,00 com cartão de crédito.</a:t>
                      </a: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2227078323"/>
                  </a:ext>
                </a:extLst>
              </a:tr>
            </a:tbl>
          </a:graphicData>
        </a:graphic>
      </p:graphicFrame>
    </p:spTree>
    <p:extLst>
      <p:ext uri="{BB962C8B-B14F-4D97-AF65-F5344CB8AC3E}">
        <p14:creationId xmlns:p14="http://schemas.microsoft.com/office/powerpoint/2010/main" val="93888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484FF134-875D-4EE6-83BD-D13D2FB2F3C0}"/>
              </a:ext>
            </a:extLst>
          </p:cNvPr>
          <p:cNvGraphicFramePr>
            <a:graphicFrameLocks noGrp="1"/>
          </p:cNvGraphicFramePr>
          <p:nvPr>
            <p:extLst>
              <p:ext uri="{D42A27DB-BD31-4B8C-83A1-F6EECF244321}">
                <p14:modId xmlns:p14="http://schemas.microsoft.com/office/powerpoint/2010/main" val="2820465204"/>
              </p:ext>
            </p:extLst>
          </p:nvPr>
        </p:nvGraphicFramePr>
        <p:xfrm>
          <a:off x="0" y="943923"/>
          <a:ext cx="9144000" cy="5364480"/>
        </p:xfrm>
        <a:graphic>
          <a:graphicData uri="http://schemas.openxmlformats.org/drawingml/2006/table">
            <a:tbl>
              <a:tblPr>
                <a:tableStyleId>{5C22544A-7EE6-4342-B048-85BDC9FD1C3A}</a:tableStyleId>
              </a:tblPr>
              <a:tblGrid>
                <a:gridCol w="1279182">
                  <a:extLst>
                    <a:ext uri="{9D8B030D-6E8A-4147-A177-3AD203B41FA5}">
                      <a16:colId xmlns:a16="http://schemas.microsoft.com/office/drawing/2014/main" val="112319686"/>
                    </a:ext>
                  </a:extLst>
                </a:gridCol>
                <a:gridCol w="1776773">
                  <a:extLst>
                    <a:ext uri="{9D8B030D-6E8A-4147-A177-3AD203B41FA5}">
                      <a16:colId xmlns:a16="http://schemas.microsoft.com/office/drawing/2014/main" val="3307421762"/>
                    </a:ext>
                  </a:extLst>
                </a:gridCol>
                <a:gridCol w="5468993">
                  <a:extLst>
                    <a:ext uri="{9D8B030D-6E8A-4147-A177-3AD203B41FA5}">
                      <a16:colId xmlns:a16="http://schemas.microsoft.com/office/drawing/2014/main" val="3253859551"/>
                    </a:ext>
                  </a:extLst>
                </a:gridCol>
                <a:gridCol w="619052">
                  <a:extLst>
                    <a:ext uri="{9D8B030D-6E8A-4147-A177-3AD203B41FA5}">
                      <a16:colId xmlns:a16="http://schemas.microsoft.com/office/drawing/2014/main" val="3242199465"/>
                    </a:ext>
                  </a:extLst>
                </a:gridCol>
              </a:tblGrid>
              <a:tr h="2100904">
                <a:tc>
                  <a:txBody>
                    <a:bodyPr/>
                    <a:lstStyle/>
                    <a:p>
                      <a:pPr>
                        <a:spcAft>
                          <a:spcPts val="0"/>
                        </a:spcAft>
                        <a:tabLst>
                          <a:tab pos="5626100" algn="l"/>
                        </a:tabLst>
                      </a:pPr>
                      <a:r>
                        <a:rPr lang="pt-BR" sz="1600" dirty="0">
                          <a:effectLst/>
                        </a:rPr>
                        <a:t>RN0036</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Gerar cupom de troco</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Um cupom de troca deve ser gerado quando uma compra for paga com outros cupons em que o valor supere o valor da compra. Obs.: O sistema não deve possibilitar o uso de cupons que supere a compra desnecessariamente, ex.: a venda tem valor total de R$ 50,00 e o cliente possui três cupons, um com valor de R$ 20,00, outro com valor de R$ 40,00 e um terceiro com valor de R$ 35,00 o sistema não deve possibilitar o uso dos três cupons nesta compra, deve ser aceito apenas dois cupons e consequentemente gerar um cupom com a diferença de R$ 5,00, ou R$ 10,00 ou R$ 25,00.</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885893709"/>
                  </a:ext>
                </a:extLst>
              </a:tr>
              <a:tr h="840361">
                <a:tc>
                  <a:txBody>
                    <a:bodyPr/>
                    <a:lstStyle/>
                    <a:p>
                      <a:pPr>
                        <a:spcAft>
                          <a:spcPts val="0"/>
                        </a:spcAft>
                        <a:tabLst>
                          <a:tab pos="5626100" algn="l"/>
                        </a:tabLst>
                      </a:pPr>
                      <a:r>
                        <a:rPr lang="pt-BR" sz="1600">
                          <a:effectLst/>
                        </a:rPr>
                        <a:t>RN0037</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Validar Forma de Pagamento para finalização de compra</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Após a finalização da compra a forma de pagamento deve ser validada. Para tal deve-se validar a validade e veracidade dos cupons de troca e promocionais que por ventura foram utilizados.</a:t>
                      </a: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022925204"/>
                  </a:ext>
                </a:extLst>
              </a:tr>
              <a:tr h="1050452">
                <a:tc>
                  <a:txBody>
                    <a:bodyPr/>
                    <a:lstStyle/>
                    <a:p>
                      <a:pPr>
                        <a:spcAft>
                          <a:spcPts val="0"/>
                        </a:spcAft>
                        <a:tabLst>
                          <a:tab pos="5626100" algn="l"/>
                        </a:tabLst>
                      </a:pPr>
                      <a:r>
                        <a:rPr lang="pt-BR" sz="1600">
                          <a:effectLst/>
                        </a:rPr>
                        <a:t>RN0038</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Alterar status da compra conforme processo de aprovação de forma de pagamento</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Caso as formas de pagamento tenham sido validadas com sucesso, a compra deve passar ter o status APROVADA.</a:t>
                      </a:r>
                    </a:p>
                    <a:p>
                      <a:pPr>
                        <a:spcAft>
                          <a:spcPts val="0"/>
                        </a:spcAft>
                        <a:tabLst>
                          <a:tab pos="5626100" algn="l"/>
                        </a:tabLst>
                      </a:pPr>
                      <a:r>
                        <a:rPr lang="pt-BR" sz="1600" dirty="0">
                          <a:effectLst/>
                        </a:rPr>
                        <a:t>Caso contrário deve passar a ter o status REPROVADA.</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58032835"/>
                  </a:ext>
                </a:extLst>
              </a:tr>
              <a:tr h="630271">
                <a:tc>
                  <a:txBody>
                    <a:bodyPr/>
                    <a:lstStyle/>
                    <a:p>
                      <a:pPr>
                        <a:spcAft>
                          <a:spcPts val="0"/>
                        </a:spcAft>
                        <a:tabLst>
                          <a:tab pos="5626100" algn="l"/>
                        </a:tabLst>
                      </a:pPr>
                      <a:r>
                        <a:rPr lang="pt-BR" sz="1600" dirty="0">
                          <a:effectLst/>
                        </a:rPr>
                        <a:t>RN0039</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Alterar status da compra para transporte</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Toda compra selecionada para ser entregue por um administrador deve ter seu status alterado para EM TRANSPORTE.</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146908865"/>
                  </a:ext>
                </a:extLst>
              </a:tr>
            </a:tbl>
          </a:graphicData>
        </a:graphic>
      </p:graphicFrame>
    </p:spTree>
    <p:extLst>
      <p:ext uri="{BB962C8B-B14F-4D97-AF65-F5344CB8AC3E}">
        <p14:creationId xmlns:p14="http://schemas.microsoft.com/office/powerpoint/2010/main" val="3213087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038D8025-C47B-45BA-BB72-A1D97D2C4CD9}"/>
              </a:ext>
            </a:extLst>
          </p:cNvPr>
          <p:cNvGraphicFramePr>
            <a:graphicFrameLocks noGrp="1"/>
          </p:cNvGraphicFramePr>
          <p:nvPr>
            <p:extLst>
              <p:ext uri="{D42A27DB-BD31-4B8C-83A1-F6EECF244321}">
                <p14:modId xmlns:p14="http://schemas.microsoft.com/office/powerpoint/2010/main" val="952702581"/>
              </p:ext>
            </p:extLst>
          </p:nvPr>
        </p:nvGraphicFramePr>
        <p:xfrm>
          <a:off x="0" y="983677"/>
          <a:ext cx="9144000" cy="5229663"/>
        </p:xfrm>
        <a:graphic>
          <a:graphicData uri="http://schemas.openxmlformats.org/drawingml/2006/table">
            <a:tbl>
              <a:tblPr>
                <a:tableStyleId>{5C22544A-7EE6-4342-B048-85BDC9FD1C3A}</a:tableStyleId>
              </a:tblPr>
              <a:tblGrid>
                <a:gridCol w="1279182">
                  <a:extLst>
                    <a:ext uri="{9D8B030D-6E8A-4147-A177-3AD203B41FA5}">
                      <a16:colId xmlns:a16="http://schemas.microsoft.com/office/drawing/2014/main" val="820192659"/>
                    </a:ext>
                  </a:extLst>
                </a:gridCol>
                <a:gridCol w="1776775">
                  <a:extLst>
                    <a:ext uri="{9D8B030D-6E8A-4147-A177-3AD203B41FA5}">
                      <a16:colId xmlns:a16="http://schemas.microsoft.com/office/drawing/2014/main" val="1006682283"/>
                    </a:ext>
                  </a:extLst>
                </a:gridCol>
                <a:gridCol w="5488759">
                  <a:extLst>
                    <a:ext uri="{9D8B030D-6E8A-4147-A177-3AD203B41FA5}">
                      <a16:colId xmlns:a16="http://schemas.microsoft.com/office/drawing/2014/main" val="1178929319"/>
                    </a:ext>
                  </a:extLst>
                </a:gridCol>
                <a:gridCol w="599284">
                  <a:extLst>
                    <a:ext uri="{9D8B030D-6E8A-4147-A177-3AD203B41FA5}">
                      <a16:colId xmlns:a16="http://schemas.microsoft.com/office/drawing/2014/main" val="1267408765"/>
                    </a:ext>
                  </a:extLst>
                </a:gridCol>
              </a:tblGrid>
              <a:tr h="535743">
                <a:tc>
                  <a:txBody>
                    <a:bodyPr/>
                    <a:lstStyle/>
                    <a:p>
                      <a:pPr>
                        <a:spcAft>
                          <a:spcPts val="0"/>
                        </a:spcAft>
                        <a:tabLst>
                          <a:tab pos="5626100" algn="l"/>
                        </a:tabLst>
                      </a:pPr>
                      <a:r>
                        <a:rPr lang="pt-BR" sz="1600">
                          <a:effectLst/>
                        </a:rPr>
                        <a:t>RN0040</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Alterar status da compra após entrega</a:t>
                      </a:r>
                      <a:endParaRPr lang="pt-BR" sz="14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Toda compra selecionada como entregue por um administrador deve ter seu status alterado para ENTREGUE.</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874254638"/>
                  </a:ext>
                </a:extLst>
              </a:tr>
              <a:tr h="625033">
                <a:tc>
                  <a:txBody>
                    <a:bodyPr/>
                    <a:lstStyle/>
                    <a:p>
                      <a:pPr>
                        <a:spcAft>
                          <a:spcPts val="0"/>
                        </a:spcAft>
                        <a:tabLst>
                          <a:tab pos="5626100" algn="l"/>
                        </a:tabLst>
                      </a:pPr>
                      <a:r>
                        <a:rPr lang="pt-BR" sz="1600" dirty="0">
                          <a:effectLst/>
                        </a:rPr>
                        <a:t>RN0041</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Gerar pedido de troca</a:t>
                      </a:r>
                      <a:endParaRPr lang="pt-BR" sz="14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Todo item selecionado para troca deve gerar um pedido de troca. Este pedido deverá terá o status EM TROCA.</a:t>
                      </a:r>
                    </a:p>
                    <a:p>
                      <a:pPr>
                        <a:spcAft>
                          <a:spcPts val="0"/>
                        </a:spcAft>
                        <a:tabLst>
                          <a:tab pos="5626100" algn="l"/>
                        </a:tabLst>
                      </a:pPr>
                      <a:r>
                        <a:rPr lang="pt-BR" sz="1400" dirty="0">
                          <a:effectLst/>
                        </a:rPr>
                        <a:t>Caso o cliente solicite a troca de toda a compra o status do pedido deverá ser EM TROCA.</a:t>
                      </a: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2197482879"/>
                  </a:ext>
                </a:extLst>
              </a:tr>
              <a:tr h="714324">
                <a:tc>
                  <a:txBody>
                    <a:bodyPr/>
                    <a:lstStyle/>
                    <a:p>
                      <a:pPr>
                        <a:spcAft>
                          <a:spcPts val="0"/>
                        </a:spcAft>
                        <a:tabLst>
                          <a:tab pos="5626100" algn="l"/>
                        </a:tabLst>
                      </a:pPr>
                      <a:r>
                        <a:rPr lang="pt-BR" sz="1600" dirty="0">
                          <a:effectLst/>
                        </a:rPr>
                        <a:t>RN0042</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Alterar status do pedido após recebimento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Ao confirmar que os itens de um pedido de troca ou uma compra com status EM TROCA foi recebido, o status do pedido deverá ser TROCADO.</a:t>
                      </a:r>
                      <a:endParaRPr lang="pt-BR" sz="14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1743958040"/>
                  </a:ext>
                </a:extLst>
              </a:tr>
              <a:tr h="357162">
                <a:tc>
                  <a:txBody>
                    <a:bodyPr/>
                    <a:lstStyle/>
                    <a:p>
                      <a:pPr>
                        <a:spcAft>
                          <a:spcPts val="0"/>
                        </a:spcAft>
                        <a:tabLst>
                          <a:tab pos="5626100" algn="l"/>
                        </a:tabLst>
                      </a:pPr>
                      <a:r>
                        <a:rPr lang="pt-BR" sz="1600" dirty="0">
                          <a:effectLst/>
                        </a:rPr>
                        <a:t>RN0043</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Validação para solicitar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Somente itens de pedidos com status ENTREGUE poderão receber solicitação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3581247811"/>
                  </a:ext>
                </a:extLst>
              </a:tr>
              <a:tr h="669679">
                <a:tc>
                  <a:txBody>
                    <a:bodyPr/>
                    <a:lstStyle/>
                    <a:p>
                      <a:pPr>
                        <a:spcAft>
                          <a:spcPts val="0"/>
                        </a:spcAft>
                        <a:tabLst>
                          <a:tab pos="5626100" algn="l"/>
                        </a:tabLst>
                      </a:pPr>
                      <a:r>
                        <a:rPr lang="pt-BR" sz="1600">
                          <a:effectLst/>
                        </a:rPr>
                        <a:t>RN0044</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Bloqueio de produtos</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200" dirty="0">
                          <a:effectLst/>
                        </a:rPr>
                        <a:t>Ao adicionar o item no carrinho, este deverá ser temporiamente bloqueado para que novas compras não sejam solicitadas. Tal bloqueio só deve ser retirado no caso da compra que gerou tal status não ser efetivada ou aprovada em um prazo parametrizado, o prazo deve levar em consideração o momento do bloqueio. Obs.: O prazo parametrizado deve ser relativo ao último item incluído no carrinho.</a:t>
                      </a:r>
                      <a:endParaRPr lang="pt-BR" sz="12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2669494327"/>
                  </a:ext>
                </a:extLst>
              </a:tr>
              <a:tr h="535743">
                <a:tc>
                  <a:txBody>
                    <a:bodyPr/>
                    <a:lstStyle/>
                    <a:p>
                      <a:pPr>
                        <a:spcAft>
                          <a:spcPts val="0"/>
                        </a:spcAft>
                        <a:tabLst>
                          <a:tab pos="5626100" algn="l"/>
                        </a:tabLst>
                      </a:pPr>
                      <a:r>
                        <a:rPr lang="pt-BR" sz="1600" dirty="0">
                          <a:effectLst/>
                        </a:rPr>
                        <a:t>RNF0045</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Retirar item do carrinho</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Toda vez que um item for desbloqueado todos itens do mesmo produto deverão ser retirados do carrinho de compra que gerou o prazo de bloqueio. </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1089295806"/>
                  </a:ext>
                </a:extLst>
              </a:tr>
              <a:tr h="535743">
                <a:tc>
                  <a:txBody>
                    <a:bodyPr/>
                    <a:lstStyle/>
                    <a:p>
                      <a:pPr>
                        <a:spcAft>
                          <a:spcPts val="0"/>
                        </a:spcAft>
                        <a:tabLst>
                          <a:tab pos="5626100" algn="l"/>
                        </a:tabLst>
                      </a:pPr>
                      <a:r>
                        <a:rPr lang="pt-BR" sz="1600" dirty="0">
                          <a:effectLst/>
                        </a:rPr>
                        <a:t>RNF0046</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Gerar notificação de autorização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Quando o administrador autorizar uma troca o sistema deverá gerar uma notificação sobre tal ao cliente.</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3313392310"/>
                  </a:ext>
                </a:extLst>
              </a:tr>
            </a:tbl>
          </a:graphicData>
        </a:graphic>
      </p:graphicFrame>
    </p:spTree>
    <p:extLst>
      <p:ext uri="{BB962C8B-B14F-4D97-AF65-F5344CB8AC3E}">
        <p14:creationId xmlns:p14="http://schemas.microsoft.com/office/powerpoint/2010/main" val="58552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3E1CDABD-2E39-4B55-98C9-FAF675A4BD20}"/>
              </a:ext>
            </a:extLst>
          </p:cNvPr>
          <p:cNvGraphicFramePr>
            <a:graphicFrameLocks noGrp="1"/>
          </p:cNvGraphicFramePr>
          <p:nvPr>
            <p:extLst>
              <p:ext uri="{D42A27DB-BD31-4B8C-83A1-F6EECF244321}">
                <p14:modId xmlns:p14="http://schemas.microsoft.com/office/powerpoint/2010/main" val="1235248153"/>
              </p:ext>
            </p:extLst>
          </p:nvPr>
        </p:nvGraphicFramePr>
        <p:xfrm>
          <a:off x="0" y="1290429"/>
          <a:ext cx="9144000" cy="4489174"/>
        </p:xfrm>
        <a:graphic>
          <a:graphicData uri="http://schemas.openxmlformats.org/drawingml/2006/table">
            <a:tbl>
              <a:tblPr>
                <a:tableStyleId>{5C22544A-7EE6-4342-B048-85BDC9FD1C3A}</a:tableStyleId>
              </a:tblPr>
              <a:tblGrid>
                <a:gridCol w="1279182">
                  <a:extLst>
                    <a:ext uri="{9D8B030D-6E8A-4147-A177-3AD203B41FA5}">
                      <a16:colId xmlns:a16="http://schemas.microsoft.com/office/drawing/2014/main" val="3350428193"/>
                    </a:ext>
                  </a:extLst>
                </a:gridCol>
                <a:gridCol w="1776774">
                  <a:extLst>
                    <a:ext uri="{9D8B030D-6E8A-4147-A177-3AD203B41FA5}">
                      <a16:colId xmlns:a16="http://schemas.microsoft.com/office/drawing/2014/main" val="2811068481"/>
                    </a:ext>
                  </a:extLst>
                </a:gridCol>
                <a:gridCol w="5506449">
                  <a:extLst>
                    <a:ext uri="{9D8B030D-6E8A-4147-A177-3AD203B41FA5}">
                      <a16:colId xmlns:a16="http://schemas.microsoft.com/office/drawing/2014/main" val="1049189325"/>
                    </a:ext>
                  </a:extLst>
                </a:gridCol>
                <a:gridCol w="581595">
                  <a:extLst>
                    <a:ext uri="{9D8B030D-6E8A-4147-A177-3AD203B41FA5}">
                      <a16:colId xmlns:a16="http://schemas.microsoft.com/office/drawing/2014/main" val="1174207871"/>
                    </a:ext>
                  </a:extLst>
                </a:gridCol>
              </a:tblGrid>
              <a:tr h="347753">
                <a:tc gridSpan="3">
                  <a:txBody>
                    <a:bodyPr/>
                    <a:lstStyle/>
                    <a:p>
                      <a:pPr>
                        <a:spcAft>
                          <a:spcPts val="0"/>
                        </a:spcAft>
                        <a:tabLst>
                          <a:tab pos="5626100" algn="l"/>
                        </a:tabLst>
                      </a:pPr>
                      <a:r>
                        <a:rPr lang="pt-BR" sz="1800" dirty="0"/>
                        <a:t>Grupo: Controle de estoque</a:t>
                      </a: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362684081"/>
                  </a:ext>
                </a:extLst>
              </a:tr>
              <a:tr h="948417">
                <a:tc>
                  <a:txBody>
                    <a:bodyPr/>
                    <a:lstStyle/>
                    <a:p>
                      <a:pPr>
                        <a:spcAft>
                          <a:spcPts val="0"/>
                        </a:spcAft>
                        <a:tabLst>
                          <a:tab pos="5626100" algn="l"/>
                        </a:tabLst>
                      </a:pPr>
                      <a:r>
                        <a:rPr lang="pt-BR" sz="1600" dirty="0">
                          <a:effectLst/>
                        </a:rPr>
                        <a:t>RN0051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Validar dados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cada entrada em estoque, deve ser obrigatoriamente informado o produto, a quantidade, o valor de custo, fornecedor, e a data de entrada dos itens de produto.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34442916"/>
                  </a:ext>
                </a:extLst>
              </a:tr>
              <a:tr h="1264556">
                <a:tc>
                  <a:txBody>
                    <a:bodyPr/>
                    <a:lstStyle/>
                    <a:p>
                      <a:pPr>
                        <a:spcAft>
                          <a:spcPts val="0"/>
                        </a:spcAft>
                        <a:tabLst>
                          <a:tab pos="5626100" algn="l"/>
                        </a:tabLst>
                      </a:pPr>
                      <a:r>
                        <a:rPr lang="pt-BR" sz="1600" dirty="0">
                          <a:effectLst/>
                        </a:rPr>
                        <a:t>RN0052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Definir valor de item com diferentes custos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Quando itens de uma determinada bebida forem registrados com valores de custo diferentes deverá ser calculado o valor de venda com base no grupo de precificação porém o valor de todos itens deverão ser iguais, considerando então o maior 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520652185"/>
                  </a:ext>
                </a:extLst>
              </a:tr>
              <a:tr h="948417">
                <a:tc>
                  <a:txBody>
                    <a:bodyPr/>
                    <a:lstStyle/>
                    <a:p>
                      <a:pPr>
                        <a:spcAft>
                          <a:spcPts val="0"/>
                        </a:spcAft>
                        <a:tabLst>
                          <a:tab pos="5626100" algn="l"/>
                        </a:tabLst>
                      </a:pPr>
                      <a:r>
                        <a:rPr lang="pt-BR" sz="1600" dirty="0">
                          <a:effectLst/>
                        </a:rPr>
                        <a:t>RN0053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Quantidade de itens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Não deve ser permitido que seja realizado a entrada de itens de bebidas com quantidade igual a zero.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065306853"/>
                  </a:ext>
                </a:extLst>
              </a:tr>
              <a:tr h="347753">
                <a:tc>
                  <a:txBody>
                    <a:bodyPr/>
                    <a:lstStyle/>
                    <a:p>
                      <a:pPr>
                        <a:spcAft>
                          <a:spcPts val="0"/>
                        </a:spcAft>
                        <a:tabLst>
                          <a:tab pos="5626100" algn="l"/>
                        </a:tabLst>
                      </a:pPr>
                      <a:r>
                        <a:rPr lang="pt-BR" sz="1600" dirty="0">
                          <a:effectLst/>
                        </a:rPr>
                        <a:t>RN0054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item deve haver um 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801533071"/>
                  </a:ext>
                </a:extLst>
              </a:tr>
              <a:tr h="632278">
                <a:tc>
                  <a:txBody>
                    <a:bodyPr/>
                    <a:lstStyle/>
                    <a:p>
                      <a:pPr>
                        <a:spcAft>
                          <a:spcPts val="0"/>
                        </a:spcAft>
                        <a:tabLst>
                          <a:tab pos="5626100" algn="l"/>
                        </a:tabLst>
                      </a:pPr>
                      <a:r>
                        <a:rPr lang="pt-BR" sz="1600" dirty="0">
                          <a:effectLst/>
                        </a:rPr>
                        <a:t>RNF0055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Data de entrada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Não deve ser permitido que itens sejam registrados sem que uma data de entrada seja registrada.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356830003"/>
                  </a:ext>
                </a:extLst>
              </a:tr>
            </a:tbl>
          </a:graphicData>
        </a:graphic>
      </p:graphicFrame>
    </p:spTree>
    <p:extLst>
      <p:ext uri="{BB962C8B-B14F-4D97-AF65-F5344CB8AC3E}">
        <p14:creationId xmlns:p14="http://schemas.microsoft.com/office/powerpoint/2010/main" val="2542510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Documentos </a:t>
            </a:r>
          </a:p>
        </p:txBody>
      </p:sp>
      <p:sp>
        <p:nvSpPr>
          <p:cNvPr id="3" name="Espaço Reservado para Conteúdo 2"/>
          <p:cNvSpPr>
            <a:spLocks noGrp="1"/>
          </p:cNvSpPr>
          <p:nvPr>
            <p:ph idx="1"/>
          </p:nvPr>
        </p:nvSpPr>
        <p:spPr>
          <a:xfrm>
            <a:off x="1443491" y="1790622"/>
            <a:ext cx="6571343" cy="3450613"/>
          </a:xfrm>
        </p:spPr>
        <p:txBody>
          <a:bodyPr/>
          <a:lstStyle/>
          <a:p>
            <a:pPr algn="just"/>
            <a:r>
              <a:rPr lang="pt-BR" dirty="0"/>
              <a:t>Documento de Arquitetura de Sistemas</a:t>
            </a:r>
          </a:p>
          <a:p>
            <a:pPr algn="just"/>
            <a:r>
              <a:rPr lang="pt-BR" dirty="0"/>
              <a:t>Documento de Caso de Uso de Condução</a:t>
            </a:r>
          </a:p>
          <a:p>
            <a:pPr algn="just"/>
            <a:r>
              <a:rPr lang="pt-BR" dirty="0"/>
              <a:t>Documento de Requisitos de Sistema</a:t>
            </a:r>
          </a:p>
          <a:p>
            <a:pPr algn="just"/>
            <a:r>
              <a:rPr lang="pt-BR" dirty="0"/>
              <a:t>Documento de Visão de Projeto</a:t>
            </a:r>
          </a:p>
          <a:p>
            <a:pPr algn="just"/>
            <a:r>
              <a:rPr lang="pt-BR" dirty="0"/>
              <a:t>Proposta Técnica Comercial</a:t>
            </a:r>
          </a:p>
          <a:p>
            <a:pPr algn="just"/>
            <a:r>
              <a:rPr lang="pt-BR" dirty="0"/>
              <a:t>Checklist – Plano de testes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31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Tema</a:t>
            </a:r>
          </a:p>
        </p:txBody>
      </p:sp>
      <p:sp>
        <p:nvSpPr>
          <p:cNvPr id="3" name="Espaço Reservado para Conteúdo 2"/>
          <p:cNvSpPr>
            <a:spLocks noGrp="1"/>
          </p:cNvSpPr>
          <p:nvPr>
            <p:ph idx="1"/>
          </p:nvPr>
        </p:nvSpPr>
        <p:spPr/>
        <p:txBody>
          <a:bodyPr/>
          <a:lstStyle/>
          <a:p>
            <a:r>
              <a:rPr lang="pt-BR" dirty="0"/>
              <a:t>Drink-It, E-commerce de bebidas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281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Diagrama de casos de uso</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endParaRPr lang="pt-BR"/>
          </a:p>
        </p:txBody>
      </p:sp>
      <p:pic>
        <p:nvPicPr>
          <p:cNvPr id="7" name="Imagem 6" descr="Uma imagem contendo texto, mapa&#10;&#10;Descrição gerada automaticamente">
            <a:extLst>
              <a:ext uri="{FF2B5EF4-FFF2-40B4-BE49-F238E27FC236}">
                <a16:creationId xmlns:a16="http://schemas.microsoft.com/office/drawing/2014/main" id="{A0B61AC6-6E4B-4C08-89EE-D2EF2CFCEF97}"/>
              </a:ext>
            </a:extLst>
          </p:cNvPr>
          <p:cNvPicPr/>
          <p:nvPr/>
        </p:nvPicPr>
        <p:blipFill>
          <a:blip r:embed="rId2">
            <a:extLst>
              <a:ext uri="{28A0092B-C50C-407E-A947-70E740481C1C}">
                <a14:useLocalDpi xmlns:a14="http://schemas.microsoft.com/office/drawing/2010/main" val="0"/>
              </a:ext>
            </a:extLst>
          </a:blip>
          <a:stretch>
            <a:fillRect/>
          </a:stretch>
        </p:blipFill>
        <p:spPr>
          <a:xfrm>
            <a:off x="0" y="1656525"/>
            <a:ext cx="9144000" cy="4558737"/>
          </a:xfrm>
          <a:prstGeom prst="rect">
            <a:avLst/>
          </a:prstGeom>
        </p:spPr>
      </p:pic>
    </p:spTree>
    <p:extLst>
      <p:ext uri="{BB962C8B-B14F-4D97-AF65-F5344CB8AC3E}">
        <p14:creationId xmlns:p14="http://schemas.microsoft.com/office/powerpoint/2010/main" val="4097744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35896"/>
            <a:ext cx="6571343" cy="454434"/>
          </a:xfrm>
        </p:spPr>
        <p:txBody>
          <a:bodyPr>
            <a:normAutofit fontScale="90000"/>
          </a:bodyPr>
          <a:lstStyle/>
          <a:p>
            <a:r>
              <a:rPr lang="pt-BR" sz="2800" dirty="0"/>
              <a:t>Diagrama de classes de domínio</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endParaRPr lang="pt-BR"/>
          </a:p>
        </p:txBody>
      </p:sp>
      <p:pic>
        <p:nvPicPr>
          <p:cNvPr id="7" name="Imagem 6" descr="Uma imagem contendo texto, mapa&#10;&#10;Descrição gerada automaticamente">
            <a:extLst>
              <a:ext uri="{FF2B5EF4-FFF2-40B4-BE49-F238E27FC236}">
                <a16:creationId xmlns:a16="http://schemas.microsoft.com/office/drawing/2014/main" id="{50D52B57-FCCA-4F29-A80F-77B2D9FA4E65}"/>
              </a:ext>
            </a:extLst>
          </p:cNvPr>
          <p:cNvPicPr/>
          <p:nvPr/>
        </p:nvPicPr>
        <p:blipFill>
          <a:blip r:embed="rId2">
            <a:extLst>
              <a:ext uri="{28A0092B-C50C-407E-A947-70E740481C1C}">
                <a14:useLocalDpi xmlns:a14="http://schemas.microsoft.com/office/drawing/2010/main" val="0"/>
              </a:ext>
            </a:extLst>
          </a:blip>
          <a:stretch>
            <a:fillRect/>
          </a:stretch>
        </p:blipFill>
        <p:spPr>
          <a:xfrm>
            <a:off x="0" y="490331"/>
            <a:ext cx="9144000" cy="5762514"/>
          </a:xfrm>
          <a:prstGeom prst="rect">
            <a:avLst/>
          </a:prstGeom>
        </p:spPr>
      </p:pic>
    </p:spTree>
    <p:extLst>
      <p:ext uri="{BB962C8B-B14F-4D97-AF65-F5344CB8AC3E}">
        <p14:creationId xmlns:p14="http://schemas.microsoft.com/office/powerpoint/2010/main" val="1550264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6327" y="174987"/>
            <a:ext cx="6571343" cy="378091"/>
          </a:xfrm>
        </p:spPr>
        <p:txBody>
          <a:bodyPr>
            <a:normAutofit fontScale="90000"/>
          </a:bodyPr>
          <a:lstStyle/>
          <a:p>
            <a:pPr algn="ctr"/>
            <a:r>
              <a:rPr lang="pt-BR" sz="2400" dirty="0"/>
              <a:t>Diagrama de arquitetura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48747" y="662609"/>
            <a:ext cx="764650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m 3" descr="Tela de celular com texto preto sobre fundo branco&#10;&#10;Descrição gerada automaticamente">
            <a:extLst>
              <a:ext uri="{FF2B5EF4-FFF2-40B4-BE49-F238E27FC236}">
                <a16:creationId xmlns:a16="http://schemas.microsoft.com/office/drawing/2014/main" id="{8565C5E1-61F1-4DD6-9F82-70B827657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105" y="772141"/>
            <a:ext cx="3753786" cy="5174973"/>
          </a:xfrm>
          <a:prstGeom prst="rect">
            <a:avLst/>
          </a:prstGeom>
        </p:spPr>
      </p:pic>
    </p:spTree>
    <p:extLst>
      <p:ext uri="{BB962C8B-B14F-4D97-AF65-F5344CB8AC3E}">
        <p14:creationId xmlns:p14="http://schemas.microsoft.com/office/powerpoint/2010/main" val="1878516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Tecnologias utilizadas </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r>
              <a:rPr lang="pt-BR" dirty="0"/>
              <a:t>Linguagem de programação: C# (C-Sharp)</a:t>
            </a:r>
          </a:p>
          <a:p>
            <a:r>
              <a:rPr lang="pt-BR" dirty="0"/>
              <a:t>Framework MVC – ASP.NET MVC</a:t>
            </a:r>
          </a:p>
          <a:p>
            <a:r>
              <a:rPr lang="pt-BR" dirty="0"/>
              <a:t>Front-</a:t>
            </a:r>
            <a:r>
              <a:rPr lang="pt-BR" dirty="0" err="1"/>
              <a:t>end</a:t>
            </a:r>
            <a:r>
              <a:rPr lang="pt-BR" dirty="0"/>
              <a:t> – </a:t>
            </a:r>
            <a:r>
              <a:rPr lang="pt-BR" dirty="0" err="1"/>
              <a:t>Bootstrap</a:t>
            </a:r>
            <a:r>
              <a:rPr lang="pt-BR" dirty="0"/>
              <a:t> 3.3</a:t>
            </a:r>
          </a:p>
          <a:p>
            <a:r>
              <a:rPr lang="pt-BR" dirty="0"/>
              <a:t>Banco de dados – Microsoft SQL Server (MSSQL Server)</a:t>
            </a:r>
          </a:p>
          <a:p>
            <a:r>
              <a:rPr lang="pt-BR" dirty="0"/>
              <a:t>Gráficos – Chart.JS</a:t>
            </a:r>
          </a:p>
          <a:p>
            <a:r>
              <a:rPr lang="pt-BR" dirty="0"/>
              <a:t>Testes funcionais – </a:t>
            </a:r>
            <a:r>
              <a:rPr lang="pt-BR" dirty="0" err="1"/>
              <a:t>XUnit</a:t>
            </a:r>
            <a:r>
              <a:rPr lang="pt-BR" dirty="0"/>
              <a:t> + </a:t>
            </a:r>
            <a:r>
              <a:rPr lang="pt-BR" dirty="0" err="1"/>
              <a:t>Selenium</a:t>
            </a:r>
            <a:r>
              <a:rPr lang="pt-BR" dirty="0"/>
              <a:t> Web Driver</a:t>
            </a:r>
          </a:p>
          <a:p>
            <a:r>
              <a:rPr lang="pt-BR" dirty="0"/>
              <a:t>Logs de transação - </a:t>
            </a:r>
            <a:r>
              <a:rPr lang="pt-BR" dirty="0" err="1"/>
              <a:t>NLog</a:t>
            </a:r>
            <a:endParaRPr lang="pt-BR" dirty="0"/>
          </a:p>
        </p:txBody>
      </p:sp>
      <p:pic>
        <p:nvPicPr>
          <p:cNvPr id="1026" name="Picture 2" descr="Resultado de imagem para c# loog">
            <a:extLst>
              <a:ext uri="{FF2B5EF4-FFF2-40B4-BE49-F238E27FC236}">
                <a16:creationId xmlns:a16="http://schemas.microsoft.com/office/drawing/2014/main" id="{E8E780A4-2278-41E9-B90F-98C576DCE0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217" y="1975977"/>
            <a:ext cx="496518" cy="4965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m para logo asp.net mvc">
            <a:extLst>
              <a:ext uri="{FF2B5EF4-FFF2-40B4-BE49-F238E27FC236}">
                <a16:creationId xmlns:a16="http://schemas.microsoft.com/office/drawing/2014/main" id="{841D6FD8-9E03-4CDD-AC1D-FCD2D00BBE5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756" t="17183" r="21198" b="19148"/>
          <a:stretch/>
        </p:blipFill>
        <p:spPr bwMode="auto">
          <a:xfrm>
            <a:off x="837661" y="2549303"/>
            <a:ext cx="605830" cy="3989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m para logo bootstrap 3">
            <a:extLst>
              <a:ext uri="{FF2B5EF4-FFF2-40B4-BE49-F238E27FC236}">
                <a16:creationId xmlns:a16="http://schemas.microsoft.com/office/drawing/2014/main" id="{347FF3E8-E15E-4314-AFC1-DAB4D643795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7834" y="3044065"/>
            <a:ext cx="398961" cy="3989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m para logo sql server">
            <a:extLst>
              <a:ext uri="{FF2B5EF4-FFF2-40B4-BE49-F238E27FC236}">
                <a16:creationId xmlns:a16="http://schemas.microsoft.com/office/drawing/2014/main" id="{723846E3-EA9D-43D9-B3E0-1EB6DED7972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4444" y="3510755"/>
            <a:ext cx="522064" cy="42352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m para logo chart js">
            <a:extLst>
              <a:ext uri="{FF2B5EF4-FFF2-40B4-BE49-F238E27FC236}">
                <a16:creationId xmlns:a16="http://schemas.microsoft.com/office/drawing/2014/main" id="{8A39D7FC-D205-4746-8720-C404049F029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0713" y="3992533"/>
            <a:ext cx="504235" cy="5042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sultado de imagem para logo xunit">
            <a:extLst>
              <a:ext uri="{FF2B5EF4-FFF2-40B4-BE49-F238E27FC236}">
                <a16:creationId xmlns:a16="http://schemas.microsoft.com/office/drawing/2014/main" id="{8E69C2A7-CDC7-49C0-AF5B-20F1ECF5C6A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436479" y="4532569"/>
            <a:ext cx="398943" cy="39894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esultado de imagem para logo selenium">
            <a:extLst>
              <a:ext uri="{FF2B5EF4-FFF2-40B4-BE49-F238E27FC236}">
                <a16:creationId xmlns:a16="http://schemas.microsoft.com/office/drawing/2014/main" id="{2B86D761-8F3D-4CE6-992C-8161AC97577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7653" y="4483516"/>
            <a:ext cx="470547" cy="47054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esultado de imagem para logo NLog framework">
            <a:extLst>
              <a:ext uri="{FF2B5EF4-FFF2-40B4-BE49-F238E27FC236}">
                <a16:creationId xmlns:a16="http://schemas.microsoft.com/office/drawing/2014/main" id="{EA4EDBED-58CE-4B3F-BA39-E2B036830D08}"/>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26203" b="25602"/>
          <a:stretch/>
        </p:blipFill>
        <p:spPr bwMode="auto">
          <a:xfrm>
            <a:off x="663287" y="5066198"/>
            <a:ext cx="706537" cy="340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776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Espaço Reservado para Conteúdo 3" descr="Tela de celular com publicação numa rede social&#10;&#10;Descrição gerada automaticamente">
            <a:extLst>
              <a:ext uri="{FF2B5EF4-FFF2-40B4-BE49-F238E27FC236}">
                <a16:creationId xmlns:a16="http://schemas.microsoft.com/office/drawing/2014/main" id="{80535019-365B-476E-ABFD-BB8F9AE2C2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3020" y="1853755"/>
            <a:ext cx="7692284" cy="3566371"/>
          </a:xfrm>
        </p:spPr>
      </p:pic>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inicial</a:t>
            </a:r>
          </a:p>
        </p:txBody>
      </p:sp>
    </p:spTree>
    <p:extLst>
      <p:ext uri="{BB962C8B-B14F-4D97-AF65-F5344CB8AC3E}">
        <p14:creationId xmlns:p14="http://schemas.microsoft.com/office/powerpoint/2010/main" val="3760707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cadastro de bebidas - 1</a:t>
            </a:r>
          </a:p>
        </p:txBody>
      </p:sp>
      <p:pic>
        <p:nvPicPr>
          <p:cNvPr id="13" name="Espaço Reservado para Conteúdo 12" descr="Tela de computador com texto preto sobre fundo branco&#10;&#10;Descrição gerada automaticamente">
            <a:extLst>
              <a:ext uri="{FF2B5EF4-FFF2-40B4-BE49-F238E27FC236}">
                <a16:creationId xmlns:a16="http://schemas.microsoft.com/office/drawing/2014/main" id="{39791AB3-F130-44AF-8172-48864E95D1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5" y="1753925"/>
            <a:ext cx="7871792" cy="3648752"/>
          </a:xfrm>
        </p:spPr>
      </p:pic>
    </p:spTree>
    <p:extLst>
      <p:ext uri="{BB962C8B-B14F-4D97-AF65-F5344CB8AC3E}">
        <p14:creationId xmlns:p14="http://schemas.microsoft.com/office/powerpoint/2010/main" val="502602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cadastro de bebidas - 2</a:t>
            </a:r>
          </a:p>
        </p:txBody>
      </p:sp>
      <p:pic>
        <p:nvPicPr>
          <p:cNvPr id="8" name="Espaço Reservado para Conteúdo 7" descr="Tela de celular com texto preto sobre fundo branco&#10;&#10;Descrição gerada automaticamente">
            <a:extLst>
              <a:ext uri="{FF2B5EF4-FFF2-40B4-BE49-F238E27FC236}">
                <a16:creationId xmlns:a16="http://schemas.microsoft.com/office/drawing/2014/main" id="{C771D735-B9E8-4453-9CC6-08EB4AC1F7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747" y="1853755"/>
            <a:ext cx="7646505" cy="3521787"/>
          </a:xfrm>
        </p:spPr>
      </p:pic>
    </p:spTree>
    <p:extLst>
      <p:ext uri="{BB962C8B-B14F-4D97-AF65-F5344CB8AC3E}">
        <p14:creationId xmlns:p14="http://schemas.microsoft.com/office/powerpoint/2010/main" val="4160008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cadastro de cliente - 1</a:t>
            </a:r>
          </a:p>
        </p:txBody>
      </p:sp>
      <p:pic>
        <p:nvPicPr>
          <p:cNvPr id="9" name="Espaço Reservado para Conteúdo 8" descr="Tela de computador com texto preto sobre fundo branco&#10;&#10;Descrição gerada automaticamente">
            <a:extLst>
              <a:ext uri="{FF2B5EF4-FFF2-40B4-BE49-F238E27FC236}">
                <a16:creationId xmlns:a16="http://schemas.microsoft.com/office/drawing/2014/main" id="{1A353F01-6780-45AB-8BA7-CEE17563AC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4" y="1853755"/>
            <a:ext cx="7646505" cy="3496024"/>
          </a:xfrm>
        </p:spPr>
      </p:pic>
    </p:spTree>
    <p:extLst>
      <p:ext uri="{BB962C8B-B14F-4D97-AF65-F5344CB8AC3E}">
        <p14:creationId xmlns:p14="http://schemas.microsoft.com/office/powerpoint/2010/main" val="1107609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cadastro de cliente - 2</a:t>
            </a:r>
          </a:p>
        </p:txBody>
      </p:sp>
      <p:pic>
        <p:nvPicPr>
          <p:cNvPr id="8" name="Espaço Reservado para Conteúdo 7" descr="Tela de computador com texto preto sobre fundo branco&#10;&#10;Descrição gerada automaticamente">
            <a:extLst>
              <a:ext uri="{FF2B5EF4-FFF2-40B4-BE49-F238E27FC236}">
                <a16:creationId xmlns:a16="http://schemas.microsoft.com/office/drawing/2014/main" id="{D26A7118-6242-45DA-8778-63E6B408C8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4" y="1853754"/>
            <a:ext cx="7646505" cy="3288277"/>
          </a:xfrm>
        </p:spPr>
      </p:pic>
    </p:spTree>
    <p:extLst>
      <p:ext uri="{BB962C8B-B14F-4D97-AF65-F5344CB8AC3E}">
        <p14:creationId xmlns:p14="http://schemas.microsoft.com/office/powerpoint/2010/main" val="2483419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autenticação de usuário</a:t>
            </a:r>
          </a:p>
        </p:txBody>
      </p:sp>
      <p:pic>
        <p:nvPicPr>
          <p:cNvPr id="9" name="Espaço Reservado para Conteúdo 8" descr="Tela de celular com texto preto sobre fundo branco&#10;&#10;Descrição gerada automaticamente">
            <a:extLst>
              <a:ext uri="{FF2B5EF4-FFF2-40B4-BE49-F238E27FC236}">
                <a16:creationId xmlns:a16="http://schemas.microsoft.com/office/drawing/2014/main" id="{F09A30AD-EA8D-4ACC-B1D5-2396902439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4" y="1758401"/>
            <a:ext cx="7645555" cy="3533471"/>
          </a:xfrm>
        </p:spPr>
      </p:pic>
    </p:spTree>
    <p:extLst>
      <p:ext uri="{BB962C8B-B14F-4D97-AF65-F5344CB8AC3E}">
        <p14:creationId xmlns:p14="http://schemas.microsoft.com/office/powerpoint/2010/main" val="146027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Drink-it</a:t>
            </a:r>
          </a:p>
        </p:txBody>
      </p:sp>
      <p:sp>
        <p:nvSpPr>
          <p:cNvPr id="3" name="Espaço Reservado para Conteúdo 2"/>
          <p:cNvSpPr>
            <a:spLocks noGrp="1"/>
          </p:cNvSpPr>
          <p:nvPr>
            <p:ph idx="1"/>
          </p:nvPr>
        </p:nvSpPr>
        <p:spPr>
          <a:xfrm>
            <a:off x="1443490" y="2666000"/>
            <a:ext cx="6571343" cy="3450613"/>
          </a:xfrm>
        </p:spPr>
        <p:txBody>
          <a:bodyPr/>
          <a:lstStyle/>
          <a:p>
            <a:pPr algn="just"/>
            <a:r>
              <a:rPr lang="pt-BR" dirty="0"/>
              <a:t>O Drink-It é um sistema do tipo comércio eletrônico (e-commerce), que tem como objetivo fornecer uma plataforma comércio virtual, ou venda não-presencial, de bebidas para seus diversos tipos de consumidores, através da internet.</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D6035B9B-C9FE-4853-87A8-08E348938F2F}"/>
              </a:ext>
            </a:extLst>
          </p:cNvPr>
          <p:cNvSpPr txBox="1">
            <a:spLocks/>
          </p:cNvSpPr>
          <p:nvPr/>
        </p:nvSpPr>
        <p:spPr>
          <a:xfrm>
            <a:off x="1443489" y="1904394"/>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2400" b="1" cap="none" dirty="0"/>
              <a:t>Descrição do sistema:</a:t>
            </a:r>
          </a:p>
        </p:txBody>
      </p:sp>
    </p:spTree>
    <p:extLst>
      <p:ext uri="{BB962C8B-B14F-4D97-AF65-F5344CB8AC3E}">
        <p14:creationId xmlns:p14="http://schemas.microsoft.com/office/powerpoint/2010/main" val="2643596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administrador</a:t>
            </a:r>
          </a:p>
        </p:txBody>
      </p:sp>
      <p:pic>
        <p:nvPicPr>
          <p:cNvPr id="9" name="Espaço Reservado para Conteúdo 8" descr="Tela de celular com publicação numa rede social&#10;&#10;Descrição gerada automaticamente">
            <a:extLst>
              <a:ext uri="{FF2B5EF4-FFF2-40B4-BE49-F238E27FC236}">
                <a16:creationId xmlns:a16="http://schemas.microsoft.com/office/drawing/2014/main" id="{4317B898-ECA3-401E-80F7-967B3099C2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5" y="1853754"/>
            <a:ext cx="7646504" cy="3526985"/>
          </a:xfrm>
        </p:spPr>
      </p:pic>
    </p:spTree>
    <p:extLst>
      <p:ext uri="{BB962C8B-B14F-4D97-AF65-F5344CB8AC3E}">
        <p14:creationId xmlns:p14="http://schemas.microsoft.com/office/powerpoint/2010/main" val="566315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gráfico 1</a:t>
            </a:r>
          </a:p>
        </p:txBody>
      </p:sp>
      <p:pic>
        <p:nvPicPr>
          <p:cNvPr id="8" name="Espaço Reservado para Conteúdo 7" descr="Tela de celular com publicação numa rede social&#10;&#10;Descrição gerada automaticamente">
            <a:extLst>
              <a:ext uri="{FF2B5EF4-FFF2-40B4-BE49-F238E27FC236}">
                <a16:creationId xmlns:a16="http://schemas.microsoft.com/office/drawing/2014/main" id="{9FC5BFD6-2D91-4651-A5F4-0108125502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4" y="1853755"/>
            <a:ext cx="7646505" cy="3538272"/>
          </a:xfrm>
        </p:spPr>
      </p:pic>
    </p:spTree>
    <p:extLst>
      <p:ext uri="{BB962C8B-B14F-4D97-AF65-F5344CB8AC3E}">
        <p14:creationId xmlns:p14="http://schemas.microsoft.com/office/powerpoint/2010/main" val="627517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gráfico 2</a:t>
            </a:r>
          </a:p>
        </p:txBody>
      </p:sp>
      <p:pic>
        <p:nvPicPr>
          <p:cNvPr id="9" name="Espaço Reservado para Conteúdo 8" descr="Uma imagem contendo screenshot, texto&#10;&#10;Descrição gerada automaticamente">
            <a:extLst>
              <a:ext uri="{FF2B5EF4-FFF2-40B4-BE49-F238E27FC236}">
                <a16:creationId xmlns:a16="http://schemas.microsoft.com/office/drawing/2014/main" id="{D9D2FA4E-6D43-4DEA-82CD-6A00B997EE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4" y="1853755"/>
            <a:ext cx="7646505" cy="3546532"/>
          </a:xfrm>
        </p:spPr>
      </p:pic>
    </p:spTree>
    <p:extLst>
      <p:ext uri="{BB962C8B-B14F-4D97-AF65-F5344CB8AC3E}">
        <p14:creationId xmlns:p14="http://schemas.microsoft.com/office/powerpoint/2010/main" val="1186264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cliente</a:t>
            </a:r>
          </a:p>
        </p:txBody>
      </p:sp>
      <p:pic>
        <p:nvPicPr>
          <p:cNvPr id="13" name="Espaço Reservado para Conteúdo 12" descr="Tela de computador com texto preto sobre fundo branco&#10;&#10;Descrição gerada automaticamente">
            <a:extLst>
              <a:ext uri="{FF2B5EF4-FFF2-40B4-BE49-F238E27FC236}">
                <a16:creationId xmlns:a16="http://schemas.microsoft.com/office/drawing/2014/main" id="{362EE30D-C5D8-4A7F-954D-4FC56E7D78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5" y="1737643"/>
            <a:ext cx="7646504" cy="3551376"/>
          </a:xfrm>
        </p:spPr>
      </p:pic>
    </p:spTree>
    <p:extLst>
      <p:ext uri="{BB962C8B-B14F-4D97-AF65-F5344CB8AC3E}">
        <p14:creationId xmlns:p14="http://schemas.microsoft.com/office/powerpoint/2010/main" val="881674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detalhes do pedido</a:t>
            </a:r>
          </a:p>
        </p:txBody>
      </p:sp>
      <p:pic>
        <p:nvPicPr>
          <p:cNvPr id="8" name="Espaço Reservado para Conteúdo 7" descr="Tela de celular com publicação numa rede social&#10;&#10;Descrição gerada automaticamente">
            <a:extLst>
              <a:ext uri="{FF2B5EF4-FFF2-40B4-BE49-F238E27FC236}">
                <a16:creationId xmlns:a16="http://schemas.microsoft.com/office/drawing/2014/main" id="{07028771-C32D-4786-9D64-116169FF0C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5" y="1747955"/>
            <a:ext cx="7646504" cy="3558217"/>
          </a:xfrm>
        </p:spPr>
      </p:pic>
    </p:spTree>
    <p:extLst>
      <p:ext uri="{BB962C8B-B14F-4D97-AF65-F5344CB8AC3E}">
        <p14:creationId xmlns:p14="http://schemas.microsoft.com/office/powerpoint/2010/main" val="1348002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detalhes da bebida</a:t>
            </a:r>
          </a:p>
        </p:txBody>
      </p:sp>
      <p:pic>
        <p:nvPicPr>
          <p:cNvPr id="8" name="Espaço Reservado para Conteúdo 7" descr="Tela de celular com publicação numa rede social&#10;&#10;Descrição gerada automaticamente">
            <a:extLst>
              <a:ext uri="{FF2B5EF4-FFF2-40B4-BE49-F238E27FC236}">
                <a16:creationId xmlns:a16="http://schemas.microsoft.com/office/drawing/2014/main" id="{044B47F9-1E27-41E8-B785-8886232BCF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4" y="1853754"/>
            <a:ext cx="7646505" cy="3540467"/>
          </a:xfrm>
        </p:spPr>
      </p:pic>
    </p:spTree>
    <p:extLst>
      <p:ext uri="{BB962C8B-B14F-4D97-AF65-F5344CB8AC3E}">
        <p14:creationId xmlns:p14="http://schemas.microsoft.com/office/powerpoint/2010/main" val="1812014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carrinho</a:t>
            </a:r>
          </a:p>
        </p:txBody>
      </p:sp>
      <p:pic>
        <p:nvPicPr>
          <p:cNvPr id="9" name="Espaço Reservado para Conteúdo 8" descr="Tela de celular com texto preto sobre fundo branco&#10;&#10;Descrição gerada automaticamente">
            <a:extLst>
              <a:ext uri="{FF2B5EF4-FFF2-40B4-BE49-F238E27FC236}">
                <a16:creationId xmlns:a16="http://schemas.microsoft.com/office/drawing/2014/main" id="{E51A85CC-096F-4D1A-8E21-14B1BF0683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5" y="1742663"/>
            <a:ext cx="7646504" cy="3508858"/>
          </a:xfrm>
        </p:spPr>
      </p:pic>
    </p:spTree>
    <p:extLst>
      <p:ext uri="{BB962C8B-B14F-4D97-AF65-F5344CB8AC3E}">
        <p14:creationId xmlns:p14="http://schemas.microsoft.com/office/powerpoint/2010/main" val="2257462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491" y="804520"/>
            <a:ext cx="6571343" cy="1049235"/>
          </a:xfrm>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3B0160D9-5747-4B8E-8517-BDDC54E7A28E}"/>
              </a:ext>
            </a:extLst>
          </p:cNvPr>
          <p:cNvSpPr txBox="1">
            <a:spLocks/>
          </p:cNvSpPr>
          <p:nvPr/>
        </p:nvSpPr>
        <p:spPr>
          <a:xfrm>
            <a:off x="1443491" y="5528863"/>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sz="1600" dirty="0"/>
              <a:t>Tela checkout</a:t>
            </a:r>
          </a:p>
        </p:txBody>
      </p:sp>
      <p:pic>
        <p:nvPicPr>
          <p:cNvPr id="9" name="Espaço Reservado para Conteúdo 8" descr="Tela de celular com texto preto sobre fundo branco&#10;&#10;Descrição gerada automaticamente">
            <a:extLst>
              <a:ext uri="{FF2B5EF4-FFF2-40B4-BE49-F238E27FC236}">
                <a16:creationId xmlns:a16="http://schemas.microsoft.com/office/drawing/2014/main" id="{82F0A867-C273-4236-8F13-C324E14082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8504" y="1853754"/>
            <a:ext cx="7758726" cy="3579633"/>
          </a:xfrm>
        </p:spPr>
      </p:pic>
    </p:spTree>
    <p:extLst>
      <p:ext uri="{BB962C8B-B14F-4D97-AF65-F5344CB8AC3E}">
        <p14:creationId xmlns:p14="http://schemas.microsoft.com/office/powerpoint/2010/main" val="2800552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3945" y="75651"/>
            <a:ext cx="6571343" cy="441184"/>
          </a:xfrm>
        </p:spPr>
        <p:txBody>
          <a:bodyPr>
            <a:normAutofit fontScale="90000"/>
          </a:bodyPr>
          <a:lstStyle/>
          <a:p>
            <a:pPr algn="ctr"/>
            <a:r>
              <a:rPr lang="pt-BR" dirty="0"/>
              <a:t>Cronograma de entregas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819" y="702364"/>
            <a:ext cx="764650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 name="Tabela 3">
            <a:extLst>
              <a:ext uri="{FF2B5EF4-FFF2-40B4-BE49-F238E27FC236}">
                <a16:creationId xmlns:a16="http://schemas.microsoft.com/office/drawing/2014/main" id="{F6D5A0C7-7B9A-47AE-B6F7-309982EC4E67}"/>
              </a:ext>
            </a:extLst>
          </p:cNvPr>
          <p:cNvGraphicFramePr>
            <a:graphicFrameLocks noGrp="1"/>
          </p:cNvGraphicFramePr>
          <p:nvPr>
            <p:ph idx="1"/>
            <p:extLst>
              <p:ext uri="{D42A27DB-BD31-4B8C-83A1-F6EECF244321}">
                <p14:modId xmlns:p14="http://schemas.microsoft.com/office/powerpoint/2010/main" val="3421369056"/>
              </p:ext>
            </p:extLst>
          </p:nvPr>
        </p:nvGraphicFramePr>
        <p:xfrm>
          <a:off x="0" y="579568"/>
          <a:ext cx="9144000" cy="6220952"/>
        </p:xfrm>
        <a:graphic>
          <a:graphicData uri="http://schemas.openxmlformats.org/drawingml/2006/table">
            <a:tbl>
              <a:tblPr firstRow="1" bandRow="1">
                <a:tableStyleId>{5C22544A-7EE6-4342-B048-85BDC9FD1C3A}</a:tableStyleId>
              </a:tblPr>
              <a:tblGrid>
                <a:gridCol w="1328547">
                  <a:extLst>
                    <a:ext uri="{9D8B030D-6E8A-4147-A177-3AD203B41FA5}">
                      <a16:colId xmlns:a16="http://schemas.microsoft.com/office/drawing/2014/main" val="2759759386"/>
                    </a:ext>
                  </a:extLst>
                </a:gridCol>
                <a:gridCol w="7815453">
                  <a:extLst>
                    <a:ext uri="{9D8B030D-6E8A-4147-A177-3AD203B41FA5}">
                      <a16:colId xmlns:a16="http://schemas.microsoft.com/office/drawing/2014/main" val="582159512"/>
                    </a:ext>
                  </a:extLst>
                </a:gridCol>
              </a:tblGrid>
              <a:tr h="338022">
                <a:tc>
                  <a:txBody>
                    <a:bodyPr/>
                    <a:lstStyle/>
                    <a:p>
                      <a:r>
                        <a:rPr lang="pt-BR" dirty="0"/>
                        <a:t>DATA</a:t>
                      </a:r>
                    </a:p>
                  </a:txBody>
                  <a:tcPr/>
                </a:tc>
                <a:tc>
                  <a:txBody>
                    <a:bodyPr/>
                    <a:lstStyle/>
                    <a:p>
                      <a:r>
                        <a:rPr lang="pt-BR" dirty="0"/>
                        <a:t>ENTREGA</a:t>
                      </a:r>
                    </a:p>
                  </a:txBody>
                  <a:tcPr/>
                </a:tc>
                <a:extLst>
                  <a:ext uri="{0D108BD9-81ED-4DB2-BD59-A6C34878D82A}">
                    <a16:rowId xmlns:a16="http://schemas.microsoft.com/office/drawing/2014/main" val="2061294802"/>
                  </a:ext>
                </a:extLst>
              </a:tr>
              <a:tr h="458414">
                <a:tc>
                  <a:txBody>
                    <a:bodyPr/>
                    <a:lstStyle/>
                    <a:p>
                      <a:r>
                        <a:rPr lang="pt-BR" dirty="0"/>
                        <a:t>05/08/2019</a:t>
                      </a:r>
                    </a:p>
                  </a:txBody>
                  <a:tcPr/>
                </a:tc>
                <a:tc>
                  <a:txBody>
                    <a:bodyPr/>
                    <a:lstStyle/>
                    <a:p>
                      <a:r>
                        <a:rPr lang="pt-BR" dirty="0"/>
                        <a:t>E-mail com grupo, tema do e-commerce, tecnologias a serem utilizadas e primeira versão do documento de requisitos;</a:t>
                      </a:r>
                    </a:p>
                  </a:txBody>
                  <a:tcPr/>
                </a:tc>
                <a:extLst>
                  <a:ext uri="{0D108BD9-81ED-4DB2-BD59-A6C34878D82A}">
                    <a16:rowId xmlns:a16="http://schemas.microsoft.com/office/drawing/2014/main" val="624507616"/>
                  </a:ext>
                </a:extLst>
              </a:tr>
              <a:tr h="338022">
                <a:tc>
                  <a:txBody>
                    <a:bodyPr/>
                    <a:lstStyle/>
                    <a:p>
                      <a:r>
                        <a:rPr lang="pt-BR" dirty="0"/>
                        <a:t>07/08/2019</a:t>
                      </a:r>
                    </a:p>
                  </a:txBody>
                  <a:tcPr/>
                </a:tc>
                <a:tc>
                  <a:txBody>
                    <a:bodyPr/>
                    <a:lstStyle/>
                    <a:p>
                      <a:r>
                        <a:rPr lang="pt-BR" dirty="0"/>
                        <a:t>Protótipos de telas Funcional (Execução no Browser);</a:t>
                      </a:r>
                    </a:p>
                  </a:txBody>
                  <a:tcPr/>
                </a:tc>
                <a:extLst>
                  <a:ext uri="{0D108BD9-81ED-4DB2-BD59-A6C34878D82A}">
                    <a16:rowId xmlns:a16="http://schemas.microsoft.com/office/drawing/2014/main" val="1170674606"/>
                  </a:ext>
                </a:extLst>
              </a:tr>
              <a:tr h="458414">
                <a:tc>
                  <a:txBody>
                    <a:bodyPr/>
                    <a:lstStyle/>
                    <a:p>
                      <a:r>
                        <a:rPr lang="pt-BR" dirty="0"/>
                        <a:t>19/08/2019</a:t>
                      </a:r>
                    </a:p>
                  </a:txBody>
                  <a:tcPr/>
                </a:tc>
                <a:tc>
                  <a:txBody>
                    <a:bodyPr/>
                    <a:lstStyle/>
                    <a:p>
                      <a:r>
                        <a:rPr lang="pt-BR" dirty="0"/>
                        <a:t>Testes funcionais dos protótipos de telas do CRUD a ser entregue dia 26/08/2019;</a:t>
                      </a:r>
                    </a:p>
                  </a:txBody>
                  <a:tcPr/>
                </a:tc>
                <a:extLst>
                  <a:ext uri="{0D108BD9-81ED-4DB2-BD59-A6C34878D82A}">
                    <a16:rowId xmlns:a16="http://schemas.microsoft.com/office/drawing/2014/main" val="800531450"/>
                  </a:ext>
                </a:extLst>
              </a:tr>
              <a:tr h="338022">
                <a:tc>
                  <a:txBody>
                    <a:bodyPr/>
                    <a:lstStyle/>
                    <a:p>
                      <a:r>
                        <a:rPr lang="pt-BR" dirty="0"/>
                        <a:t>26/08/2019</a:t>
                      </a:r>
                    </a:p>
                  </a:txBody>
                  <a:tcPr/>
                </a:tc>
                <a:tc>
                  <a:txBody>
                    <a:bodyPr/>
                    <a:lstStyle/>
                    <a:p>
                      <a:r>
                        <a:rPr lang="pt-BR" dirty="0"/>
                        <a:t>CRUD na arquitetura definida –contemplando requisitos equivalentes aos requisitos de cliente no documento de referência, deverá junto com a apresentação ter uma matriz que demonstre quais requisitos </a:t>
                      </a:r>
                      <a:r>
                        <a:rPr lang="pt-BR" sz="1200" dirty="0"/>
                        <a:t>(RF, RNF E RNS) </a:t>
                      </a:r>
                      <a:r>
                        <a:rPr lang="pt-BR" dirty="0"/>
                        <a:t>cumpridos;</a:t>
                      </a:r>
                    </a:p>
                  </a:txBody>
                  <a:tcPr/>
                </a:tc>
                <a:extLst>
                  <a:ext uri="{0D108BD9-81ED-4DB2-BD59-A6C34878D82A}">
                    <a16:rowId xmlns:a16="http://schemas.microsoft.com/office/drawing/2014/main" val="3018045629"/>
                  </a:ext>
                </a:extLst>
              </a:tr>
              <a:tr h="338022">
                <a:tc>
                  <a:txBody>
                    <a:bodyPr/>
                    <a:lstStyle/>
                    <a:p>
                      <a:r>
                        <a:rPr lang="pt-BR" sz="1350" b="0" i="0" kern="1200" dirty="0">
                          <a:solidFill>
                            <a:schemeClr val="dk1"/>
                          </a:solidFill>
                          <a:effectLst/>
                          <a:latin typeface="+mn-lt"/>
                          <a:ea typeface="+mn-ea"/>
                          <a:cs typeface="+mn-cs"/>
                        </a:rPr>
                        <a:t>09/09/2019</a:t>
                      </a:r>
                      <a:endParaRPr lang="pt-BR" b="0" dirty="0"/>
                    </a:p>
                  </a:txBody>
                  <a:tcPr/>
                </a:tc>
                <a:tc>
                  <a:txBody>
                    <a:bodyPr/>
                    <a:lstStyle/>
                    <a:p>
                      <a:r>
                        <a:rPr lang="pt-BR" dirty="0"/>
                        <a:t>Testes funcionais dos protótipos de telas da CONDUÇÃO a ser entregue dia16/09/2019;</a:t>
                      </a:r>
                    </a:p>
                  </a:txBody>
                  <a:tcPr/>
                </a:tc>
                <a:extLst>
                  <a:ext uri="{0D108BD9-81ED-4DB2-BD59-A6C34878D82A}">
                    <a16:rowId xmlns:a16="http://schemas.microsoft.com/office/drawing/2014/main" val="261462278"/>
                  </a:ext>
                </a:extLst>
              </a:tr>
              <a:tr h="338022">
                <a:tc>
                  <a:txBody>
                    <a:bodyPr/>
                    <a:lstStyle/>
                    <a:p>
                      <a:r>
                        <a:rPr lang="pt-BR" sz="1350" b="0" i="0" kern="1200" dirty="0">
                          <a:solidFill>
                            <a:schemeClr val="dk1"/>
                          </a:solidFill>
                          <a:effectLst/>
                          <a:latin typeface="+mn-lt"/>
                          <a:ea typeface="+mn-ea"/>
                          <a:cs typeface="+mn-cs"/>
                        </a:rPr>
                        <a:t>16/09/2019</a:t>
                      </a:r>
                      <a:endParaRPr lang="pt-BR" b="0" dirty="0"/>
                    </a:p>
                  </a:txBody>
                  <a:tcPr/>
                </a:tc>
                <a:tc>
                  <a:txBody>
                    <a:bodyPr/>
                    <a:lstStyle/>
                    <a:p>
                      <a:r>
                        <a:rPr lang="pt-BR" sz="1350" b="0" i="0" kern="1200" dirty="0">
                          <a:solidFill>
                            <a:schemeClr val="dk1"/>
                          </a:solidFill>
                          <a:effectLst/>
                          <a:latin typeface="+mn-lt"/>
                          <a:ea typeface="+mn-ea"/>
                          <a:cs typeface="+mn-cs"/>
                        </a:rPr>
                        <a:t>Testes funcionais da CONDUÇÃO;</a:t>
                      </a:r>
                      <a:endParaRPr lang="pt-BR" dirty="0"/>
                    </a:p>
                  </a:txBody>
                  <a:tcPr/>
                </a:tc>
                <a:extLst>
                  <a:ext uri="{0D108BD9-81ED-4DB2-BD59-A6C34878D82A}">
                    <a16:rowId xmlns:a16="http://schemas.microsoft.com/office/drawing/2014/main" val="1568532842"/>
                  </a:ext>
                </a:extLst>
              </a:tr>
              <a:tr h="338022">
                <a:tc>
                  <a:txBody>
                    <a:bodyPr/>
                    <a:lstStyle/>
                    <a:p>
                      <a:r>
                        <a:rPr lang="pt-BR" dirty="0"/>
                        <a:t>23/09/2019</a:t>
                      </a:r>
                    </a:p>
                  </a:txBody>
                  <a:tcPr/>
                </a:tc>
                <a:tc>
                  <a:txBody>
                    <a:bodyPr/>
                    <a:lstStyle/>
                    <a:p>
                      <a:r>
                        <a:rPr lang="pt-BR" dirty="0"/>
                        <a:t>Proposta Técnica Comercial;</a:t>
                      </a:r>
                    </a:p>
                  </a:txBody>
                  <a:tcPr/>
                </a:tc>
                <a:extLst>
                  <a:ext uri="{0D108BD9-81ED-4DB2-BD59-A6C34878D82A}">
                    <a16:rowId xmlns:a16="http://schemas.microsoft.com/office/drawing/2014/main" val="2186009936"/>
                  </a:ext>
                </a:extLst>
              </a:tr>
              <a:tr h="338022">
                <a:tc>
                  <a:txBody>
                    <a:bodyPr/>
                    <a:lstStyle/>
                    <a:p>
                      <a:r>
                        <a:rPr lang="pt-BR" dirty="0"/>
                        <a:t>30/09/2019</a:t>
                      </a:r>
                    </a:p>
                  </a:txBody>
                  <a:tcPr/>
                </a:tc>
                <a:tc>
                  <a:txBody>
                    <a:bodyPr/>
                    <a:lstStyle/>
                    <a:p>
                      <a:r>
                        <a:rPr lang="pt-BR" dirty="0"/>
                        <a:t>Documento de Visão de Sistema;</a:t>
                      </a:r>
                    </a:p>
                  </a:txBody>
                  <a:tcPr/>
                </a:tc>
                <a:extLst>
                  <a:ext uri="{0D108BD9-81ED-4DB2-BD59-A6C34878D82A}">
                    <a16:rowId xmlns:a16="http://schemas.microsoft.com/office/drawing/2014/main" val="2985380693"/>
                  </a:ext>
                </a:extLst>
              </a:tr>
              <a:tr h="338022">
                <a:tc>
                  <a:txBody>
                    <a:bodyPr/>
                    <a:lstStyle/>
                    <a:p>
                      <a:r>
                        <a:rPr lang="pt-BR" dirty="0"/>
                        <a:t>14/10/2019</a:t>
                      </a:r>
                    </a:p>
                  </a:txBody>
                  <a:tcPr/>
                </a:tc>
                <a:tc>
                  <a:txBody>
                    <a:bodyPr/>
                    <a:lstStyle/>
                    <a:p>
                      <a:r>
                        <a:rPr lang="pt-BR" dirty="0"/>
                        <a:t>Versão final da CONDUÇÃO, junto com a implementação deverá ser apresentada uma lista dos requisitos implementados e não implementados;</a:t>
                      </a:r>
                    </a:p>
                  </a:txBody>
                  <a:tcPr/>
                </a:tc>
                <a:extLst>
                  <a:ext uri="{0D108BD9-81ED-4DB2-BD59-A6C34878D82A}">
                    <a16:rowId xmlns:a16="http://schemas.microsoft.com/office/drawing/2014/main" val="1069647956"/>
                  </a:ext>
                </a:extLst>
              </a:tr>
              <a:tr h="338022">
                <a:tc>
                  <a:txBody>
                    <a:bodyPr/>
                    <a:lstStyle/>
                    <a:p>
                      <a:r>
                        <a:rPr lang="pt-BR" sz="1350" b="0" i="0" kern="1200" dirty="0">
                          <a:solidFill>
                            <a:schemeClr val="dk1"/>
                          </a:solidFill>
                          <a:effectLst/>
                          <a:latin typeface="+mn-lt"/>
                          <a:ea typeface="+mn-ea"/>
                          <a:cs typeface="+mn-cs"/>
                        </a:rPr>
                        <a:t>21/10/2019</a:t>
                      </a:r>
                      <a:endParaRPr lang="pt-BR" b="0" dirty="0"/>
                    </a:p>
                  </a:txBody>
                  <a:tcPr/>
                </a:tc>
                <a:tc>
                  <a:txBody>
                    <a:bodyPr/>
                    <a:lstStyle/>
                    <a:p>
                      <a:r>
                        <a:rPr lang="pt-BR" dirty="0"/>
                        <a:t>Especificação do caso de uso de condução;</a:t>
                      </a:r>
                    </a:p>
                  </a:txBody>
                  <a:tcPr/>
                </a:tc>
                <a:extLst>
                  <a:ext uri="{0D108BD9-81ED-4DB2-BD59-A6C34878D82A}">
                    <a16:rowId xmlns:a16="http://schemas.microsoft.com/office/drawing/2014/main" val="2579212052"/>
                  </a:ext>
                </a:extLst>
              </a:tr>
              <a:tr h="338022">
                <a:tc>
                  <a:txBody>
                    <a:bodyPr/>
                    <a:lstStyle/>
                    <a:p>
                      <a:r>
                        <a:rPr lang="pt-BR" sz="1350" b="0" i="0" kern="1200" dirty="0">
                          <a:solidFill>
                            <a:schemeClr val="dk1"/>
                          </a:solidFill>
                          <a:effectLst/>
                          <a:latin typeface="+mn-lt"/>
                          <a:ea typeface="+mn-ea"/>
                          <a:cs typeface="+mn-cs"/>
                        </a:rPr>
                        <a:t>04/11/2019</a:t>
                      </a:r>
                      <a:endParaRPr lang="pt-BR" b="0" dirty="0"/>
                    </a:p>
                  </a:txBody>
                  <a:tcPr/>
                </a:tc>
                <a:tc>
                  <a:txBody>
                    <a:bodyPr/>
                    <a:lstStyle/>
                    <a:p>
                      <a:r>
                        <a:rPr lang="pt-BR" dirty="0"/>
                        <a:t>Testes funcionais da ANÁLISE (Gráfico de linhas com consulta por período e pelo menos dois indicadores-linhas);</a:t>
                      </a:r>
                    </a:p>
                  </a:txBody>
                  <a:tcPr/>
                </a:tc>
                <a:extLst>
                  <a:ext uri="{0D108BD9-81ED-4DB2-BD59-A6C34878D82A}">
                    <a16:rowId xmlns:a16="http://schemas.microsoft.com/office/drawing/2014/main" val="1482875163"/>
                  </a:ext>
                </a:extLst>
              </a:tr>
              <a:tr h="338022">
                <a:tc>
                  <a:txBody>
                    <a:bodyPr/>
                    <a:lstStyle/>
                    <a:p>
                      <a:r>
                        <a:rPr lang="pt-BR" sz="1350" b="0" i="0" kern="1200" dirty="0">
                          <a:solidFill>
                            <a:schemeClr val="dk1"/>
                          </a:solidFill>
                          <a:effectLst/>
                          <a:latin typeface="+mn-lt"/>
                          <a:ea typeface="+mn-ea"/>
                          <a:cs typeface="+mn-cs"/>
                        </a:rPr>
                        <a:t>11/11/2019</a:t>
                      </a:r>
                      <a:endParaRPr lang="pt-BR" b="0" dirty="0"/>
                    </a:p>
                  </a:txBody>
                  <a:tcPr/>
                </a:tc>
                <a:tc>
                  <a:txBody>
                    <a:bodyPr/>
                    <a:lstStyle/>
                    <a:p>
                      <a:r>
                        <a:rPr lang="pt-BR" dirty="0"/>
                        <a:t>Apresentação do caso de uso de ANÁLISE implementado (Gráfico de linhas com consulta por período e pelo menos dois indicadores-linhas)</a:t>
                      </a:r>
                    </a:p>
                  </a:txBody>
                  <a:tcPr/>
                </a:tc>
                <a:extLst>
                  <a:ext uri="{0D108BD9-81ED-4DB2-BD59-A6C34878D82A}">
                    <a16:rowId xmlns:a16="http://schemas.microsoft.com/office/drawing/2014/main" val="317868729"/>
                  </a:ext>
                </a:extLst>
              </a:tr>
              <a:tr h="338022">
                <a:tc>
                  <a:txBody>
                    <a:bodyPr/>
                    <a:lstStyle/>
                    <a:p>
                      <a:r>
                        <a:rPr lang="pt-BR" dirty="0"/>
                        <a:t>18/11/2019</a:t>
                      </a:r>
                    </a:p>
                  </a:txBody>
                  <a:tcPr/>
                </a:tc>
                <a:tc>
                  <a:txBody>
                    <a:bodyPr/>
                    <a:lstStyle/>
                    <a:p>
                      <a:r>
                        <a:rPr lang="pt-BR" dirty="0"/>
                        <a:t>Apresentação de todos documentos e implementação final com funcionalidades integradas.</a:t>
                      </a:r>
                    </a:p>
                  </a:txBody>
                  <a:tcPr/>
                </a:tc>
                <a:extLst>
                  <a:ext uri="{0D108BD9-81ED-4DB2-BD59-A6C34878D82A}">
                    <a16:rowId xmlns:a16="http://schemas.microsoft.com/office/drawing/2014/main" val="2385243908"/>
                  </a:ext>
                </a:extLst>
              </a:tr>
              <a:tr h="338022">
                <a:tc>
                  <a:txBody>
                    <a:bodyPr/>
                    <a:lstStyle/>
                    <a:p>
                      <a:r>
                        <a:rPr lang="pt-BR" dirty="0"/>
                        <a:t>02/12/2019</a:t>
                      </a:r>
                    </a:p>
                  </a:txBody>
                  <a:tcPr/>
                </a:tc>
                <a:tc>
                  <a:txBody>
                    <a:bodyPr/>
                    <a:lstStyle/>
                    <a:p>
                      <a:r>
                        <a:rPr lang="pt-BR" sz="1350" b="0" i="0" kern="1200" dirty="0">
                          <a:solidFill>
                            <a:schemeClr val="dk1"/>
                          </a:solidFill>
                          <a:effectLst/>
                          <a:latin typeface="+mn-lt"/>
                          <a:ea typeface="+mn-ea"/>
                          <a:cs typeface="+mn-cs"/>
                        </a:rPr>
                        <a:t>Apresentação Final</a:t>
                      </a:r>
                      <a:endParaRPr lang="pt-BR" dirty="0"/>
                    </a:p>
                  </a:txBody>
                  <a:tcPr/>
                </a:tc>
                <a:extLst>
                  <a:ext uri="{0D108BD9-81ED-4DB2-BD59-A6C34878D82A}">
                    <a16:rowId xmlns:a16="http://schemas.microsoft.com/office/drawing/2014/main" val="2886825203"/>
                  </a:ext>
                </a:extLst>
              </a:tr>
            </a:tbl>
          </a:graphicData>
        </a:graphic>
      </p:graphicFrame>
    </p:spTree>
    <p:extLst>
      <p:ext uri="{BB962C8B-B14F-4D97-AF65-F5344CB8AC3E}">
        <p14:creationId xmlns:p14="http://schemas.microsoft.com/office/powerpoint/2010/main" val="1076557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p:cNvSpPr>
            <a:spLocks noGrp="1"/>
          </p:cNvSpPr>
          <p:nvPr>
            <p:ph type="ctrTitle"/>
          </p:nvPr>
        </p:nvSpPr>
        <p:spPr>
          <a:xfrm>
            <a:off x="1089462" y="962902"/>
            <a:ext cx="3132288" cy="2380828"/>
          </a:xfrm>
        </p:spPr>
        <p:txBody>
          <a:bodyPr>
            <a:normAutofit/>
          </a:bodyPr>
          <a:lstStyle/>
          <a:p>
            <a:r>
              <a:rPr lang="pt-BR" sz="4200"/>
              <a:t>Drink-It</a:t>
            </a:r>
          </a:p>
        </p:txBody>
      </p:sp>
      <p:sp>
        <p:nvSpPr>
          <p:cNvPr id="3" name="Subtítulo 2"/>
          <p:cNvSpPr>
            <a:spLocks noGrp="1"/>
          </p:cNvSpPr>
          <p:nvPr>
            <p:ph type="subTitle" idx="1"/>
          </p:nvPr>
        </p:nvSpPr>
        <p:spPr>
          <a:xfrm>
            <a:off x="1117573" y="4072446"/>
            <a:ext cx="6906469" cy="1765799"/>
          </a:xfrm>
        </p:spPr>
        <p:txBody>
          <a:bodyPr>
            <a:normAutofit/>
          </a:bodyPr>
          <a:lstStyle/>
          <a:p>
            <a:pPr>
              <a:lnSpc>
                <a:spcPct val="100000"/>
              </a:lnSpc>
            </a:pPr>
            <a:r>
              <a:rPr lang="pt-BR" sz="2400" dirty="0"/>
              <a:t>O SISTEMA</a:t>
            </a:r>
          </a:p>
          <a:p>
            <a:pPr algn="ctr">
              <a:lnSpc>
                <a:spcPct val="100000"/>
              </a:lnSpc>
            </a:pPr>
            <a:endParaRPr lang="pt-BR" sz="2400" dirty="0"/>
          </a:p>
          <a:p>
            <a:pPr>
              <a:lnSpc>
                <a:spcPct val="100000"/>
              </a:lnSpc>
            </a:pPr>
            <a:r>
              <a:rPr lang="pt-BR" sz="2400" dirty="0"/>
              <a:t>TESTE FUNCIONAL – FLUXO COMPLETO</a:t>
            </a:r>
          </a:p>
        </p:txBody>
      </p:sp>
      <p:cxnSp>
        <p:nvCxnSpPr>
          <p:cNvPr id="14" name="Straight Connector 1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462" y="3528543"/>
            <a:ext cx="31286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a:extLst>
              <a:ext uri="{FF2B5EF4-FFF2-40B4-BE49-F238E27FC236}">
                <a16:creationId xmlns:a16="http://schemas.microsoft.com/office/drawing/2014/main" id="{23DBF57D-97CA-43B5-AB9F-C17F9D18D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0808" y="1275798"/>
            <a:ext cx="3720331" cy="3720331"/>
          </a:xfrm>
          <a:prstGeom prst="rect">
            <a:avLst/>
          </a:prstGeom>
        </p:spPr>
      </p:pic>
      <p:pic>
        <p:nvPicPr>
          <p:cNvPr id="16" name="Picture 1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8" name="Straight Connector 1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Imagem 10" descr="Uma imagem contendo relógio&#10;&#10;Descrição gerada automaticamente">
            <a:extLst>
              <a:ext uri="{FF2B5EF4-FFF2-40B4-BE49-F238E27FC236}">
                <a16:creationId xmlns:a16="http://schemas.microsoft.com/office/drawing/2014/main" id="{4BE0BD62-7600-49A9-BE63-4B829E84B4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2843" y="134369"/>
            <a:ext cx="1356820" cy="1356820"/>
          </a:xfrm>
          <a:prstGeom prst="rect">
            <a:avLst/>
          </a:prstGeom>
        </p:spPr>
      </p:pic>
    </p:spTree>
    <p:extLst>
      <p:ext uri="{BB962C8B-B14F-4D97-AF65-F5344CB8AC3E}">
        <p14:creationId xmlns:p14="http://schemas.microsoft.com/office/powerpoint/2010/main" val="859456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Espaço Reservado para Conteúdo 3">
            <a:extLst>
              <a:ext uri="{FF2B5EF4-FFF2-40B4-BE49-F238E27FC236}">
                <a16:creationId xmlns:a16="http://schemas.microsoft.com/office/drawing/2014/main" id="{959B5543-3CBB-4DA1-9D26-CDCAD3DDD228}"/>
              </a:ext>
            </a:extLst>
          </p:cNvPr>
          <p:cNvGraphicFramePr>
            <a:graphicFrameLocks/>
          </p:cNvGraphicFramePr>
          <p:nvPr>
            <p:extLst>
              <p:ext uri="{D42A27DB-BD31-4B8C-83A1-F6EECF244321}">
                <p14:modId xmlns:p14="http://schemas.microsoft.com/office/powerpoint/2010/main" val="311558790"/>
              </p:ext>
            </p:extLst>
          </p:nvPr>
        </p:nvGraphicFramePr>
        <p:xfrm>
          <a:off x="308527" y="1170528"/>
          <a:ext cx="8526946" cy="5042562"/>
        </p:xfrm>
        <a:graphic>
          <a:graphicData uri="http://schemas.openxmlformats.org/drawingml/2006/table">
            <a:tbl>
              <a:tblPr>
                <a:tableStyleId>{5C22544A-7EE6-4342-B048-85BDC9FD1C3A}</a:tableStyleId>
              </a:tblPr>
              <a:tblGrid>
                <a:gridCol w="942328">
                  <a:extLst>
                    <a:ext uri="{9D8B030D-6E8A-4147-A177-3AD203B41FA5}">
                      <a16:colId xmlns:a16="http://schemas.microsoft.com/office/drawing/2014/main" val="2754124445"/>
                    </a:ext>
                  </a:extLst>
                </a:gridCol>
                <a:gridCol w="1930650">
                  <a:extLst>
                    <a:ext uri="{9D8B030D-6E8A-4147-A177-3AD203B41FA5}">
                      <a16:colId xmlns:a16="http://schemas.microsoft.com/office/drawing/2014/main" val="2009899652"/>
                    </a:ext>
                  </a:extLst>
                </a:gridCol>
                <a:gridCol w="4836060">
                  <a:extLst>
                    <a:ext uri="{9D8B030D-6E8A-4147-A177-3AD203B41FA5}">
                      <a16:colId xmlns:a16="http://schemas.microsoft.com/office/drawing/2014/main" val="38554071"/>
                    </a:ext>
                  </a:extLst>
                </a:gridCol>
                <a:gridCol w="817908">
                  <a:extLst>
                    <a:ext uri="{9D8B030D-6E8A-4147-A177-3AD203B41FA5}">
                      <a16:colId xmlns:a16="http://schemas.microsoft.com/office/drawing/2014/main" val="3197665518"/>
                    </a:ext>
                  </a:extLst>
                </a:gridCol>
              </a:tblGrid>
              <a:tr h="291787">
                <a:tc gridSpan="3">
                  <a:txBody>
                    <a:bodyPr/>
                    <a:lstStyle/>
                    <a:p>
                      <a:pPr>
                        <a:spcAft>
                          <a:spcPts val="0"/>
                        </a:spcAft>
                        <a:tabLst>
                          <a:tab pos="5626100" algn="l"/>
                        </a:tabLst>
                      </a:pPr>
                      <a:r>
                        <a:rPr lang="pt-BR" sz="1800" dirty="0">
                          <a:effectLst/>
                        </a:rPr>
                        <a:t>Grupo: Cadastro de Bebidas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r>
                        <a:rPr lang="pt-BR" sz="1800" kern="1200" dirty="0">
                          <a:solidFill>
                            <a:schemeClr val="dk1"/>
                          </a:solidFill>
                          <a:effectLst/>
                          <a:latin typeface="+mn-lt"/>
                          <a:ea typeface="+mn-ea"/>
                          <a:cs typeface="+mn-cs"/>
                        </a:rPr>
                        <a:t>Status</a:t>
                      </a:r>
                    </a:p>
                  </a:txBody>
                  <a:tcPr marL="68580" marR="68580" marT="0" marB="0"/>
                </a:tc>
                <a:extLst>
                  <a:ext uri="{0D108BD9-81ED-4DB2-BD59-A6C34878D82A}">
                    <a16:rowId xmlns:a16="http://schemas.microsoft.com/office/drawing/2014/main" val="170494956"/>
                  </a:ext>
                </a:extLst>
              </a:tr>
              <a:tr h="291787">
                <a:tc>
                  <a:txBody>
                    <a:bodyPr/>
                    <a:lstStyle/>
                    <a:p>
                      <a:pPr>
                        <a:spcAft>
                          <a:spcPts val="0"/>
                        </a:spcAft>
                      </a:pPr>
                      <a:r>
                        <a:rPr lang="pt-BR" sz="1800">
                          <a:effectLst/>
                        </a:rPr>
                        <a:t>RF0011</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800">
                          <a:effectLst/>
                        </a:rPr>
                        <a:t>Cadastrar bebida</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a:effectLst/>
                        </a:rPr>
                        <a:t>O sistema deve manter um cadastro único para bebidas.</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6354314"/>
                  </a:ext>
                </a:extLst>
              </a:tr>
              <a:tr h="291787">
                <a:tc>
                  <a:txBody>
                    <a:bodyPr/>
                    <a:lstStyle/>
                    <a:p>
                      <a:pPr>
                        <a:spcAft>
                          <a:spcPts val="0"/>
                        </a:spcAft>
                        <a:tabLst>
                          <a:tab pos="5626100" algn="l"/>
                        </a:tabLst>
                      </a:pPr>
                      <a:r>
                        <a:rPr lang="pt-BR" sz="1800" dirty="0">
                          <a:effectLst/>
                        </a:rPr>
                        <a:t>RF0012</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Inativar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que bebidas sejam inativadas.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959995815"/>
                  </a:ext>
                </a:extLst>
              </a:tr>
              <a:tr h="875361">
                <a:tc>
                  <a:txBody>
                    <a:bodyPr/>
                    <a:lstStyle/>
                    <a:p>
                      <a:pPr>
                        <a:spcAft>
                          <a:spcPts val="0"/>
                        </a:spcAft>
                        <a:tabLst>
                          <a:tab pos="5626100" algn="l"/>
                        </a:tabLst>
                      </a:pPr>
                      <a:r>
                        <a:rPr lang="pt-BR" sz="1800" dirty="0">
                          <a:effectLst/>
                        </a:rPr>
                        <a:t>RF0013</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Inativar bebida de forma automática </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inativar bebidas sem estoque e que não possuem venda com valor inferior a parâmetro predefinido no sistema.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87377864"/>
                  </a:ext>
                </a:extLst>
              </a:tr>
              <a:tr h="583574">
                <a:tc>
                  <a:txBody>
                    <a:bodyPr/>
                    <a:lstStyle/>
                    <a:p>
                      <a:pPr>
                        <a:spcAft>
                          <a:spcPts val="0"/>
                        </a:spcAft>
                        <a:tabLst>
                          <a:tab pos="5626100" algn="l"/>
                        </a:tabLst>
                      </a:pPr>
                      <a:r>
                        <a:rPr lang="pt-BR" sz="1800" dirty="0">
                          <a:effectLst/>
                        </a:rPr>
                        <a:t>RF0014</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Alterar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a alteração de dados cadastrais para as bebidas.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97270661"/>
                  </a:ext>
                </a:extLst>
              </a:tr>
              <a:tr h="1263152">
                <a:tc>
                  <a:txBody>
                    <a:bodyPr/>
                    <a:lstStyle/>
                    <a:p>
                      <a:pPr>
                        <a:spcAft>
                          <a:spcPts val="0"/>
                        </a:spcAft>
                        <a:tabLst>
                          <a:tab pos="5626100" algn="l"/>
                        </a:tabLst>
                      </a:pPr>
                      <a:r>
                        <a:rPr lang="pt-BR" sz="1800" dirty="0">
                          <a:effectLst/>
                        </a:rPr>
                        <a:t>RF0015</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Consulta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que uma bebida seja consultada com base em um filtro definido pelo usuário. Todos os campos utilizados para identificação da bebida podem ser utilizados como filtro, tanto de forma combinada como de forma isolada.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421016921"/>
                  </a:ext>
                </a:extLst>
              </a:tr>
              <a:tr h="291787">
                <a:tc>
                  <a:txBody>
                    <a:bodyPr/>
                    <a:lstStyle/>
                    <a:p>
                      <a:pPr>
                        <a:spcAft>
                          <a:spcPts val="0"/>
                        </a:spcAft>
                        <a:tabLst>
                          <a:tab pos="5626100" algn="l"/>
                        </a:tabLst>
                      </a:pPr>
                      <a:r>
                        <a:rPr lang="pt-BR" sz="1800" dirty="0">
                          <a:effectLst/>
                        </a:rPr>
                        <a:t>RF0016</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Ativar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Deve ser possível ativar o cadastro de uma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597459673"/>
                  </a:ext>
                </a:extLst>
              </a:tr>
            </a:tbl>
          </a:graphicData>
        </a:graphic>
      </p:graphicFrame>
    </p:spTree>
    <p:extLst>
      <p:ext uri="{BB962C8B-B14F-4D97-AF65-F5344CB8AC3E}">
        <p14:creationId xmlns:p14="http://schemas.microsoft.com/office/powerpoint/2010/main" val="32771569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p:cNvSpPr>
            <a:spLocks noGrp="1"/>
          </p:cNvSpPr>
          <p:nvPr>
            <p:ph type="ctrTitle"/>
          </p:nvPr>
        </p:nvSpPr>
        <p:spPr>
          <a:xfrm>
            <a:off x="1089462" y="962902"/>
            <a:ext cx="3132288" cy="2380828"/>
          </a:xfrm>
        </p:spPr>
        <p:txBody>
          <a:bodyPr>
            <a:normAutofit/>
          </a:bodyPr>
          <a:lstStyle/>
          <a:p>
            <a:r>
              <a:rPr lang="pt-BR" sz="4200"/>
              <a:t>Drink-It</a:t>
            </a:r>
          </a:p>
        </p:txBody>
      </p:sp>
      <p:sp>
        <p:nvSpPr>
          <p:cNvPr id="3" name="Subtítulo 2"/>
          <p:cNvSpPr>
            <a:spLocks noGrp="1"/>
          </p:cNvSpPr>
          <p:nvPr>
            <p:ph type="subTitle" idx="1"/>
          </p:nvPr>
        </p:nvSpPr>
        <p:spPr>
          <a:xfrm>
            <a:off x="673774" y="4129299"/>
            <a:ext cx="3897034" cy="1765799"/>
          </a:xfrm>
        </p:spPr>
        <p:txBody>
          <a:bodyPr>
            <a:normAutofit/>
          </a:bodyPr>
          <a:lstStyle/>
          <a:p>
            <a:pPr algn="ctr">
              <a:lnSpc>
                <a:spcPct val="100000"/>
              </a:lnSpc>
            </a:pPr>
            <a:r>
              <a:rPr lang="pt-BR" sz="2400" dirty="0"/>
              <a:t>Obrigado pela atenção!</a:t>
            </a:r>
          </a:p>
        </p:txBody>
      </p:sp>
      <p:cxnSp>
        <p:nvCxnSpPr>
          <p:cNvPr id="14" name="Straight Connector 1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462" y="3528543"/>
            <a:ext cx="31286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a:extLst>
              <a:ext uri="{FF2B5EF4-FFF2-40B4-BE49-F238E27FC236}">
                <a16:creationId xmlns:a16="http://schemas.microsoft.com/office/drawing/2014/main" id="{23DBF57D-97CA-43B5-AB9F-C17F9D18D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0808" y="1275798"/>
            <a:ext cx="3720331" cy="3720331"/>
          </a:xfrm>
          <a:prstGeom prst="rect">
            <a:avLst/>
          </a:prstGeom>
        </p:spPr>
      </p:pic>
      <p:pic>
        <p:nvPicPr>
          <p:cNvPr id="16" name="Picture 1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8" name="Straight Connector 1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Imagem 10" descr="Uma imagem contendo relógio&#10;&#10;Descrição gerada automaticamente">
            <a:extLst>
              <a:ext uri="{FF2B5EF4-FFF2-40B4-BE49-F238E27FC236}">
                <a16:creationId xmlns:a16="http://schemas.microsoft.com/office/drawing/2014/main" id="{F441D4C7-5A75-4FE3-AE03-486FAC3AF8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2843" y="134369"/>
            <a:ext cx="1356820" cy="1356820"/>
          </a:xfrm>
          <a:prstGeom prst="rect">
            <a:avLst/>
          </a:prstGeom>
        </p:spPr>
      </p:pic>
    </p:spTree>
    <p:extLst>
      <p:ext uri="{BB962C8B-B14F-4D97-AF65-F5344CB8AC3E}">
        <p14:creationId xmlns:p14="http://schemas.microsoft.com/office/powerpoint/2010/main" val="14531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Espaço Reservado para Conteúdo 3">
            <a:extLst>
              <a:ext uri="{FF2B5EF4-FFF2-40B4-BE49-F238E27FC236}">
                <a16:creationId xmlns:a16="http://schemas.microsoft.com/office/drawing/2014/main" id="{127E7B98-B6CD-4609-95D3-B9241C18E6A1}"/>
              </a:ext>
            </a:extLst>
          </p:cNvPr>
          <p:cNvGraphicFramePr>
            <a:graphicFrameLocks/>
          </p:cNvGraphicFramePr>
          <p:nvPr>
            <p:extLst>
              <p:ext uri="{D42A27DB-BD31-4B8C-83A1-F6EECF244321}">
                <p14:modId xmlns:p14="http://schemas.microsoft.com/office/powerpoint/2010/main" val="478787108"/>
              </p:ext>
            </p:extLst>
          </p:nvPr>
        </p:nvGraphicFramePr>
        <p:xfrm>
          <a:off x="0" y="1017843"/>
          <a:ext cx="9144000" cy="5120640"/>
        </p:xfrm>
        <a:graphic>
          <a:graphicData uri="http://schemas.openxmlformats.org/drawingml/2006/table">
            <a:tbl>
              <a:tblPr>
                <a:tableStyleId>{5C22544A-7EE6-4342-B048-85BDC9FD1C3A}</a:tableStyleId>
              </a:tblPr>
              <a:tblGrid>
                <a:gridCol w="1010519">
                  <a:extLst>
                    <a:ext uri="{9D8B030D-6E8A-4147-A177-3AD203B41FA5}">
                      <a16:colId xmlns:a16="http://schemas.microsoft.com/office/drawing/2014/main" val="3342944457"/>
                    </a:ext>
                  </a:extLst>
                </a:gridCol>
                <a:gridCol w="2070363">
                  <a:extLst>
                    <a:ext uri="{9D8B030D-6E8A-4147-A177-3AD203B41FA5}">
                      <a16:colId xmlns:a16="http://schemas.microsoft.com/office/drawing/2014/main" val="3205193309"/>
                    </a:ext>
                  </a:extLst>
                </a:gridCol>
                <a:gridCol w="5367994">
                  <a:extLst>
                    <a:ext uri="{9D8B030D-6E8A-4147-A177-3AD203B41FA5}">
                      <a16:colId xmlns:a16="http://schemas.microsoft.com/office/drawing/2014/main" val="3292821394"/>
                    </a:ext>
                  </a:extLst>
                </a:gridCol>
                <a:gridCol w="695124">
                  <a:extLst>
                    <a:ext uri="{9D8B030D-6E8A-4147-A177-3AD203B41FA5}">
                      <a16:colId xmlns:a16="http://schemas.microsoft.com/office/drawing/2014/main" val="4225387312"/>
                    </a:ext>
                  </a:extLst>
                </a:gridCol>
              </a:tblGrid>
              <a:tr h="185265">
                <a:tc gridSpan="3">
                  <a:txBody>
                    <a:bodyPr/>
                    <a:lstStyle/>
                    <a:p>
                      <a:pPr>
                        <a:spcAft>
                          <a:spcPts val="0"/>
                        </a:spcAft>
                        <a:tabLst>
                          <a:tab pos="5626100" algn="l"/>
                        </a:tabLst>
                      </a:pPr>
                      <a:r>
                        <a:rPr lang="pt-BR" sz="1600" dirty="0">
                          <a:effectLst/>
                        </a:rPr>
                        <a:t>Grupo: Cadastro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extLst>
                  <a:ext uri="{0D108BD9-81ED-4DB2-BD59-A6C34878D82A}">
                    <a16:rowId xmlns:a16="http://schemas.microsoft.com/office/drawing/2014/main" val="945015563"/>
                  </a:ext>
                </a:extLst>
              </a:tr>
              <a:tr h="185265">
                <a:tc>
                  <a:txBody>
                    <a:bodyPr/>
                    <a:lstStyle/>
                    <a:p>
                      <a:pPr>
                        <a:spcAft>
                          <a:spcPts val="0"/>
                        </a:spcAft>
                      </a:pPr>
                      <a:r>
                        <a:rPr lang="pt-BR" sz="1600">
                          <a:effectLst/>
                        </a:rPr>
                        <a:t>RF0021</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a:effectLst/>
                        </a:rPr>
                        <a:t>Cadastrar cliente</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a:effectLst/>
                        </a:rPr>
                        <a:t>O sistema deve possibilitar 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1824632998"/>
                  </a:ext>
                </a:extLst>
              </a:tr>
              <a:tr h="370530">
                <a:tc>
                  <a:txBody>
                    <a:bodyPr/>
                    <a:lstStyle/>
                    <a:p>
                      <a:pPr>
                        <a:spcAft>
                          <a:spcPts val="0"/>
                        </a:spcAft>
                      </a:pPr>
                      <a:r>
                        <a:rPr lang="pt-BR" sz="1600" dirty="0">
                          <a:effectLst/>
                        </a:rPr>
                        <a:t>RF0022</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Alterar cliente</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a alteração de dados cadastrais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618186230"/>
                  </a:ext>
                </a:extLst>
              </a:tr>
              <a:tr h="370530">
                <a:tc>
                  <a:txBody>
                    <a:bodyPr/>
                    <a:lstStyle/>
                    <a:p>
                      <a:pPr>
                        <a:spcAft>
                          <a:spcPts val="0"/>
                        </a:spcAft>
                      </a:pPr>
                      <a:r>
                        <a:rPr lang="pt-BR" sz="1600" dirty="0">
                          <a:effectLst/>
                        </a:rPr>
                        <a:t>RF0023</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Inativar cadastro de cliente</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clientes sejam inativados.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2211846943"/>
                  </a:ext>
                </a:extLst>
              </a:tr>
              <a:tr h="783901">
                <a:tc>
                  <a:txBody>
                    <a:bodyPr/>
                    <a:lstStyle/>
                    <a:p>
                      <a:pPr>
                        <a:spcAft>
                          <a:spcPts val="0"/>
                        </a:spcAft>
                      </a:pPr>
                      <a:r>
                        <a:rPr lang="pt-BR" sz="1600" dirty="0">
                          <a:effectLst/>
                        </a:rPr>
                        <a:t>RF0024</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Consulta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um cliente seja consultado com base em um filtro definido pelo usuário. Todos os campos utilizados para identificação do cliente podem ser utilizados como filtro, tanto de forma combinada como de forma isolada.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795722080"/>
                  </a:ext>
                </a:extLst>
              </a:tr>
              <a:tr h="370530">
                <a:tc>
                  <a:txBody>
                    <a:bodyPr/>
                    <a:lstStyle/>
                    <a:p>
                      <a:pPr>
                        <a:spcAft>
                          <a:spcPts val="0"/>
                        </a:spcAft>
                      </a:pPr>
                      <a:r>
                        <a:rPr lang="pt-BR" sz="1600" dirty="0">
                          <a:effectLst/>
                        </a:rPr>
                        <a:t>RF0025</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Consulta de transações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disponibilizar no cadastro de clientes a consulta de todas transações já realizadas pelo mesmo.</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804064215"/>
                  </a:ext>
                </a:extLst>
              </a:tr>
              <a:tr h="627121">
                <a:tc>
                  <a:txBody>
                    <a:bodyPr/>
                    <a:lstStyle/>
                    <a:p>
                      <a:pPr>
                        <a:spcAft>
                          <a:spcPts val="0"/>
                        </a:spcAft>
                      </a:pPr>
                      <a:r>
                        <a:rPr lang="pt-BR" sz="1600" dirty="0">
                          <a:effectLst/>
                        </a:rPr>
                        <a:t>RF0026</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Cadastro de endereços de entrega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Deve ser possível associar diversos endereços de entrega ao cadastro de um cliente. Cada cadastro de endereço deve ser identificado com um nome composto de uma frase curta.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4121718480"/>
                  </a:ext>
                </a:extLst>
              </a:tr>
              <a:tr h="555795">
                <a:tc>
                  <a:txBody>
                    <a:bodyPr/>
                    <a:lstStyle/>
                    <a:p>
                      <a:pPr>
                        <a:spcAft>
                          <a:spcPts val="0"/>
                        </a:spcAft>
                      </a:pPr>
                      <a:r>
                        <a:rPr lang="pt-BR" sz="1600" dirty="0">
                          <a:effectLst/>
                        </a:rPr>
                        <a:t>RF0027</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Cadastro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Deve ser possível associar diversos cartões de crédito ao cadastro de um cliente. Deve haver um cartão de crédito configurado como preferencial.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4147992213"/>
                  </a:ext>
                </a:extLst>
              </a:tr>
              <a:tr h="555795">
                <a:tc>
                  <a:txBody>
                    <a:bodyPr/>
                    <a:lstStyle/>
                    <a:p>
                      <a:pPr>
                        <a:spcAft>
                          <a:spcPts val="0"/>
                        </a:spcAft>
                      </a:pPr>
                      <a:r>
                        <a:rPr lang="pt-BR" sz="1600" dirty="0">
                          <a:effectLst/>
                        </a:rPr>
                        <a:t>RF0028</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Alteração apenas de senha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a senha do usuário seja alterada sem que seja necessária a alteração de todos os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997298704"/>
                  </a:ext>
                </a:extLst>
              </a:tr>
            </a:tbl>
          </a:graphicData>
        </a:graphic>
      </p:graphicFrame>
    </p:spTree>
    <p:extLst>
      <p:ext uri="{BB962C8B-B14F-4D97-AF65-F5344CB8AC3E}">
        <p14:creationId xmlns:p14="http://schemas.microsoft.com/office/powerpoint/2010/main" val="196133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71C5235D-126D-4544-98D3-72C3F8046D75}"/>
              </a:ext>
            </a:extLst>
          </p:cNvPr>
          <p:cNvGraphicFramePr>
            <a:graphicFrameLocks noGrp="1"/>
          </p:cNvGraphicFramePr>
          <p:nvPr>
            <p:extLst>
              <p:ext uri="{D42A27DB-BD31-4B8C-83A1-F6EECF244321}">
                <p14:modId xmlns:p14="http://schemas.microsoft.com/office/powerpoint/2010/main" val="3924997291"/>
              </p:ext>
            </p:extLst>
          </p:nvPr>
        </p:nvGraphicFramePr>
        <p:xfrm>
          <a:off x="0" y="-20240"/>
          <a:ext cx="9144000" cy="6295345"/>
        </p:xfrm>
        <a:graphic>
          <a:graphicData uri="http://schemas.openxmlformats.org/drawingml/2006/table">
            <a:tbl>
              <a:tblPr>
                <a:tableStyleId>{5C22544A-7EE6-4342-B048-85BDC9FD1C3A}</a:tableStyleId>
              </a:tblPr>
              <a:tblGrid>
                <a:gridCol w="1010521">
                  <a:extLst>
                    <a:ext uri="{9D8B030D-6E8A-4147-A177-3AD203B41FA5}">
                      <a16:colId xmlns:a16="http://schemas.microsoft.com/office/drawing/2014/main" val="3308097023"/>
                    </a:ext>
                  </a:extLst>
                </a:gridCol>
                <a:gridCol w="2070361">
                  <a:extLst>
                    <a:ext uri="{9D8B030D-6E8A-4147-A177-3AD203B41FA5}">
                      <a16:colId xmlns:a16="http://schemas.microsoft.com/office/drawing/2014/main" val="9035566"/>
                    </a:ext>
                  </a:extLst>
                </a:gridCol>
                <a:gridCol w="5576317">
                  <a:extLst>
                    <a:ext uri="{9D8B030D-6E8A-4147-A177-3AD203B41FA5}">
                      <a16:colId xmlns:a16="http://schemas.microsoft.com/office/drawing/2014/main" val="4112670436"/>
                    </a:ext>
                  </a:extLst>
                </a:gridCol>
                <a:gridCol w="486801">
                  <a:extLst>
                    <a:ext uri="{9D8B030D-6E8A-4147-A177-3AD203B41FA5}">
                      <a16:colId xmlns:a16="http://schemas.microsoft.com/office/drawing/2014/main" val="2059676857"/>
                    </a:ext>
                  </a:extLst>
                </a:gridCol>
              </a:tblGrid>
              <a:tr h="211803">
                <a:tc gridSpan="3">
                  <a:txBody>
                    <a:bodyPr/>
                    <a:lstStyle/>
                    <a:p>
                      <a:pPr>
                        <a:spcAft>
                          <a:spcPts val="600"/>
                        </a:spcAf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extLst>
                  <a:ext uri="{0D108BD9-81ED-4DB2-BD59-A6C34878D82A}">
                    <a16:rowId xmlns:a16="http://schemas.microsoft.com/office/drawing/2014/main" val="2488104869"/>
                  </a:ext>
                </a:extLst>
              </a:tr>
              <a:tr h="847211">
                <a:tc>
                  <a:txBody>
                    <a:bodyPr/>
                    <a:lstStyle/>
                    <a:p>
                      <a:pPr>
                        <a:spcAft>
                          <a:spcPts val="0"/>
                        </a:spcAft>
                      </a:pPr>
                      <a:r>
                        <a:rPr lang="pt-BR" sz="1600">
                          <a:effectLst/>
                        </a:rPr>
                        <a:t>RF0031</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Gerenciar carrinho de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a:effectLst/>
                        </a:rPr>
                        <a:t>O sistema deve permitir que produtos sejam colocados em um repositório temporário para futura compra (carrinho de compra). Deve ser possível adicionar, alterar e excluir itens de compra no carrinho. Também deve ser possível visualizar os itens no carrinho.</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248283986"/>
                  </a:ext>
                </a:extLst>
              </a:tr>
              <a:tr h="847211">
                <a:tc>
                  <a:txBody>
                    <a:bodyPr/>
                    <a:lstStyle/>
                    <a:p>
                      <a:pPr>
                        <a:spcAft>
                          <a:spcPts val="0"/>
                        </a:spcAft>
                      </a:pPr>
                      <a:r>
                        <a:rPr lang="pt-BR" sz="1600" dirty="0">
                          <a:effectLst/>
                        </a:rPr>
                        <a:t>RF0032</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Definir quantidade de itens no para o carrinho</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Deve ser possível editar a quantidade de cada item ao adicionar um produto no carrinho. Também deve ser possível editar a quantidade de itens de um carrinho na visualização dos itens já adicionados.</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3962791318"/>
                  </a:ext>
                </a:extLst>
              </a:tr>
              <a:tr h="423606">
                <a:tc>
                  <a:txBody>
                    <a:bodyPr/>
                    <a:lstStyle/>
                    <a:p>
                      <a:pPr>
                        <a:spcAft>
                          <a:spcPts val="0"/>
                        </a:spcAft>
                      </a:pPr>
                      <a:r>
                        <a:rPr lang="pt-BR" sz="1600" dirty="0">
                          <a:effectLst/>
                        </a:rPr>
                        <a:t>RF0033</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Realizar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Deve ser possível a partir de um carrinho de compra realizar uma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816594186"/>
                  </a:ext>
                </a:extLst>
              </a:tr>
              <a:tr h="423606">
                <a:tc>
                  <a:txBody>
                    <a:bodyPr/>
                    <a:lstStyle/>
                    <a:p>
                      <a:pPr>
                        <a:spcAft>
                          <a:spcPts val="0"/>
                        </a:spcAft>
                      </a:pPr>
                      <a:r>
                        <a:rPr lang="pt-BR" sz="1600" dirty="0">
                          <a:effectLst/>
                        </a:rPr>
                        <a:t>RF0034</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Calcular frete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sistema deve calcular o frete da compra com base nos itens selecionados e o endereço apontado pelo cliente.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4254301456"/>
                  </a:ext>
                </a:extLst>
              </a:tr>
              <a:tr h="1059014">
                <a:tc>
                  <a:txBody>
                    <a:bodyPr/>
                    <a:lstStyle/>
                    <a:p>
                      <a:pPr>
                        <a:spcAft>
                          <a:spcPts val="0"/>
                        </a:spcAft>
                      </a:pPr>
                      <a:r>
                        <a:rPr lang="pt-BR" sz="1600" dirty="0">
                          <a:effectLst/>
                        </a:rPr>
                        <a:t>RF0035</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Selecionar endereço de entrega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cliente pode selecionar qualquer endereço de entrega previamente cadastrado em seu perfil ou um novo endereço de entrega pode ser cadastrado. Caso um novo endereço de entrega seja inserido, deve-se dar a possibilidade que o mesmo seja incorporado ao perfil do cliente.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207299039"/>
                  </a:ext>
                </a:extLst>
              </a:tr>
              <a:tr h="1906225">
                <a:tc>
                  <a:txBody>
                    <a:bodyPr/>
                    <a:lstStyle/>
                    <a:p>
                      <a:pPr>
                        <a:spcAft>
                          <a:spcPts val="0"/>
                        </a:spcAft>
                      </a:pPr>
                      <a:r>
                        <a:rPr lang="pt-BR" sz="1600" dirty="0">
                          <a:effectLst/>
                        </a:rPr>
                        <a:t>RF0036</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Selecionar forma de pagamento</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cliente pode selecionar qualquer cartão de crédito previamente cadastrado em seu perfil.</a:t>
                      </a:r>
                    </a:p>
                    <a:p>
                      <a:pPr>
                        <a:spcAft>
                          <a:spcPts val="0"/>
                        </a:spcAft>
                        <a:tabLst>
                          <a:tab pos="5626100" algn="l"/>
                        </a:tabLst>
                      </a:pPr>
                      <a:r>
                        <a:rPr lang="pt-BR" sz="1600" dirty="0">
                          <a:effectLst/>
                        </a:rPr>
                        <a:t>O cliente também poderá utilizar um cupom de troca ou um cupom promocional válido.</a:t>
                      </a:r>
                    </a:p>
                    <a:p>
                      <a:pPr>
                        <a:spcAft>
                          <a:spcPts val="0"/>
                        </a:spcAft>
                        <a:tabLst>
                          <a:tab pos="5626100" algn="l"/>
                        </a:tabLst>
                      </a:pPr>
                      <a:r>
                        <a:rPr lang="pt-BR" sz="1600" dirty="0">
                          <a:effectLst/>
                        </a:rPr>
                        <a:t>Deve-se possibilitar que o pagamento seja feito utilizando tanto cupons de troca, promocionais e cartão de crédito.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491823767"/>
                  </a:ext>
                </a:extLst>
              </a:tr>
            </a:tbl>
          </a:graphicData>
        </a:graphic>
      </p:graphicFrame>
    </p:spTree>
    <p:extLst>
      <p:ext uri="{BB962C8B-B14F-4D97-AF65-F5344CB8AC3E}">
        <p14:creationId xmlns:p14="http://schemas.microsoft.com/office/powerpoint/2010/main" val="393138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71128D69-466C-4EDF-8ECF-5C2E184D3124}"/>
              </a:ext>
            </a:extLst>
          </p:cNvPr>
          <p:cNvGraphicFramePr>
            <a:graphicFrameLocks noGrp="1"/>
          </p:cNvGraphicFramePr>
          <p:nvPr>
            <p:extLst>
              <p:ext uri="{D42A27DB-BD31-4B8C-83A1-F6EECF244321}">
                <p14:modId xmlns:p14="http://schemas.microsoft.com/office/powerpoint/2010/main" val="2273358434"/>
              </p:ext>
            </p:extLst>
          </p:nvPr>
        </p:nvGraphicFramePr>
        <p:xfrm>
          <a:off x="0" y="0"/>
          <a:ext cx="9143999" cy="6241776"/>
        </p:xfrm>
        <a:graphic>
          <a:graphicData uri="http://schemas.openxmlformats.org/drawingml/2006/table">
            <a:tbl>
              <a:tblPr>
                <a:tableStyleId>{5C22544A-7EE6-4342-B048-85BDC9FD1C3A}</a:tableStyleId>
              </a:tblPr>
              <a:tblGrid>
                <a:gridCol w="1010519">
                  <a:extLst>
                    <a:ext uri="{9D8B030D-6E8A-4147-A177-3AD203B41FA5}">
                      <a16:colId xmlns:a16="http://schemas.microsoft.com/office/drawing/2014/main" val="1753275004"/>
                    </a:ext>
                  </a:extLst>
                </a:gridCol>
                <a:gridCol w="2070362">
                  <a:extLst>
                    <a:ext uri="{9D8B030D-6E8A-4147-A177-3AD203B41FA5}">
                      <a16:colId xmlns:a16="http://schemas.microsoft.com/office/drawing/2014/main" val="1104149966"/>
                    </a:ext>
                  </a:extLst>
                </a:gridCol>
                <a:gridCol w="5516746">
                  <a:extLst>
                    <a:ext uri="{9D8B030D-6E8A-4147-A177-3AD203B41FA5}">
                      <a16:colId xmlns:a16="http://schemas.microsoft.com/office/drawing/2014/main" val="2001968897"/>
                    </a:ext>
                  </a:extLst>
                </a:gridCol>
                <a:gridCol w="546372">
                  <a:extLst>
                    <a:ext uri="{9D8B030D-6E8A-4147-A177-3AD203B41FA5}">
                      <a16:colId xmlns:a16="http://schemas.microsoft.com/office/drawing/2014/main" val="2454774140"/>
                    </a:ext>
                  </a:extLst>
                </a:gridCol>
              </a:tblGrid>
              <a:tr h="788435">
                <a:tc>
                  <a:txBody>
                    <a:bodyPr/>
                    <a:lstStyle/>
                    <a:p>
                      <a:pPr>
                        <a:spcAft>
                          <a:spcPts val="0"/>
                        </a:spcAft>
                      </a:pPr>
                      <a:r>
                        <a:rPr lang="pt-BR" sz="1600">
                          <a:effectLst/>
                        </a:rPr>
                        <a:t>RF0037</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a:effectLst/>
                        </a:rPr>
                        <a:t>Finalizar Compra</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a:effectLst/>
                        </a:rPr>
                        <a:t>Uma compra deve ser finalizada após a seleção da forma de pagamento e endereço de entrega. Após a finalização o status da compra deve ser EM PROCESSAMENTO.</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824460899"/>
                  </a:ext>
                </a:extLst>
              </a:tr>
              <a:tr h="788435">
                <a:tc>
                  <a:txBody>
                    <a:bodyPr/>
                    <a:lstStyle/>
                    <a:p>
                      <a:pPr>
                        <a:spcAft>
                          <a:spcPts val="0"/>
                        </a:spcAft>
                      </a:pPr>
                      <a:r>
                        <a:rPr lang="pt-BR" sz="1600" dirty="0">
                          <a:effectLst/>
                        </a:rPr>
                        <a:t>RF0038</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Despachar produtos para entrega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usuário com perfil de administrador selecione vendas já aprovadas para serem entregues. Assim o status deve ficar EM TRANSITO.</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270143081"/>
                  </a:ext>
                </a:extLst>
              </a:tr>
              <a:tr h="788435">
                <a:tc>
                  <a:txBody>
                    <a:bodyPr/>
                    <a:lstStyle/>
                    <a:p>
                      <a:pPr>
                        <a:spcAft>
                          <a:spcPts val="0"/>
                        </a:spcAft>
                      </a:pPr>
                      <a:r>
                        <a:rPr lang="pt-BR" sz="1600" dirty="0">
                          <a:effectLst/>
                        </a:rPr>
                        <a:t>RF0039</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Produtos entregues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usuário com perfil de administrador confirme entrega de uma compra. Assim o status deve ficar ENTREGUE.</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942647129"/>
                  </a:ext>
                </a:extLst>
              </a:tr>
              <a:tr h="788435">
                <a:tc>
                  <a:txBody>
                    <a:bodyPr/>
                    <a:lstStyle/>
                    <a:p>
                      <a:pPr>
                        <a:spcAft>
                          <a:spcPts val="0"/>
                        </a:spcAft>
                      </a:pPr>
                      <a:r>
                        <a:rPr lang="pt-BR" sz="1600" dirty="0">
                          <a:effectLst/>
                        </a:rPr>
                        <a:t>RF0040</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Solicitar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item de uma compra seja trocado por um cliente através da visualização de pedidos do mesmo.</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309432998"/>
                  </a:ext>
                </a:extLst>
              </a:tr>
              <a:tr h="788435">
                <a:tc>
                  <a:txBody>
                    <a:bodyPr/>
                    <a:lstStyle/>
                    <a:p>
                      <a:pPr>
                        <a:spcAft>
                          <a:spcPts val="0"/>
                        </a:spcAft>
                      </a:pPr>
                      <a:r>
                        <a:rPr lang="pt-BR" sz="1600" dirty="0">
                          <a:effectLst/>
                        </a:rPr>
                        <a:t>RF0041</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Autorizar trocas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autorize pedidos ou compra com status EM TROCA. Assim o pedido passa ficar com status TROCA AUTORIZADA.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434892297"/>
                  </a:ext>
                </a:extLst>
              </a:tr>
              <a:tr h="525623">
                <a:tc>
                  <a:txBody>
                    <a:bodyPr/>
                    <a:lstStyle/>
                    <a:p>
                      <a:pPr>
                        <a:spcAft>
                          <a:spcPts val="0"/>
                        </a:spcAft>
                      </a:pPr>
                      <a:r>
                        <a:rPr lang="pt-BR" sz="1600" dirty="0">
                          <a:effectLst/>
                        </a:rPr>
                        <a:t>RF0042</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Visualização de trocas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visualize todos pedidos de troca ou compra com status EM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extLst>
                  <a:ext uri="{0D108BD9-81ED-4DB2-BD59-A6C34878D82A}">
                    <a16:rowId xmlns:a16="http://schemas.microsoft.com/office/drawing/2014/main" val="671318518"/>
                  </a:ext>
                </a:extLst>
              </a:tr>
              <a:tr h="985543">
                <a:tc>
                  <a:txBody>
                    <a:bodyPr/>
                    <a:lstStyle/>
                    <a:p>
                      <a:pPr>
                        <a:spcAft>
                          <a:spcPts val="0"/>
                        </a:spcAft>
                      </a:pPr>
                      <a:r>
                        <a:rPr lang="pt-BR" sz="1600" dirty="0">
                          <a:effectLst/>
                        </a:rPr>
                        <a:t>RF0043</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Confirmar recebimento de itens para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200" dirty="0">
                          <a:effectLst/>
                        </a:rPr>
                        <a:t>O sistema deverá possibilitar que o administrador confirme o recebimento de pedidos de troca ou compra com status EM TROCA.</a:t>
                      </a:r>
                    </a:p>
                    <a:p>
                      <a:pPr>
                        <a:spcAft>
                          <a:spcPts val="0"/>
                        </a:spcAft>
                        <a:tabLst>
                          <a:tab pos="5626100" algn="l"/>
                        </a:tabLst>
                      </a:pPr>
                      <a:r>
                        <a:rPr lang="pt-BR" sz="1200" dirty="0">
                          <a:effectLst/>
                        </a:rPr>
                        <a:t>Nesta confirmação o administrador deverá informar se os itens trocados deverão retornar ao estoque. Em caso positivo deve-se dar entrada no estoque dos respectivos itens. </a:t>
                      </a: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424176237"/>
                  </a:ext>
                </a:extLst>
              </a:tr>
              <a:tr h="788435">
                <a:tc>
                  <a:txBody>
                    <a:bodyPr/>
                    <a:lstStyle/>
                    <a:p>
                      <a:pPr>
                        <a:spcAft>
                          <a:spcPts val="0"/>
                        </a:spcAft>
                      </a:pPr>
                      <a:r>
                        <a:rPr lang="pt-BR" sz="1600" dirty="0">
                          <a:effectLst/>
                        </a:rPr>
                        <a:t>RF0044</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Gerar cupom de troca após recebimento de itens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200" dirty="0">
                          <a:effectLst/>
                        </a:rPr>
                        <a:t>O sistema deverá gerar um cupom de troca quando o administrador informar que os itens a serem trocados chegaram. Este cupom deverá ser disponibilizado para o cliente para ser utilizado em futuras compras.</a:t>
                      </a:r>
                      <a:endParaRPr lang="pt-BR" sz="12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2072326552"/>
                  </a:ext>
                </a:extLst>
              </a:tr>
            </a:tbl>
          </a:graphicData>
        </a:graphic>
      </p:graphicFrame>
    </p:spTree>
    <p:extLst>
      <p:ext uri="{BB962C8B-B14F-4D97-AF65-F5344CB8AC3E}">
        <p14:creationId xmlns:p14="http://schemas.microsoft.com/office/powerpoint/2010/main" val="3677313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CB41744A-06C2-42F0-A5A6-3CB97B935982}"/>
              </a:ext>
            </a:extLst>
          </p:cNvPr>
          <p:cNvGraphicFramePr>
            <a:graphicFrameLocks noGrp="1"/>
          </p:cNvGraphicFramePr>
          <p:nvPr>
            <p:extLst>
              <p:ext uri="{D42A27DB-BD31-4B8C-83A1-F6EECF244321}">
                <p14:modId xmlns:p14="http://schemas.microsoft.com/office/powerpoint/2010/main" val="3334326022"/>
              </p:ext>
            </p:extLst>
          </p:nvPr>
        </p:nvGraphicFramePr>
        <p:xfrm>
          <a:off x="0" y="1216974"/>
          <a:ext cx="9144001" cy="4424052"/>
        </p:xfrm>
        <a:graphic>
          <a:graphicData uri="http://schemas.openxmlformats.org/drawingml/2006/table">
            <a:tbl>
              <a:tblPr>
                <a:tableStyleId>{5C22544A-7EE6-4342-B048-85BDC9FD1C3A}</a:tableStyleId>
              </a:tblPr>
              <a:tblGrid>
                <a:gridCol w="1010520">
                  <a:extLst>
                    <a:ext uri="{9D8B030D-6E8A-4147-A177-3AD203B41FA5}">
                      <a16:colId xmlns:a16="http://schemas.microsoft.com/office/drawing/2014/main" val="802279697"/>
                    </a:ext>
                  </a:extLst>
                </a:gridCol>
                <a:gridCol w="2070363">
                  <a:extLst>
                    <a:ext uri="{9D8B030D-6E8A-4147-A177-3AD203B41FA5}">
                      <a16:colId xmlns:a16="http://schemas.microsoft.com/office/drawing/2014/main" val="3381857767"/>
                    </a:ext>
                  </a:extLst>
                </a:gridCol>
                <a:gridCol w="5483639">
                  <a:extLst>
                    <a:ext uri="{9D8B030D-6E8A-4147-A177-3AD203B41FA5}">
                      <a16:colId xmlns:a16="http://schemas.microsoft.com/office/drawing/2014/main" val="750905888"/>
                    </a:ext>
                  </a:extLst>
                </a:gridCol>
                <a:gridCol w="579479">
                  <a:extLst>
                    <a:ext uri="{9D8B030D-6E8A-4147-A177-3AD203B41FA5}">
                      <a16:colId xmlns:a16="http://schemas.microsoft.com/office/drawing/2014/main" val="3405998959"/>
                    </a:ext>
                  </a:extLst>
                </a:gridCol>
              </a:tblGrid>
              <a:tr h="327708">
                <a:tc gridSpan="3">
                  <a:txBody>
                    <a:bodyPr/>
                    <a:lstStyle/>
                    <a:p>
                      <a:pPr>
                        <a:spcAft>
                          <a:spcPts val="600"/>
                        </a:spcAft>
                      </a:pPr>
                      <a:r>
                        <a:rPr lang="pt-BR" sz="1600">
                          <a:effectLst/>
                        </a:rPr>
                        <a:t>Grupo: Controle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78932852"/>
                  </a:ext>
                </a:extLst>
              </a:tr>
              <a:tr h="1474684">
                <a:tc>
                  <a:txBody>
                    <a:bodyPr/>
                    <a:lstStyle/>
                    <a:p>
                      <a:pPr>
                        <a:spcAft>
                          <a:spcPts val="0"/>
                        </a:spcAft>
                      </a:pPr>
                      <a:r>
                        <a:rPr lang="pt-BR" sz="1600" dirty="0">
                          <a:effectLst/>
                        </a:rPr>
                        <a:t>RF0051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Realizar entrada em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permitir que seja possível realizar entrada de itens de bebidas em estoque.</a:t>
                      </a:r>
                    </a:p>
                    <a:p>
                      <a:pPr>
                        <a:spcAft>
                          <a:spcPts val="600"/>
                        </a:spcAft>
                      </a:pPr>
                      <a:r>
                        <a:rPr lang="pt-BR" sz="1600" dirty="0">
                          <a:effectLst/>
                        </a:rPr>
                        <a:t>No registro de cada item, deve ser indicado o jogo já previamente cadastrado e a quantidade de itens da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95418537"/>
                  </a:ext>
                </a:extLst>
              </a:tr>
              <a:tr h="1310830">
                <a:tc>
                  <a:txBody>
                    <a:bodyPr/>
                    <a:lstStyle/>
                    <a:p>
                      <a:pPr>
                        <a:spcAft>
                          <a:spcPts val="0"/>
                        </a:spcAft>
                      </a:pPr>
                      <a:r>
                        <a:rPr lang="pt-BR" sz="1600" dirty="0">
                          <a:effectLst/>
                        </a:rPr>
                        <a:t>RF0052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Calcular valor de venda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calcular o valor de venda com base no valor de custo e o grupo de precificação. Sendo que o valor de venda será o valor de compra mais o percentual definido no grupo de precificação relacionado à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53406878"/>
                  </a:ext>
                </a:extLst>
              </a:tr>
              <a:tr h="655415">
                <a:tc>
                  <a:txBody>
                    <a:bodyPr/>
                    <a:lstStyle/>
                    <a:p>
                      <a:pPr>
                        <a:spcAft>
                          <a:spcPts val="0"/>
                        </a:spcAft>
                      </a:pPr>
                      <a:r>
                        <a:rPr lang="pt-BR" sz="1600" dirty="0">
                          <a:effectLst/>
                        </a:rPr>
                        <a:t>RF0053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Dar baixa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Para cada venda realizada deve-se dar baixa no estoque do total de itens vendidos.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557344515"/>
                  </a:ext>
                </a:extLst>
              </a:tr>
              <a:tr h="655415">
                <a:tc>
                  <a:txBody>
                    <a:bodyPr/>
                    <a:lstStyle/>
                    <a:p>
                      <a:pPr>
                        <a:spcAft>
                          <a:spcPts val="0"/>
                        </a:spcAft>
                      </a:pPr>
                      <a:r>
                        <a:rPr lang="pt-BR" sz="1600" dirty="0">
                          <a:effectLst/>
                        </a:rPr>
                        <a:t>RF0054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Realizar reentrada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realizar a reentrada de um item em estoque a partir da troca de um produto.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562371159"/>
                  </a:ext>
                </a:extLst>
              </a:tr>
            </a:tbl>
          </a:graphicData>
        </a:graphic>
      </p:graphicFrame>
    </p:spTree>
    <p:extLst>
      <p:ext uri="{BB962C8B-B14F-4D97-AF65-F5344CB8AC3E}">
        <p14:creationId xmlns:p14="http://schemas.microsoft.com/office/powerpoint/2010/main" val="3742648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4C8F77CD-0262-49AF-B576-82940FF42E96}"/>
              </a:ext>
            </a:extLst>
          </p:cNvPr>
          <p:cNvGraphicFramePr>
            <a:graphicFrameLocks noGrp="1"/>
          </p:cNvGraphicFramePr>
          <p:nvPr>
            <p:extLst>
              <p:ext uri="{D42A27DB-BD31-4B8C-83A1-F6EECF244321}">
                <p14:modId xmlns:p14="http://schemas.microsoft.com/office/powerpoint/2010/main" val="3520523481"/>
              </p:ext>
            </p:extLst>
          </p:nvPr>
        </p:nvGraphicFramePr>
        <p:xfrm>
          <a:off x="0" y="1769828"/>
          <a:ext cx="9144000" cy="3318344"/>
        </p:xfrm>
        <a:graphic>
          <a:graphicData uri="http://schemas.openxmlformats.org/drawingml/2006/table">
            <a:tbl>
              <a:tblPr>
                <a:tableStyleId>{5C22544A-7EE6-4342-B048-85BDC9FD1C3A}</a:tableStyleId>
              </a:tblPr>
              <a:tblGrid>
                <a:gridCol w="1267359">
                  <a:extLst>
                    <a:ext uri="{9D8B030D-6E8A-4147-A177-3AD203B41FA5}">
                      <a16:colId xmlns:a16="http://schemas.microsoft.com/office/drawing/2014/main" val="3972760246"/>
                    </a:ext>
                  </a:extLst>
                </a:gridCol>
                <a:gridCol w="1813522">
                  <a:extLst>
                    <a:ext uri="{9D8B030D-6E8A-4147-A177-3AD203B41FA5}">
                      <a16:colId xmlns:a16="http://schemas.microsoft.com/office/drawing/2014/main" val="2750602671"/>
                    </a:ext>
                  </a:extLst>
                </a:gridCol>
                <a:gridCol w="5225894">
                  <a:extLst>
                    <a:ext uri="{9D8B030D-6E8A-4147-A177-3AD203B41FA5}">
                      <a16:colId xmlns:a16="http://schemas.microsoft.com/office/drawing/2014/main" val="2433487570"/>
                    </a:ext>
                  </a:extLst>
                </a:gridCol>
                <a:gridCol w="837225">
                  <a:extLst>
                    <a:ext uri="{9D8B030D-6E8A-4147-A177-3AD203B41FA5}">
                      <a16:colId xmlns:a16="http://schemas.microsoft.com/office/drawing/2014/main" val="2162840501"/>
                    </a:ext>
                  </a:extLst>
                </a:gridCol>
              </a:tblGrid>
              <a:tr h="212035">
                <a:tc gridSpan="3">
                  <a:txBody>
                    <a:bodyPr/>
                    <a:lstStyle/>
                    <a:p>
                      <a:pPr>
                        <a:spcAft>
                          <a:spcPts val="0"/>
                        </a:spcAft>
                        <a:tabLst>
                          <a:tab pos="5626100" algn="l"/>
                        </a:tabLst>
                      </a:pPr>
                      <a:r>
                        <a:rPr lang="pt-BR" sz="1600" dirty="0">
                          <a:effectLst/>
                        </a:rPr>
                        <a:t>Grupo: Geral</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18036794"/>
                  </a:ext>
                </a:extLst>
              </a:tr>
              <a:tr h="636104">
                <a:tc>
                  <a:txBody>
                    <a:bodyPr/>
                    <a:lstStyle/>
                    <a:p>
                      <a:pPr>
                        <a:spcAft>
                          <a:spcPts val="0"/>
                        </a:spcAft>
                      </a:pPr>
                      <a:r>
                        <a:rPr lang="pt-BR" sz="1600">
                          <a:effectLst/>
                        </a:rPr>
                        <a:t>RNF0011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Tempo de resposta para consultas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Toda consulta de usuário deve ter resposta em no máximo 1 segundo.</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241917571"/>
                  </a:ext>
                </a:extLst>
              </a:tr>
              <a:tr h="636104">
                <a:tc>
                  <a:txBody>
                    <a:bodyPr/>
                    <a:lstStyle/>
                    <a:p>
                      <a:pPr>
                        <a:spcAft>
                          <a:spcPts val="0"/>
                        </a:spcAft>
                      </a:pPr>
                      <a:r>
                        <a:rPr lang="pt-BR" sz="1600" dirty="0">
                          <a:effectLst/>
                        </a:rPr>
                        <a:t>RNF0012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Log de transação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operação de escrita (Inserção ou Alteração) deve ser registado data, hora, usuário responsável além de manter os dados alterados.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332919268"/>
                  </a:ext>
                </a:extLst>
              </a:tr>
              <a:tr h="212035">
                <a:tc gridSpan="3">
                  <a:txBody>
                    <a:bodyPr/>
                    <a:lstStyle/>
                    <a:p>
                      <a:pPr>
                        <a:spcAft>
                          <a:spcPts val="0"/>
                        </a:spcAft>
                        <a:tabLst>
                          <a:tab pos="5626100" algn="l"/>
                        </a:tabLst>
                      </a:pPr>
                      <a:r>
                        <a:rPr lang="pt-BR" sz="1600" dirty="0">
                          <a:effectLst/>
                        </a:rPr>
                        <a:t>Grupo: Cadastro de Bebidas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125054458"/>
                  </a:ext>
                </a:extLst>
              </a:tr>
              <a:tr h="636104">
                <a:tc>
                  <a:txBody>
                    <a:bodyPr/>
                    <a:lstStyle/>
                    <a:p>
                      <a:pPr>
                        <a:spcAft>
                          <a:spcPts val="0"/>
                        </a:spcAft>
                      </a:pPr>
                      <a:r>
                        <a:rPr lang="pt-BR" sz="1600" dirty="0">
                          <a:effectLst/>
                        </a:rPr>
                        <a:t>RNF0021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Código de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cadastrado deve receber um código único no sistema.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040553091"/>
                  </a:ext>
                </a:extLst>
              </a:tr>
              <a:tr h="636104">
                <a:tc>
                  <a:txBody>
                    <a:bodyPr/>
                    <a:lstStyle/>
                    <a:p>
                      <a:pPr>
                        <a:spcAft>
                          <a:spcPts val="0"/>
                        </a:spcAft>
                      </a:pPr>
                      <a:r>
                        <a:rPr lang="pt-BR" sz="1600" dirty="0">
                          <a:effectLst/>
                        </a:rPr>
                        <a:t>RNF0022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Cadastro de domínios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haver um script de implantação do sistema que insere todos registros de tabelas de domínio necessárias por </a:t>
                      </a:r>
                      <a:r>
                        <a:rPr lang="pt-BR" sz="1600" dirty="0" err="1">
                          <a:effectLst/>
                        </a:rPr>
                        <a:t>ex</a:t>
                      </a:r>
                      <a:r>
                        <a:rPr lang="pt-BR" sz="1600" dirty="0">
                          <a:effectLst/>
                        </a:rPr>
                        <a:t>: bebida, marca, sabor, volume, etc.</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93367958"/>
                  </a:ext>
                </a:extLst>
              </a:tr>
            </a:tbl>
          </a:graphicData>
        </a:graphic>
      </p:graphicFrame>
    </p:spTree>
    <p:extLst>
      <p:ext uri="{BB962C8B-B14F-4D97-AF65-F5344CB8AC3E}">
        <p14:creationId xmlns:p14="http://schemas.microsoft.com/office/powerpoint/2010/main" val="2325377698"/>
      </p:ext>
    </p:extLst>
  </p:cSld>
  <p:clrMapOvr>
    <a:masterClrMapping/>
  </p:clrMapOvr>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eria">
  <a:themeElements>
    <a:clrScheme name="Galeri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239</TotalTime>
  <Words>3291</Words>
  <Application>Microsoft Office PowerPoint</Application>
  <PresentationFormat>Apresentação na tela (4:3)</PresentationFormat>
  <Paragraphs>441</Paragraphs>
  <Slides>40</Slides>
  <Notes>0</Notes>
  <HiddenSlides>0</HiddenSlides>
  <MMClips>0</MMClips>
  <ScaleCrop>false</ScaleCrop>
  <HeadingPairs>
    <vt:vector size="6" baseType="variant">
      <vt:variant>
        <vt:lpstr>Fontes usadas</vt:lpstr>
      </vt:variant>
      <vt:variant>
        <vt:i4>4</vt:i4>
      </vt:variant>
      <vt:variant>
        <vt:lpstr>Tema</vt:lpstr>
      </vt:variant>
      <vt:variant>
        <vt:i4>2</vt:i4>
      </vt:variant>
      <vt:variant>
        <vt:lpstr>Títulos de slides</vt:lpstr>
      </vt:variant>
      <vt:variant>
        <vt:i4>40</vt:i4>
      </vt:variant>
    </vt:vector>
  </HeadingPairs>
  <TitlesOfParts>
    <vt:vector size="46" baseType="lpstr">
      <vt:lpstr>Arial</vt:lpstr>
      <vt:lpstr>Calibri</vt:lpstr>
      <vt:lpstr>Calibri Light</vt:lpstr>
      <vt:lpstr>Gill Sans MT</vt:lpstr>
      <vt:lpstr>Personalizar design</vt:lpstr>
      <vt:lpstr>Galeria</vt:lpstr>
      <vt:lpstr>Drink-It</vt:lpstr>
      <vt:lpstr>Tema</vt:lpstr>
      <vt:lpstr>O Drink-it</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Documentos </vt:lpstr>
      <vt:lpstr>Diagrama de casos de uso</vt:lpstr>
      <vt:lpstr>Diagrama de classes de domínio</vt:lpstr>
      <vt:lpstr>Diagrama de arquitetura do sistema</vt:lpstr>
      <vt:lpstr>Tecnologias utilizadas </vt:lpstr>
      <vt:lpstr>Telas do sistema</vt:lpstr>
      <vt:lpstr>Telas do sistema</vt:lpstr>
      <vt:lpstr>Telas do sistema</vt:lpstr>
      <vt:lpstr>Telas do sistema</vt:lpstr>
      <vt:lpstr>Telas do sistema</vt:lpstr>
      <vt:lpstr>Telas do sistema</vt:lpstr>
      <vt:lpstr>Telas do sistema</vt:lpstr>
      <vt:lpstr>Telas do sistema</vt:lpstr>
      <vt:lpstr>Telas do sistema</vt:lpstr>
      <vt:lpstr>Telas do sistema</vt:lpstr>
      <vt:lpstr>Telas do sistema</vt:lpstr>
      <vt:lpstr>Telas do sistema</vt:lpstr>
      <vt:lpstr>Telas do sistema</vt:lpstr>
      <vt:lpstr>Telas do sistema</vt:lpstr>
      <vt:lpstr>Cronograma de entregas</vt:lpstr>
      <vt:lpstr>Drink-It</vt:lpstr>
      <vt:lpstr>Drink-It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Drink-It</dc:title>
  <dc:creator>Gabriel Lima</dc:creator>
  <cp:lastModifiedBy>Gabriel Lima</cp:lastModifiedBy>
  <cp:revision>21</cp:revision>
  <dcterms:created xsi:type="dcterms:W3CDTF">2019-12-01T20:26:13Z</dcterms:created>
  <dcterms:modified xsi:type="dcterms:W3CDTF">2019-12-02T02:15:54Z</dcterms:modified>
</cp:coreProperties>
</file>