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13/10/2019</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E117BC76-C796-4B64-BB07-BACDC3E6282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3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68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8193099-BB5D-41E9-8525-DEB4B6EB05C6}" type="datetimeFigureOut">
              <a:rPr lang="pt-BR" smtClean="0"/>
              <a:t>13/10/2019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0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193099-BB5D-41E9-8525-DEB4B6EB05C6}" type="datetimeFigureOut">
              <a:rPr lang="pt-BR" smtClean="0"/>
              <a:t>13/10/2019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8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193099-BB5D-41E9-8525-DEB4B6EB05C6}" type="datetimeFigureOut">
              <a:rPr lang="pt-BR" smtClean="0"/>
              <a:t>13/10/2019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17BC76-C796-4B64-BB07-BACDC3E6282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193099-BB5D-41E9-8525-DEB4B6EB05C6}" type="datetimeFigureOut">
              <a:rPr lang="pt-BR" smtClean="0"/>
              <a:t>13/10/2019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17BC76-C796-4B64-BB07-BACDC3E6282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099-BB5D-41E9-8525-DEB4B6EB05C6}" type="datetimeFigureOut">
              <a:rPr lang="pt-BR" smtClean="0"/>
              <a:t>13/10/2019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17BC76-C796-4B64-BB07-BACDC3E6282B}" type="slidenum">
              <a:rPr lang="pt-BR" smtClean="0"/>
              <a:t>‹nº›</a:t>
            </a:fld>
            <a:endParaRPr lang="pt-BR"/>
          </a:p>
        </p:txBody>
      </p:sp>
    </p:spTree>
    <p:extLst>
      <p:ext uri="{BB962C8B-B14F-4D97-AF65-F5344CB8AC3E}">
        <p14:creationId xmlns:p14="http://schemas.microsoft.com/office/powerpoint/2010/main" val="183493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8193099-BB5D-41E9-8525-DEB4B6EB05C6}" type="datetimeFigureOut">
              <a:rPr lang="pt-BR" smtClean="0"/>
              <a:t>13/10/2019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8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93099-BB5D-41E9-8525-DEB4B6EB05C6}" type="datetimeFigureOut">
              <a:rPr lang="pt-BR" smtClean="0"/>
              <a:t>13/10/2019</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93099-BB5D-41E9-8525-DEB4B6EB05C6}" type="datetimeFigureOut">
              <a:rPr lang="pt-BR" smtClean="0"/>
              <a:t>13/10/2019</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17BC76-C796-4B64-BB07-BACDC3E6282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87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2C7B0-0054-4B16-9D30-8A0456053CB4}"/>
              </a:ext>
            </a:extLst>
          </p:cNvPr>
          <p:cNvSpPr>
            <a:spLocks noGrp="1"/>
          </p:cNvSpPr>
          <p:nvPr>
            <p:ph type="ctrTitle"/>
          </p:nvPr>
        </p:nvSpPr>
        <p:spPr/>
        <p:txBody>
          <a:bodyPr>
            <a:normAutofit/>
          </a:bodyPr>
          <a:lstStyle/>
          <a:p>
            <a:r>
              <a:rPr lang="pt-BR" dirty="0"/>
              <a:t>Documentação do projeto</a:t>
            </a:r>
          </a:p>
        </p:txBody>
      </p:sp>
      <p:sp>
        <p:nvSpPr>
          <p:cNvPr id="3" name="Subtítulo 2">
            <a:extLst>
              <a:ext uri="{FF2B5EF4-FFF2-40B4-BE49-F238E27FC236}">
                <a16:creationId xmlns:a16="http://schemas.microsoft.com/office/drawing/2014/main" id="{12F98927-36EF-49E5-8651-A9C96BB5FC9B}"/>
              </a:ext>
            </a:extLst>
          </p:cNvPr>
          <p:cNvSpPr>
            <a:spLocks noGrp="1"/>
          </p:cNvSpPr>
          <p:nvPr>
            <p:ph type="subTitle" idx="1"/>
          </p:nvPr>
        </p:nvSpPr>
        <p:spPr/>
        <p:txBody>
          <a:bodyPr/>
          <a:lstStyle/>
          <a:p>
            <a:r>
              <a:rPr lang="pt-BR" dirty="0"/>
              <a:t>Gabriel lima gomes</a:t>
            </a:r>
          </a:p>
          <a:p>
            <a:r>
              <a:rPr lang="pt-BR" dirty="0"/>
              <a:t>Gustavo da rosa</a:t>
            </a:r>
          </a:p>
        </p:txBody>
      </p:sp>
    </p:spTree>
    <p:extLst>
      <p:ext uri="{BB962C8B-B14F-4D97-AF65-F5344CB8AC3E}">
        <p14:creationId xmlns:p14="http://schemas.microsoft.com/office/powerpoint/2010/main" val="388604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16E2AE-B2FD-4758-89F1-4901DDE38EA0}"/>
              </a:ext>
            </a:extLst>
          </p:cNvPr>
          <p:cNvGraphicFramePr>
            <a:graphicFrameLocks noGrp="1"/>
          </p:cNvGraphicFramePr>
          <p:nvPr>
            <p:extLst>
              <p:ext uri="{D42A27DB-BD31-4B8C-83A1-F6EECF244321}">
                <p14:modId xmlns:p14="http://schemas.microsoft.com/office/powerpoint/2010/main" val="4037409850"/>
              </p:ext>
            </p:extLst>
          </p:nvPr>
        </p:nvGraphicFramePr>
        <p:xfrm>
          <a:off x="1237524" y="1327133"/>
          <a:ext cx="9716952" cy="4203733"/>
        </p:xfrm>
        <a:graphic>
          <a:graphicData uri="http://schemas.openxmlformats.org/drawingml/2006/table">
            <a:tbl>
              <a:tblPr>
                <a:tableStyleId>{5C22544A-7EE6-4342-B048-85BDC9FD1C3A}</a:tableStyleId>
              </a:tblPr>
              <a:tblGrid>
                <a:gridCol w="1335875">
                  <a:extLst>
                    <a:ext uri="{9D8B030D-6E8A-4147-A177-3AD203B41FA5}">
                      <a16:colId xmlns:a16="http://schemas.microsoft.com/office/drawing/2014/main" val="3589551638"/>
                    </a:ext>
                  </a:extLst>
                </a:gridCol>
                <a:gridCol w="1911564">
                  <a:extLst>
                    <a:ext uri="{9D8B030D-6E8A-4147-A177-3AD203B41FA5}">
                      <a16:colId xmlns:a16="http://schemas.microsoft.com/office/drawing/2014/main" val="125195622"/>
                    </a:ext>
                  </a:extLst>
                </a:gridCol>
                <a:gridCol w="5864985">
                  <a:extLst>
                    <a:ext uri="{9D8B030D-6E8A-4147-A177-3AD203B41FA5}">
                      <a16:colId xmlns:a16="http://schemas.microsoft.com/office/drawing/2014/main" val="44752995"/>
                    </a:ext>
                  </a:extLst>
                </a:gridCol>
                <a:gridCol w="604528">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a:effectLst/>
                        </a:rPr>
                        <a:t>RN0014</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margem de lucro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a:effectLst/>
                        </a:rPr>
                        <a:t>RN0015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Associar motivo de inativação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bebida que for inativada manualmente deve ter uma justificativa e uma categoria de inativação associada.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a:effectLst/>
                        </a:rPr>
                        <a:t>RN0016</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Associar motivo de inativação automática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Todo cadastro de bebida inativado de forma automática deve ser categorizado como FORA DE MERCADO.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a:effectLst/>
                        </a:rPr>
                        <a:t>RN0017</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Associar motivo de ativação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42292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4CD1CBB-61B5-4FB0-BB17-1C86B7DCA746}"/>
              </a:ext>
            </a:extLst>
          </p:cNvPr>
          <p:cNvGraphicFramePr>
            <a:graphicFrameLocks noGrp="1"/>
          </p:cNvGraphicFramePr>
          <p:nvPr>
            <p:extLst>
              <p:ext uri="{D42A27DB-BD31-4B8C-83A1-F6EECF244321}">
                <p14:modId xmlns:p14="http://schemas.microsoft.com/office/powerpoint/2010/main" val="3189210057"/>
              </p:ext>
            </p:extLst>
          </p:nvPr>
        </p:nvGraphicFramePr>
        <p:xfrm>
          <a:off x="1180789" y="1115332"/>
          <a:ext cx="9830422" cy="4557423"/>
        </p:xfrm>
        <a:graphic>
          <a:graphicData uri="http://schemas.openxmlformats.org/drawingml/2006/table">
            <a:tbl>
              <a:tblPr>
                <a:tableStyleId>{5C22544A-7EE6-4342-B048-85BDC9FD1C3A}</a:tableStyleId>
              </a:tblPr>
              <a:tblGrid>
                <a:gridCol w="1362230">
                  <a:extLst>
                    <a:ext uri="{9D8B030D-6E8A-4147-A177-3AD203B41FA5}">
                      <a16:colId xmlns:a16="http://schemas.microsoft.com/office/drawing/2014/main" val="1953439229"/>
                    </a:ext>
                  </a:extLst>
                </a:gridCol>
                <a:gridCol w="1949921">
                  <a:extLst>
                    <a:ext uri="{9D8B030D-6E8A-4147-A177-3AD203B41FA5}">
                      <a16:colId xmlns:a16="http://schemas.microsoft.com/office/drawing/2014/main" val="1647427066"/>
                    </a:ext>
                  </a:extLst>
                </a:gridCol>
                <a:gridCol w="5830503">
                  <a:extLst>
                    <a:ext uri="{9D8B030D-6E8A-4147-A177-3AD203B41FA5}">
                      <a16:colId xmlns:a16="http://schemas.microsoft.com/office/drawing/2014/main" val="1593306528"/>
                    </a:ext>
                  </a:extLst>
                </a:gridCol>
                <a:gridCol w="687768">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a:effectLst/>
                        </a:rPr>
                        <a:t>RN0022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Cadastro de endereço de entrega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Para todo cliente cadastrado é obrigatório o registro de ao menos um endereço de entrega.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a:effectLst/>
                        </a:rPr>
                        <a:t>RN0023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Composição do registro de endereços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a:effectLst/>
                        </a:rPr>
                        <a:t>RN0024</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Composição do registro de cartões de crédito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210359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979FFFC-1A86-4E44-9E81-67062169A3E7}"/>
              </a:ext>
            </a:extLst>
          </p:cNvPr>
          <p:cNvGraphicFramePr>
            <a:graphicFrameLocks noGrp="1"/>
          </p:cNvGraphicFramePr>
          <p:nvPr>
            <p:extLst>
              <p:ext uri="{D42A27DB-BD31-4B8C-83A1-F6EECF244321}">
                <p14:modId xmlns:p14="http://schemas.microsoft.com/office/powerpoint/2010/main" val="3643398034"/>
              </p:ext>
            </p:extLst>
          </p:nvPr>
        </p:nvGraphicFramePr>
        <p:xfrm>
          <a:off x="1240423" y="1316935"/>
          <a:ext cx="9711153" cy="4224129"/>
        </p:xfrm>
        <a:graphic>
          <a:graphicData uri="http://schemas.openxmlformats.org/drawingml/2006/table">
            <a:tbl>
              <a:tblPr>
                <a:tableStyleId>{5C22544A-7EE6-4342-B048-85BDC9FD1C3A}</a:tableStyleId>
              </a:tblPr>
              <a:tblGrid>
                <a:gridCol w="1345703">
                  <a:extLst>
                    <a:ext uri="{9D8B030D-6E8A-4147-A177-3AD203B41FA5}">
                      <a16:colId xmlns:a16="http://schemas.microsoft.com/office/drawing/2014/main" val="506537486"/>
                    </a:ext>
                  </a:extLst>
                </a:gridCol>
                <a:gridCol w="1926263">
                  <a:extLst>
                    <a:ext uri="{9D8B030D-6E8A-4147-A177-3AD203B41FA5}">
                      <a16:colId xmlns:a16="http://schemas.microsoft.com/office/drawing/2014/main" val="2455306198"/>
                    </a:ext>
                  </a:extLst>
                </a:gridCol>
                <a:gridCol w="5744794">
                  <a:extLst>
                    <a:ext uri="{9D8B030D-6E8A-4147-A177-3AD203B41FA5}">
                      <a16:colId xmlns:a16="http://schemas.microsoft.com/office/drawing/2014/main" val="772869499"/>
                    </a:ext>
                  </a:extLst>
                </a:gridCol>
                <a:gridCol w="694393">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Todo cartão de crédito associado a um cliente deverá ser de alguma bandeira registrada no sistema.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a:effectLst/>
                        </a:rPr>
                        <a:t>RN0026</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 cliente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a:effectLst/>
                        </a:rPr>
                        <a:t>RN0027</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Ranking de cliente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a:effectLst/>
                        </a:rPr>
                        <a:t>RN0028</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retorno da operadora de cartão de credito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384655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2FDBA8F-2BBA-461E-9EE9-C4B26126DECB}"/>
              </a:ext>
            </a:extLst>
          </p:cNvPr>
          <p:cNvGraphicFramePr>
            <a:graphicFrameLocks noGrp="1"/>
          </p:cNvGraphicFramePr>
          <p:nvPr>
            <p:extLst>
              <p:ext uri="{D42A27DB-BD31-4B8C-83A1-F6EECF244321}">
                <p14:modId xmlns:p14="http://schemas.microsoft.com/office/powerpoint/2010/main" val="1866971984"/>
              </p:ext>
            </p:extLst>
          </p:nvPr>
        </p:nvGraphicFramePr>
        <p:xfrm>
          <a:off x="780761" y="584280"/>
          <a:ext cx="10630477" cy="5233816"/>
        </p:xfrm>
        <a:graphic>
          <a:graphicData uri="http://schemas.openxmlformats.org/drawingml/2006/table">
            <a:tbl>
              <a:tblPr>
                <a:tableStyleId>{5C22544A-7EE6-4342-B048-85BDC9FD1C3A}</a:tableStyleId>
              </a:tblPr>
              <a:tblGrid>
                <a:gridCol w="1487129">
                  <a:extLst>
                    <a:ext uri="{9D8B030D-6E8A-4147-A177-3AD203B41FA5}">
                      <a16:colId xmlns:a16="http://schemas.microsoft.com/office/drawing/2014/main" val="3700762195"/>
                    </a:ext>
                  </a:extLst>
                </a:gridCol>
                <a:gridCol w="2065612">
                  <a:extLst>
                    <a:ext uri="{9D8B030D-6E8A-4147-A177-3AD203B41FA5}">
                      <a16:colId xmlns:a16="http://schemas.microsoft.com/office/drawing/2014/main" val="1570834808"/>
                    </a:ext>
                  </a:extLst>
                </a:gridCol>
                <a:gridCol w="6441633">
                  <a:extLst>
                    <a:ext uri="{9D8B030D-6E8A-4147-A177-3AD203B41FA5}">
                      <a16:colId xmlns:a16="http://schemas.microsoft.com/office/drawing/2014/main" val="2319850218"/>
                    </a:ext>
                  </a:extLst>
                </a:gridCol>
                <a:gridCol w="636103">
                  <a:extLst>
                    <a:ext uri="{9D8B030D-6E8A-4147-A177-3AD203B41FA5}">
                      <a16:colId xmlns:a16="http://schemas.microsoft.com/office/drawing/2014/main" val="2613908765"/>
                    </a:ext>
                  </a:extLst>
                </a:gridCol>
              </a:tblGrid>
              <a:tr h="214151">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65617">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477050961"/>
                  </a:ext>
                </a:extLst>
              </a:tr>
              <a:tr h="579370">
                <a:tc>
                  <a:txBody>
                    <a:bodyPr/>
                    <a:lstStyle/>
                    <a:p>
                      <a:pPr>
                        <a:spcAft>
                          <a:spcPts val="0"/>
                        </a:spcAft>
                        <a:tabLst>
                          <a:tab pos="5626100" algn="l"/>
                        </a:tabLst>
                      </a:pPr>
                      <a:r>
                        <a:rPr lang="pt-BR" sz="1600">
                          <a:effectLst/>
                        </a:rPr>
                        <a:t>RN0032</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compra</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241739526"/>
                  </a:ext>
                </a:extLst>
              </a:tr>
              <a:tr h="386247">
                <a:tc>
                  <a:txBody>
                    <a:bodyPr/>
                    <a:lstStyle/>
                    <a:p>
                      <a:pPr>
                        <a:spcAft>
                          <a:spcPts val="0"/>
                        </a:spcAft>
                        <a:tabLst>
                          <a:tab pos="5626100" algn="l"/>
                        </a:tabLst>
                      </a:pPr>
                      <a:r>
                        <a:rPr lang="pt-BR" sz="1600">
                          <a:effectLst/>
                        </a:rPr>
                        <a:t>RN0033</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cupom promocional para pagamento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Apenas um cupom promocional pode ser utilizado por compra.</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521981404"/>
                  </a:ext>
                </a:extLst>
              </a:tr>
              <a:tr h="579370">
                <a:tc>
                  <a:txBody>
                    <a:bodyPr/>
                    <a:lstStyle/>
                    <a:p>
                      <a:pPr>
                        <a:spcAft>
                          <a:spcPts val="0"/>
                        </a:spcAft>
                        <a:tabLst>
                          <a:tab pos="5626100" algn="l"/>
                        </a:tabLst>
                      </a:pPr>
                      <a:r>
                        <a:rPr lang="pt-BR" sz="1600">
                          <a:effectLst/>
                        </a:rPr>
                        <a:t>RN0034</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diversões cartões de crédito </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Uma compra pode ser paga utilizando mais de um cartão de crédito, porém o valor mínimo para ser pago com cada cartão deve ser R$ 10,00.</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762691575"/>
                  </a:ext>
                </a:extLst>
              </a:tr>
              <a:tr h="2124356">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 </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25129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EAB1FEBC-911C-4FC9-AD81-533E6A944EDD}"/>
              </a:ext>
            </a:extLst>
          </p:cNvPr>
          <p:cNvGraphicFramePr>
            <a:graphicFrameLocks noGrp="1"/>
          </p:cNvGraphicFramePr>
          <p:nvPr>
            <p:extLst>
              <p:ext uri="{D42A27DB-BD31-4B8C-83A1-F6EECF244321}">
                <p14:modId xmlns:p14="http://schemas.microsoft.com/office/powerpoint/2010/main" val="392284390"/>
              </p:ext>
            </p:extLst>
          </p:nvPr>
        </p:nvGraphicFramePr>
        <p:xfrm>
          <a:off x="908694" y="439310"/>
          <a:ext cx="10374612" cy="5608320"/>
        </p:xfrm>
        <a:graphic>
          <a:graphicData uri="http://schemas.openxmlformats.org/drawingml/2006/table">
            <a:tbl>
              <a:tblPr>
                <a:tableStyleId>{5C22544A-7EE6-4342-B048-85BDC9FD1C3A}</a:tableStyleId>
              </a:tblPr>
              <a:tblGrid>
                <a:gridCol w="1451336">
                  <a:extLst>
                    <a:ext uri="{9D8B030D-6E8A-4147-A177-3AD203B41FA5}">
                      <a16:colId xmlns:a16="http://schemas.microsoft.com/office/drawing/2014/main" val="112319686"/>
                    </a:ext>
                  </a:extLst>
                </a:gridCol>
                <a:gridCol w="2015894">
                  <a:extLst>
                    <a:ext uri="{9D8B030D-6E8A-4147-A177-3AD203B41FA5}">
                      <a16:colId xmlns:a16="http://schemas.microsoft.com/office/drawing/2014/main" val="3307421762"/>
                    </a:ext>
                  </a:extLst>
                </a:gridCol>
                <a:gridCol w="6205017">
                  <a:extLst>
                    <a:ext uri="{9D8B030D-6E8A-4147-A177-3AD203B41FA5}">
                      <a16:colId xmlns:a16="http://schemas.microsoft.com/office/drawing/2014/main" val="3253859551"/>
                    </a:ext>
                  </a:extLst>
                </a:gridCol>
                <a:gridCol w="702365">
                  <a:extLst>
                    <a:ext uri="{9D8B030D-6E8A-4147-A177-3AD203B41FA5}">
                      <a16:colId xmlns:a16="http://schemas.microsoft.com/office/drawing/2014/main" val="3242199465"/>
                    </a:ext>
                  </a:extLst>
                </a:gridCol>
              </a:tblGrid>
              <a:tr h="2178061">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Gerar cupom de troca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extLst>
                  <a:ext uri="{0D108BD9-81ED-4DB2-BD59-A6C34878D82A}">
                    <a16:rowId xmlns:a16="http://schemas.microsoft.com/office/drawing/2014/main" val="885893709"/>
                  </a:ext>
                </a:extLst>
              </a:tr>
              <a:tr h="1288687">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Validar Forma de Pagamento para finalização de compra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Após a finalização da compra a forma de pagamento deve ser validada. Para tal deve-se validar a validade e veracidade dos cupons de troca e promocionais que por ventura foram utilizados.</a:t>
                      </a:r>
                    </a:p>
                    <a:p>
                      <a:pPr>
                        <a:spcAft>
                          <a:spcPts val="0"/>
                        </a:spcAft>
                        <a:tabLst>
                          <a:tab pos="5626100" algn="l"/>
                        </a:tabLst>
                      </a:pPr>
                      <a:r>
                        <a:rPr lang="pt-BR" sz="1600">
                          <a:effectLst/>
                        </a:rPr>
                        <a:t> </a:t>
                      </a:r>
                    </a:p>
                    <a:p>
                      <a:pPr>
                        <a:spcAft>
                          <a:spcPts val="0"/>
                        </a:spcAft>
                        <a:tabLst>
                          <a:tab pos="5626100" algn="l"/>
                        </a:tabLst>
                      </a:pPr>
                      <a:r>
                        <a:rPr lang="pt-BR" sz="1600">
                          <a:effectLst/>
                        </a:rPr>
                        <a:t>Também deve ser validado o aceite da compra pela respectiva operadora de cartão de crédito. </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extLst>
                  <a:ext uri="{0D108BD9-81ED-4DB2-BD59-A6C34878D82A}">
                    <a16:rowId xmlns:a16="http://schemas.microsoft.com/office/drawing/2014/main" val="3022925204"/>
                  </a:ext>
                </a:extLst>
              </a:tr>
              <a:tr h="1089030">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Caso as formas de pagamento tenham sido validadas com sucesso, a compra deve passar ter o status APROVADA.</a:t>
                      </a:r>
                    </a:p>
                    <a:p>
                      <a:pPr>
                        <a:spcAft>
                          <a:spcPts val="0"/>
                        </a:spcAft>
                        <a:tabLst>
                          <a:tab pos="5626100" algn="l"/>
                        </a:tabLst>
                      </a:pPr>
                      <a:r>
                        <a:rPr lang="pt-BR" sz="1600">
                          <a:effectLst/>
                        </a:rPr>
                        <a:t> </a:t>
                      </a:r>
                    </a:p>
                    <a:p>
                      <a:pPr>
                        <a:spcAft>
                          <a:spcPts val="0"/>
                        </a:spcAft>
                        <a:tabLst>
                          <a:tab pos="5626100" algn="l"/>
                        </a:tabLst>
                      </a:pPr>
                      <a:r>
                        <a:rPr lang="pt-BR" sz="1600">
                          <a:effectLst/>
                        </a:rPr>
                        <a:t>Caso contrário deve passar a ter o status REPROVADA.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extLst>
                  <a:ext uri="{0D108BD9-81ED-4DB2-BD59-A6C34878D82A}">
                    <a16:rowId xmlns:a16="http://schemas.microsoft.com/office/drawing/2014/main" val="358032835"/>
                  </a:ext>
                </a:extLst>
              </a:tr>
              <a:tr h="544516">
                <a:tc>
                  <a:txBody>
                    <a:bodyPr/>
                    <a:lstStyle/>
                    <a:p>
                      <a:pPr>
                        <a:spcAft>
                          <a:spcPts val="0"/>
                        </a:spcAft>
                        <a:tabLst>
                          <a:tab pos="5626100" algn="l"/>
                        </a:tabLst>
                      </a:pPr>
                      <a:r>
                        <a:rPr lang="pt-BR" sz="1600">
                          <a:effectLst/>
                        </a:rPr>
                        <a:t>RN0039</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para transporte</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4086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29907FE-398E-4857-B40E-D7B2A25E5C66}"/>
              </a:ext>
            </a:extLst>
          </p:cNvPr>
          <p:cNvGraphicFramePr>
            <a:graphicFrameLocks noGrp="1"/>
          </p:cNvGraphicFramePr>
          <p:nvPr>
            <p:extLst>
              <p:ext uri="{D42A27DB-BD31-4B8C-83A1-F6EECF244321}">
                <p14:modId xmlns:p14="http://schemas.microsoft.com/office/powerpoint/2010/main" val="2462381824"/>
              </p:ext>
            </p:extLst>
          </p:nvPr>
        </p:nvGraphicFramePr>
        <p:xfrm>
          <a:off x="925820" y="473530"/>
          <a:ext cx="10340359" cy="5910940"/>
        </p:xfrm>
        <a:graphic>
          <a:graphicData uri="http://schemas.openxmlformats.org/drawingml/2006/table">
            <a:tbl>
              <a:tblPr>
                <a:tableStyleId>{5C22544A-7EE6-4342-B048-85BDC9FD1C3A}</a:tableStyleId>
              </a:tblPr>
              <a:tblGrid>
                <a:gridCol w="1446544">
                  <a:extLst>
                    <a:ext uri="{9D8B030D-6E8A-4147-A177-3AD203B41FA5}">
                      <a16:colId xmlns:a16="http://schemas.microsoft.com/office/drawing/2014/main" val="820192659"/>
                    </a:ext>
                  </a:extLst>
                </a:gridCol>
                <a:gridCol w="2009240">
                  <a:extLst>
                    <a:ext uri="{9D8B030D-6E8A-4147-A177-3AD203B41FA5}">
                      <a16:colId xmlns:a16="http://schemas.microsoft.com/office/drawing/2014/main" val="1006682283"/>
                    </a:ext>
                  </a:extLst>
                </a:gridCol>
                <a:gridCol w="6206883">
                  <a:extLst>
                    <a:ext uri="{9D8B030D-6E8A-4147-A177-3AD203B41FA5}">
                      <a16:colId xmlns:a16="http://schemas.microsoft.com/office/drawing/2014/main" val="1178929319"/>
                    </a:ext>
                  </a:extLst>
                </a:gridCol>
                <a:gridCol w="677692">
                  <a:extLst>
                    <a:ext uri="{9D8B030D-6E8A-4147-A177-3AD203B41FA5}">
                      <a16:colId xmlns:a16="http://schemas.microsoft.com/office/drawing/2014/main" val="1267408765"/>
                    </a:ext>
                  </a:extLst>
                </a:gridCol>
              </a:tblGrid>
              <a:tr h="546460">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da compra após entrega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compra selecionada como entregue por um administrador deve ter seu status alterado para ENTREGUE.</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874254638"/>
                  </a:ext>
                </a:extLst>
              </a:tr>
              <a:tr h="1275072">
                <a:tc>
                  <a:txBody>
                    <a:bodyPr/>
                    <a:lstStyle/>
                    <a:p>
                      <a:pPr>
                        <a:spcAft>
                          <a:spcPts val="0"/>
                        </a:spcAft>
                        <a:tabLst>
                          <a:tab pos="5626100" algn="l"/>
                        </a:tabLst>
                      </a:pPr>
                      <a:r>
                        <a:rPr lang="pt-BR" sz="1600">
                          <a:effectLst/>
                        </a:rPr>
                        <a:t>RN0041</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Gerar pedido de troca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Todo item selecionado para troca deve gerar um pedido de troca. Este pedido deverá terá o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Caso o cliente solicite a troca de toda a compra o status do pedido deverá ser EM TROCA.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2197482879"/>
                  </a:ext>
                </a:extLst>
              </a:tr>
              <a:tr h="546460">
                <a:tc>
                  <a:txBody>
                    <a:bodyPr/>
                    <a:lstStyle/>
                    <a:p>
                      <a:pPr>
                        <a:spcAft>
                          <a:spcPts val="0"/>
                        </a:spcAft>
                        <a:tabLst>
                          <a:tab pos="5626100" algn="l"/>
                        </a:tabLst>
                      </a:pPr>
                      <a:r>
                        <a:rPr lang="pt-BR" sz="1600">
                          <a:effectLst/>
                        </a:rPr>
                        <a:t>RN0042</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do pedido após recebimento de troca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Ao confirmar que os itens de um pedido de troca ou uma compra com status EM TROCA foi recebido o status do pedido ou compra deverá ser TROCADO.</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1743958040"/>
                  </a:ext>
                </a:extLst>
              </a:tr>
              <a:tr h="364307">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Validação para solicitar troca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Somente itens de pedidos com status ENTREGUE poderão receber solicitação de troca.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3581247811"/>
                  </a:ext>
                </a:extLst>
              </a:tr>
              <a:tr h="1457226">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2669494327"/>
                  </a:ext>
                </a:extLst>
              </a:tr>
              <a:tr h="546460">
                <a:tc>
                  <a:txBody>
                    <a:bodyPr/>
                    <a:lstStyle/>
                    <a:p>
                      <a:pPr>
                        <a:spcAft>
                          <a:spcPts val="0"/>
                        </a:spcAft>
                        <a:tabLst>
                          <a:tab pos="5626100" algn="l"/>
                        </a:tabLst>
                      </a:pPr>
                      <a:r>
                        <a:rPr lang="pt-BR" sz="1600">
                          <a:effectLst/>
                        </a:rPr>
                        <a:t>RNF0045</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Retirar item do carrinho</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vez que um item for desbloqueado todos itens do mesmo produto deverão ser retirados do carrinho de compra que gerou o prazo de bloqueio. </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1089295806"/>
                  </a:ext>
                </a:extLst>
              </a:tr>
              <a:tr h="364307">
                <a:tc>
                  <a:txBody>
                    <a:bodyPr/>
                    <a:lstStyle/>
                    <a:p>
                      <a:pPr>
                        <a:spcAft>
                          <a:spcPts val="0"/>
                        </a:spcAft>
                        <a:tabLst>
                          <a:tab pos="5626100" algn="l"/>
                        </a:tabLst>
                      </a:pPr>
                      <a:r>
                        <a:rPr lang="pt-BR" sz="1600">
                          <a:effectLst/>
                        </a:rPr>
                        <a:t>RNF0046</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Gerar notificação de autorização de troca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353376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FDB17D-5142-4A23-A257-E2387414D346}"/>
              </a:ext>
            </a:extLst>
          </p:cNvPr>
          <p:cNvGraphicFramePr>
            <a:graphicFrameLocks noGrp="1"/>
          </p:cNvGraphicFramePr>
          <p:nvPr>
            <p:extLst>
              <p:ext uri="{D42A27DB-BD31-4B8C-83A1-F6EECF244321}">
                <p14:modId xmlns:p14="http://schemas.microsoft.com/office/powerpoint/2010/main" val="2139600922"/>
              </p:ext>
            </p:extLst>
          </p:nvPr>
        </p:nvGraphicFramePr>
        <p:xfrm>
          <a:off x="979107" y="1184413"/>
          <a:ext cx="10233786" cy="4489174"/>
        </p:xfrm>
        <a:graphic>
          <a:graphicData uri="http://schemas.openxmlformats.org/drawingml/2006/table">
            <a:tbl>
              <a:tblPr>
                <a:tableStyleId>{5C22544A-7EE6-4342-B048-85BDC9FD1C3A}</a:tableStyleId>
              </a:tblPr>
              <a:tblGrid>
                <a:gridCol w="1431635">
                  <a:extLst>
                    <a:ext uri="{9D8B030D-6E8A-4147-A177-3AD203B41FA5}">
                      <a16:colId xmlns:a16="http://schemas.microsoft.com/office/drawing/2014/main" val="3350428193"/>
                    </a:ext>
                  </a:extLst>
                </a:gridCol>
                <a:gridCol w="1988531">
                  <a:extLst>
                    <a:ext uri="{9D8B030D-6E8A-4147-A177-3AD203B41FA5}">
                      <a16:colId xmlns:a16="http://schemas.microsoft.com/office/drawing/2014/main" val="2811068481"/>
                    </a:ext>
                  </a:extLst>
                </a:gridCol>
                <a:gridCol w="6162710">
                  <a:extLst>
                    <a:ext uri="{9D8B030D-6E8A-4147-A177-3AD203B41FA5}">
                      <a16:colId xmlns:a16="http://schemas.microsoft.com/office/drawing/2014/main" val="1049189325"/>
                    </a:ext>
                  </a:extLst>
                </a:gridCol>
                <a:gridCol w="650910">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600">
                          <a:effectLst/>
                          <a:highlight>
                            <a:srgbClr val="D3D3D3"/>
                          </a:highligh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a:effectLst/>
                        </a:rPr>
                        <a:t>RN0051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a:effectLst/>
                        </a:rPr>
                        <a:t>RN0052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Definir valor de item com diferentes custos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a:effectLst/>
                        </a:rPr>
                        <a:t>RN0053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Quantidade de itens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Não deve ser permitido que seja realizado a entrada de itens de bebidas com quantidade igual a zero.</a:t>
                      </a:r>
                    </a:p>
                    <a:p>
                      <a:pPr>
                        <a:spcAft>
                          <a:spcPts val="0"/>
                        </a:spcAft>
                        <a:tabLst>
                          <a:tab pos="5626100" algn="l"/>
                        </a:tabLst>
                      </a:pPr>
                      <a:r>
                        <a:rPr lang="pt-BR" sz="1600">
                          <a:effectLst/>
                        </a:rPr>
                        <a:t>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a:effectLst/>
                        </a:rPr>
                        <a:t>RN0054</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Valor de custo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Para todo item deve haver um valor de custo.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a:effectLst/>
                        </a:rPr>
                        <a:t>RNF0055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Data de entrada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1138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6A575-0C27-4345-B40B-7F05D108232A}"/>
              </a:ext>
            </a:extLst>
          </p:cNvPr>
          <p:cNvSpPr>
            <a:spLocks noGrp="1"/>
          </p:cNvSpPr>
          <p:nvPr>
            <p:ph type="title"/>
          </p:nvPr>
        </p:nvSpPr>
        <p:spPr/>
        <p:txBody>
          <a:bodyPr/>
          <a:lstStyle/>
          <a:p>
            <a:r>
              <a:rPr lang="pt-BR" dirty="0"/>
              <a:t>Requisitos funcionais</a:t>
            </a:r>
          </a:p>
        </p:txBody>
      </p:sp>
      <p:graphicFrame>
        <p:nvGraphicFramePr>
          <p:cNvPr id="4" name="Espaço Reservado para Conteúdo 3">
            <a:extLst>
              <a:ext uri="{FF2B5EF4-FFF2-40B4-BE49-F238E27FC236}">
                <a16:creationId xmlns:a16="http://schemas.microsoft.com/office/drawing/2014/main" id="{185792AE-99EA-4EB6-964E-27A30F58EE9C}"/>
              </a:ext>
            </a:extLst>
          </p:cNvPr>
          <p:cNvGraphicFramePr>
            <a:graphicFrameLocks noGrp="1"/>
          </p:cNvGraphicFramePr>
          <p:nvPr>
            <p:ph idx="1"/>
            <p:extLst>
              <p:ext uri="{D42A27DB-BD31-4B8C-83A1-F6EECF244321}">
                <p14:modId xmlns:p14="http://schemas.microsoft.com/office/powerpoint/2010/main" val="1231910880"/>
              </p:ext>
            </p:extLst>
          </p:nvPr>
        </p:nvGraphicFramePr>
        <p:xfrm>
          <a:off x="285749" y="1968465"/>
          <a:ext cx="11707467" cy="3889235"/>
        </p:xfrm>
        <a:graphic>
          <a:graphicData uri="http://schemas.openxmlformats.org/drawingml/2006/table">
            <a:tbl>
              <a:tblPr>
                <a:tableStyleId>{5C22544A-7EE6-4342-B048-85BDC9FD1C3A}</a:tableStyleId>
              </a:tblPr>
              <a:tblGrid>
                <a:gridCol w="1293813">
                  <a:extLst>
                    <a:ext uri="{9D8B030D-6E8A-4147-A177-3AD203B41FA5}">
                      <a16:colId xmlns:a16="http://schemas.microsoft.com/office/drawing/2014/main" val="2754124445"/>
                    </a:ext>
                  </a:extLst>
                </a:gridCol>
                <a:gridCol w="2650776">
                  <a:extLst>
                    <a:ext uri="{9D8B030D-6E8A-4147-A177-3AD203B41FA5}">
                      <a16:colId xmlns:a16="http://schemas.microsoft.com/office/drawing/2014/main" val="2009899652"/>
                    </a:ext>
                  </a:extLst>
                </a:gridCol>
                <a:gridCol w="7100271">
                  <a:extLst>
                    <a:ext uri="{9D8B030D-6E8A-4147-A177-3AD203B41FA5}">
                      <a16:colId xmlns:a16="http://schemas.microsoft.com/office/drawing/2014/main" val="38554071"/>
                    </a:ext>
                  </a:extLst>
                </a:gridCol>
                <a:gridCol w="662607">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a:effectLst/>
                        </a:rPr>
                        <a:t>RF0012</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Inativar cadastro de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possibilitar que bebidas sejam inativadas.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a:effectLst/>
                        </a:rPr>
                        <a:t>RF0013</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inativar bebidas sem estoque e que não possuem venda com valor inferior a parâmetro predefinido no sistema.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a:effectLst/>
                        </a:rPr>
                        <a:t>RF0014</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Alterar cadastro de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possibilitar a alteração de dados cadastrais para as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a:effectLst/>
                        </a:rPr>
                        <a:t>RF0015</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Consulta de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a:effectLst/>
                        </a:rPr>
                        <a:t>RF0016</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Ativar cadastro de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1167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7639EA46-60B2-49F7-AB91-49AF685CFC60}"/>
              </a:ext>
            </a:extLst>
          </p:cNvPr>
          <p:cNvGraphicFramePr>
            <a:graphicFrameLocks noGrp="1"/>
          </p:cNvGraphicFramePr>
          <p:nvPr>
            <p:ph idx="1"/>
            <p:extLst>
              <p:ext uri="{D42A27DB-BD31-4B8C-83A1-F6EECF244321}">
                <p14:modId xmlns:p14="http://schemas.microsoft.com/office/powerpoint/2010/main" val="1192055502"/>
              </p:ext>
            </p:extLst>
          </p:nvPr>
        </p:nvGraphicFramePr>
        <p:xfrm>
          <a:off x="779057" y="465620"/>
          <a:ext cx="10633885" cy="5350637"/>
        </p:xfrm>
        <a:graphic>
          <a:graphicData uri="http://schemas.openxmlformats.org/drawingml/2006/table">
            <a:tbl>
              <a:tblPr>
                <a:tableStyleId>{5C22544A-7EE6-4342-B048-85BDC9FD1C3A}</a:tableStyleId>
              </a:tblPr>
              <a:tblGrid>
                <a:gridCol w="1175170">
                  <a:extLst>
                    <a:ext uri="{9D8B030D-6E8A-4147-A177-3AD203B41FA5}">
                      <a16:colId xmlns:a16="http://schemas.microsoft.com/office/drawing/2014/main" val="3342944457"/>
                    </a:ext>
                  </a:extLst>
                </a:gridCol>
                <a:gridCol w="2407699">
                  <a:extLst>
                    <a:ext uri="{9D8B030D-6E8A-4147-A177-3AD203B41FA5}">
                      <a16:colId xmlns:a16="http://schemas.microsoft.com/office/drawing/2014/main" val="3205193309"/>
                    </a:ext>
                  </a:extLst>
                </a:gridCol>
                <a:gridCol w="6242633">
                  <a:extLst>
                    <a:ext uri="{9D8B030D-6E8A-4147-A177-3AD203B41FA5}">
                      <a16:colId xmlns:a16="http://schemas.microsoft.com/office/drawing/2014/main" val="3292821394"/>
                    </a:ext>
                  </a:extLst>
                </a:gridCol>
                <a:gridCol w="808383">
                  <a:extLst>
                    <a:ext uri="{9D8B030D-6E8A-4147-A177-3AD203B41FA5}">
                      <a16:colId xmlns:a16="http://schemas.microsoft.com/office/drawing/2014/main" val="4225387312"/>
                    </a:ext>
                  </a:extLst>
                </a:gridCol>
              </a:tblGrid>
              <a:tr h="211434">
                <a:tc gridSpan="3">
                  <a:txBody>
                    <a:bodyPr/>
                    <a:lstStyle/>
                    <a:p>
                      <a:pPr>
                        <a:spcAft>
                          <a:spcPts val="0"/>
                        </a:spcAft>
                        <a:tabLst>
                          <a:tab pos="5626100" algn="l"/>
                        </a:tabLs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211434">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1824632998"/>
                  </a:ext>
                </a:extLst>
              </a:tr>
              <a:tr h="422866">
                <a:tc>
                  <a:txBody>
                    <a:bodyPr/>
                    <a:lstStyle/>
                    <a:p>
                      <a:pPr>
                        <a:spcAft>
                          <a:spcPts val="0"/>
                        </a:spcAft>
                      </a:pPr>
                      <a:r>
                        <a:rPr lang="pt-BR" sz="1600">
                          <a:effectLst/>
                        </a:rPr>
                        <a:t>RF0022</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Alterar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a alteração de dados cadastrais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618186230"/>
                  </a:ext>
                </a:extLst>
              </a:tr>
              <a:tr h="422866">
                <a:tc>
                  <a:txBody>
                    <a:bodyPr/>
                    <a:lstStyle/>
                    <a:p>
                      <a:pPr>
                        <a:spcAft>
                          <a:spcPts val="0"/>
                        </a:spcAft>
                      </a:pPr>
                      <a:r>
                        <a:rPr lang="pt-BR" sz="1600">
                          <a:effectLst/>
                        </a:rPr>
                        <a:t>RF0023</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Inativar cadastro de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2211846943"/>
                  </a:ext>
                </a:extLst>
              </a:tr>
              <a:tr h="1268597">
                <a:tc>
                  <a:txBody>
                    <a:bodyPr/>
                    <a:lstStyle/>
                    <a:p>
                      <a:pPr>
                        <a:spcAft>
                          <a:spcPts val="0"/>
                        </a:spcAft>
                      </a:pPr>
                      <a:r>
                        <a:rPr lang="pt-BR" sz="1600">
                          <a:effectLst/>
                        </a:rPr>
                        <a:t>RF0024</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Consulta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3795722080"/>
                  </a:ext>
                </a:extLst>
              </a:tr>
              <a:tr h="634299">
                <a:tc>
                  <a:txBody>
                    <a:bodyPr/>
                    <a:lstStyle/>
                    <a:p>
                      <a:pPr>
                        <a:spcAft>
                          <a:spcPts val="0"/>
                        </a:spcAft>
                      </a:pPr>
                      <a:r>
                        <a:rPr lang="pt-BR" sz="1600">
                          <a:effectLst/>
                        </a:rPr>
                        <a:t>RF0025</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Consulta de transações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disponibilizar no cadastro de clientes a consulta de todas transações já realizadas pelo mesmo.</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3804064215"/>
                  </a:ext>
                </a:extLst>
              </a:tr>
              <a:tr h="845731">
                <a:tc>
                  <a:txBody>
                    <a:bodyPr/>
                    <a:lstStyle/>
                    <a:p>
                      <a:pPr>
                        <a:spcAft>
                          <a:spcPts val="0"/>
                        </a:spcAft>
                      </a:pPr>
                      <a:r>
                        <a:rPr lang="pt-BR" sz="1600">
                          <a:effectLst/>
                        </a:rPr>
                        <a:t>RF0026</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Cadastro de endereços de entrega</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Deve ser possível associar diversos endereços de entrega ao cadastro de um cliente. Cada cadastro de endereço deve ser identificado com um nome composto de uma frase curta. </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4121718480"/>
                  </a:ext>
                </a:extLst>
              </a:tr>
              <a:tr h="634299">
                <a:tc>
                  <a:txBody>
                    <a:bodyPr/>
                    <a:lstStyle/>
                    <a:p>
                      <a:pPr>
                        <a:spcAft>
                          <a:spcPts val="0"/>
                        </a:spcAft>
                      </a:pPr>
                      <a:r>
                        <a:rPr lang="pt-BR" sz="1600">
                          <a:effectLst/>
                        </a:rPr>
                        <a:t>RF0027</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Cadastro de cartões de crédito</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Deve ser possível associar diversos cartões de crédito ao cadastro de um cliente. Deve haver um cartão de crédito configurado como preferencial. </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4147992213"/>
                  </a:ext>
                </a:extLst>
              </a:tr>
              <a:tr h="634299">
                <a:tc>
                  <a:txBody>
                    <a:bodyPr/>
                    <a:lstStyle/>
                    <a:p>
                      <a:pPr>
                        <a:spcAft>
                          <a:spcPts val="0"/>
                        </a:spcAft>
                      </a:pPr>
                      <a:r>
                        <a:rPr lang="pt-BR" sz="1600">
                          <a:effectLst/>
                        </a:rPr>
                        <a:t>RF0028</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Alteração apenas de senha</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42792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19F75D7F-D691-403F-847B-422F8B1F54B4}"/>
              </a:ext>
            </a:extLst>
          </p:cNvPr>
          <p:cNvGraphicFramePr>
            <a:graphicFrameLocks noGrp="1"/>
          </p:cNvGraphicFramePr>
          <p:nvPr>
            <p:extLst>
              <p:ext uri="{D42A27DB-BD31-4B8C-83A1-F6EECF244321}">
                <p14:modId xmlns:p14="http://schemas.microsoft.com/office/powerpoint/2010/main" val="1621441523"/>
              </p:ext>
            </p:extLst>
          </p:nvPr>
        </p:nvGraphicFramePr>
        <p:xfrm>
          <a:off x="370676" y="252209"/>
          <a:ext cx="11450648" cy="6353582"/>
        </p:xfrm>
        <a:graphic>
          <a:graphicData uri="http://schemas.openxmlformats.org/drawingml/2006/table">
            <a:tbl>
              <a:tblPr>
                <a:tableStyleId>{5C22544A-7EE6-4342-B048-85BDC9FD1C3A}</a:tableStyleId>
              </a:tblPr>
              <a:tblGrid>
                <a:gridCol w="1265433">
                  <a:extLst>
                    <a:ext uri="{9D8B030D-6E8A-4147-A177-3AD203B41FA5}">
                      <a16:colId xmlns:a16="http://schemas.microsoft.com/office/drawing/2014/main" val="3308097023"/>
                    </a:ext>
                  </a:extLst>
                </a:gridCol>
                <a:gridCol w="2592627">
                  <a:extLst>
                    <a:ext uri="{9D8B030D-6E8A-4147-A177-3AD203B41FA5}">
                      <a16:colId xmlns:a16="http://schemas.microsoft.com/office/drawing/2014/main" val="9035566"/>
                    </a:ext>
                  </a:extLst>
                </a:gridCol>
                <a:gridCol w="6982988">
                  <a:extLst>
                    <a:ext uri="{9D8B030D-6E8A-4147-A177-3AD203B41FA5}">
                      <a16:colId xmlns:a16="http://schemas.microsoft.com/office/drawing/2014/main" val="4112670436"/>
                    </a:ext>
                  </a:extLst>
                </a:gridCol>
                <a:gridCol w="609600">
                  <a:extLst>
                    <a:ext uri="{9D8B030D-6E8A-4147-A177-3AD203B41FA5}">
                      <a16:colId xmlns:a16="http://schemas.microsoft.com/office/drawing/2014/main" val="2059676857"/>
                    </a:ext>
                  </a:extLst>
                </a:gridCol>
              </a:tblGrid>
              <a:tr h="128790">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772745">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Gerenciar carrinho de compra</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1248283986"/>
                  </a:ext>
                </a:extLst>
              </a:tr>
              <a:tr h="515163">
                <a:tc>
                  <a:txBody>
                    <a:bodyPr/>
                    <a:lstStyle/>
                    <a:p>
                      <a:pPr>
                        <a:spcAft>
                          <a:spcPts val="0"/>
                        </a:spcAft>
                      </a:pPr>
                      <a:r>
                        <a:rPr lang="pt-BR" sz="1600">
                          <a:effectLst/>
                        </a:rPr>
                        <a:t>RF0032</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Definir quantidade de itens no para 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3962791318"/>
                  </a:ext>
                </a:extLst>
              </a:tr>
              <a:tr h="257582">
                <a:tc>
                  <a:txBody>
                    <a:bodyPr/>
                    <a:lstStyle/>
                    <a:p>
                      <a:pPr>
                        <a:spcAft>
                          <a:spcPts val="0"/>
                        </a:spcAft>
                      </a:pPr>
                      <a:r>
                        <a:rPr lang="pt-BR" sz="1600">
                          <a:effectLst/>
                        </a:rPr>
                        <a:t>RF0033</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Realizar compra</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Deve ser possível a partir de um carrinho de compra realizar uma compra.</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816594186"/>
                  </a:ext>
                </a:extLst>
              </a:tr>
              <a:tr h="386372">
                <a:tc>
                  <a:txBody>
                    <a:bodyPr/>
                    <a:lstStyle/>
                    <a:p>
                      <a:pPr>
                        <a:spcAft>
                          <a:spcPts val="0"/>
                        </a:spcAft>
                      </a:pPr>
                      <a:r>
                        <a:rPr lang="pt-BR" sz="1600">
                          <a:effectLst/>
                        </a:rPr>
                        <a:t>RF0034</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Calcular frete</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calcular o frete da compra com base nos itens selecionados e o endereço apontado pelo cliente.</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4254301456"/>
                  </a:ext>
                </a:extLst>
              </a:tr>
              <a:tr h="772745">
                <a:tc>
                  <a:txBody>
                    <a:bodyPr/>
                    <a:lstStyle/>
                    <a:p>
                      <a:pPr>
                        <a:spcAft>
                          <a:spcPts val="0"/>
                        </a:spcAft>
                      </a:pPr>
                      <a:r>
                        <a:rPr lang="pt-BR" sz="1600">
                          <a:effectLst/>
                        </a:rPr>
                        <a:t>RF0035</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Selecionar endereço de entrega</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1207299039"/>
                  </a:ext>
                </a:extLst>
              </a:tr>
              <a:tr h="1803070">
                <a:tc>
                  <a:txBody>
                    <a:bodyPr/>
                    <a:lstStyle/>
                    <a:p>
                      <a:pPr>
                        <a:spcAft>
                          <a:spcPts val="0"/>
                        </a:spcAft>
                      </a:pPr>
                      <a:r>
                        <a:rPr lang="pt-BR" sz="1600">
                          <a:effectLst/>
                        </a:rPr>
                        <a:t>RF0036</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a:effectLst/>
                        </a:rPr>
                        <a:t>Selecionar forma de pagamento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 ou um novo cartão de crédito pode ser cadastrado. Caso um novo cartão de crédito seja cadastrado, deve-se dar a possibilidade que o mesmo seja incorporado ao perfil do cliente.</a:t>
                      </a:r>
                    </a:p>
                    <a:p>
                      <a:pPr>
                        <a:spcAft>
                          <a:spcPts val="0"/>
                        </a:spcAft>
                        <a:tabLst>
                          <a:tab pos="5626100" algn="l"/>
                        </a:tabLst>
                      </a:pPr>
                      <a:r>
                        <a:rPr lang="pt-BR" sz="1600" dirty="0">
                          <a:effectLst/>
                        </a:rPr>
                        <a:t> </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 </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28176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C8EF9D94-C699-4D15-AAD8-70D45FA7D2A2}"/>
              </a:ext>
            </a:extLst>
          </p:cNvPr>
          <p:cNvGraphicFramePr>
            <a:graphicFrameLocks noGrp="1"/>
          </p:cNvGraphicFramePr>
          <p:nvPr>
            <p:extLst>
              <p:ext uri="{D42A27DB-BD31-4B8C-83A1-F6EECF244321}">
                <p14:modId xmlns:p14="http://schemas.microsoft.com/office/powerpoint/2010/main" val="3899414866"/>
              </p:ext>
            </p:extLst>
          </p:nvPr>
        </p:nvGraphicFramePr>
        <p:xfrm>
          <a:off x="516073" y="381000"/>
          <a:ext cx="11159854" cy="6096000"/>
        </p:xfrm>
        <a:graphic>
          <a:graphicData uri="http://schemas.openxmlformats.org/drawingml/2006/table">
            <a:tbl>
              <a:tblPr>
                <a:tableStyleId>{5C22544A-7EE6-4342-B048-85BDC9FD1C3A}</a:tableStyleId>
              </a:tblPr>
              <a:tblGrid>
                <a:gridCol w="1233295">
                  <a:extLst>
                    <a:ext uri="{9D8B030D-6E8A-4147-A177-3AD203B41FA5}">
                      <a16:colId xmlns:a16="http://schemas.microsoft.com/office/drawing/2014/main" val="1753275004"/>
                    </a:ext>
                  </a:extLst>
                </a:gridCol>
                <a:gridCol w="2526787">
                  <a:extLst>
                    <a:ext uri="{9D8B030D-6E8A-4147-A177-3AD203B41FA5}">
                      <a16:colId xmlns:a16="http://schemas.microsoft.com/office/drawing/2014/main" val="1104149966"/>
                    </a:ext>
                  </a:extLst>
                </a:gridCol>
                <a:gridCol w="6732949">
                  <a:extLst>
                    <a:ext uri="{9D8B030D-6E8A-4147-A177-3AD203B41FA5}">
                      <a16:colId xmlns:a16="http://schemas.microsoft.com/office/drawing/2014/main" val="2001968897"/>
                    </a:ext>
                  </a:extLst>
                </a:gridCol>
                <a:gridCol w="666823">
                  <a:extLst>
                    <a:ext uri="{9D8B030D-6E8A-4147-A177-3AD203B41FA5}">
                      <a16:colId xmlns:a16="http://schemas.microsoft.com/office/drawing/2014/main" val="2454774140"/>
                    </a:ext>
                  </a:extLst>
                </a:gridCol>
              </a:tblGrid>
              <a:tr h="548151">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1824460899"/>
                  </a:ext>
                </a:extLst>
              </a:tr>
              <a:tr h="548151">
                <a:tc>
                  <a:txBody>
                    <a:bodyPr/>
                    <a:lstStyle/>
                    <a:p>
                      <a:pPr>
                        <a:spcAft>
                          <a:spcPts val="0"/>
                        </a:spcAft>
                      </a:pPr>
                      <a:r>
                        <a:rPr lang="pt-BR" sz="1600">
                          <a:effectLst/>
                        </a:rPr>
                        <a:t>RF0038</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Despachar produtos para entrega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O sistema deve possibilitar que um usuário com perfil de administrador selecione vendas já aprovadas para serem entregues. Assim o status deve ficar EM TRANSITO.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1270143081"/>
                  </a:ext>
                </a:extLst>
              </a:tr>
              <a:tr h="411113">
                <a:tc>
                  <a:txBody>
                    <a:bodyPr/>
                    <a:lstStyle/>
                    <a:p>
                      <a:pPr>
                        <a:spcAft>
                          <a:spcPts val="0"/>
                        </a:spcAft>
                      </a:pPr>
                      <a:r>
                        <a:rPr lang="pt-BR" sz="1600">
                          <a:effectLst/>
                        </a:rPr>
                        <a:t>RF0039</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Produtos entregues</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O sistema deve possibilitar que um usuário com perfil de administrador confirme entrega de uma compra. Assim o status deve ficar ENTREGUE.</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1942647129"/>
                  </a:ext>
                </a:extLst>
              </a:tr>
              <a:tr h="411113">
                <a:tc>
                  <a:txBody>
                    <a:bodyPr/>
                    <a:lstStyle/>
                    <a:p>
                      <a:pPr>
                        <a:spcAft>
                          <a:spcPts val="0"/>
                        </a:spcAft>
                      </a:pPr>
                      <a:r>
                        <a:rPr lang="pt-BR" sz="1600">
                          <a:effectLst/>
                        </a:rPr>
                        <a:t>RF0040</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Solicitar troca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O sistema deve possibilitar que um item de uma compra seja trocado por um cliente através da visualização de pedidos do mesmo.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309432998"/>
                  </a:ext>
                </a:extLst>
              </a:tr>
              <a:tr h="548151">
                <a:tc>
                  <a:txBody>
                    <a:bodyPr/>
                    <a:lstStyle/>
                    <a:p>
                      <a:pPr>
                        <a:spcAft>
                          <a:spcPts val="0"/>
                        </a:spcAft>
                      </a:pPr>
                      <a:r>
                        <a:rPr lang="pt-BR" sz="1600">
                          <a:effectLst/>
                        </a:rPr>
                        <a:t>RF0041</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Autorizar trocas</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1434892297"/>
                  </a:ext>
                </a:extLst>
              </a:tr>
              <a:tr h="411113">
                <a:tc>
                  <a:txBody>
                    <a:bodyPr/>
                    <a:lstStyle/>
                    <a:p>
                      <a:pPr>
                        <a:spcAft>
                          <a:spcPts val="0"/>
                        </a:spcAft>
                      </a:pPr>
                      <a:r>
                        <a:rPr lang="pt-BR" sz="1600">
                          <a:effectLst/>
                        </a:rPr>
                        <a:t>RF0042</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Visualização de trocas</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O sistema deverá possibilitar que o administrador visualize todos pedidos de troca ou compra com status EM TROCA.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1233337">
                <a:tc>
                  <a:txBody>
                    <a:bodyPr/>
                    <a:lstStyle/>
                    <a:p>
                      <a:pPr>
                        <a:spcAft>
                          <a:spcPts val="0"/>
                        </a:spcAft>
                      </a:pPr>
                      <a:r>
                        <a:rPr lang="pt-BR" sz="1600">
                          <a:effectLst/>
                        </a:rPr>
                        <a:t>RF0043</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Confirmar recebimento de itens para troca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confirme o recebimento de pedidos de troca ou compra com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Nesta confirmação o administrador deverá informar se os itens trocados deverão retornar ao estoque. Em caso positivo deve-se dar entrada no estoque dos respectivos itens. </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424176237"/>
                  </a:ext>
                </a:extLst>
              </a:tr>
              <a:tr h="548151">
                <a:tc>
                  <a:txBody>
                    <a:bodyPr/>
                    <a:lstStyle/>
                    <a:p>
                      <a:pPr>
                        <a:spcAft>
                          <a:spcPts val="0"/>
                        </a:spcAft>
                      </a:pPr>
                      <a:r>
                        <a:rPr lang="pt-BR" sz="1600">
                          <a:effectLst/>
                        </a:rPr>
                        <a:t>RF0044</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Gerar cupom de troca após recebimento de itens</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gerar um cupom de troca quando o administrador informar que os itens a serem trocados chegaram. Este cupom deverá ser disponibilizado para o cliente para ser utilizado em futuras compras.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8873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C7BA6A8-6E0B-45CC-81C1-B7939A2ED3DE}"/>
              </a:ext>
            </a:extLst>
          </p:cNvPr>
          <p:cNvGraphicFramePr>
            <a:graphicFrameLocks noGrp="1"/>
          </p:cNvGraphicFramePr>
          <p:nvPr>
            <p:extLst>
              <p:ext uri="{D42A27DB-BD31-4B8C-83A1-F6EECF244321}">
                <p14:modId xmlns:p14="http://schemas.microsoft.com/office/powerpoint/2010/main" val="878762108"/>
              </p:ext>
            </p:extLst>
          </p:nvPr>
        </p:nvGraphicFramePr>
        <p:xfrm>
          <a:off x="845240" y="1216974"/>
          <a:ext cx="10501520" cy="4424052"/>
        </p:xfrm>
        <a:graphic>
          <a:graphicData uri="http://schemas.openxmlformats.org/drawingml/2006/table">
            <a:tbl>
              <a:tblPr>
                <a:tableStyleId>{5C22544A-7EE6-4342-B048-85BDC9FD1C3A}</a:tableStyleId>
              </a:tblPr>
              <a:tblGrid>
                <a:gridCol w="1160542">
                  <a:extLst>
                    <a:ext uri="{9D8B030D-6E8A-4147-A177-3AD203B41FA5}">
                      <a16:colId xmlns:a16="http://schemas.microsoft.com/office/drawing/2014/main" val="802279697"/>
                    </a:ext>
                  </a:extLst>
                </a:gridCol>
                <a:gridCol w="2377729">
                  <a:extLst>
                    <a:ext uri="{9D8B030D-6E8A-4147-A177-3AD203B41FA5}">
                      <a16:colId xmlns:a16="http://schemas.microsoft.com/office/drawing/2014/main" val="3381857767"/>
                    </a:ext>
                  </a:extLst>
                </a:gridCol>
                <a:gridCol w="6297741">
                  <a:extLst>
                    <a:ext uri="{9D8B030D-6E8A-4147-A177-3AD203B41FA5}">
                      <a16:colId xmlns:a16="http://schemas.microsoft.com/office/drawing/2014/main" val="750905888"/>
                    </a:ext>
                  </a:extLst>
                </a:gridCol>
                <a:gridCol w="665508">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a:effectLst/>
                        </a:rPr>
                        <a:t>RF0052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Calcular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a:effectLst/>
                        </a:rPr>
                        <a:t>RF0053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Dar baixa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a:effectLst/>
                        </a:rPr>
                        <a:t>Para cada venda realizada deve-se dar baixa no estoque do total de itens vendidos.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a:effectLst/>
                        </a:rPr>
                        <a:t>RF0054</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reentrada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7618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50EDE-FE4F-41C2-92A2-E18598745951}"/>
              </a:ext>
            </a:extLst>
          </p:cNvPr>
          <p:cNvSpPr>
            <a:spLocks noGrp="1"/>
          </p:cNvSpPr>
          <p:nvPr>
            <p:ph type="title"/>
          </p:nvPr>
        </p:nvSpPr>
        <p:spPr/>
        <p:txBody>
          <a:bodyPr/>
          <a:lstStyle/>
          <a:p>
            <a:r>
              <a:rPr lang="pt-BR" dirty="0"/>
              <a:t>Requisitos não funcionais</a:t>
            </a:r>
          </a:p>
        </p:txBody>
      </p:sp>
      <p:graphicFrame>
        <p:nvGraphicFramePr>
          <p:cNvPr id="4" name="Tabela 3">
            <a:extLst>
              <a:ext uri="{FF2B5EF4-FFF2-40B4-BE49-F238E27FC236}">
                <a16:creationId xmlns:a16="http://schemas.microsoft.com/office/drawing/2014/main" id="{73B1D602-6245-446D-A167-D7D7A6AA56E4}"/>
              </a:ext>
            </a:extLst>
          </p:cNvPr>
          <p:cNvGraphicFramePr>
            <a:graphicFrameLocks noGrp="1"/>
          </p:cNvGraphicFramePr>
          <p:nvPr>
            <p:extLst>
              <p:ext uri="{D42A27DB-BD31-4B8C-83A1-F6EECF244321}">
                <p14:modId xmlns:p14="http://schemas.microsoft.com/office/powerpoint/2010/main" val="3223483460"/>
              </p:ext>
            </p:extLst>
          </p:nvPr>
        </p:nvGraphicFramePr>
        <p:xfrm>
          <a:off x="708991" y="2374678"/>
          <a:ext cx="10774017" cy="3466768"/>
        </p:xfrm>
        <a:graphic>
          <a:graphicData uri="http://schemas.openxmlformats.org/drawingml/2006/table">
            <a:tbl>
              <a:tblPr>
                <a:tableStyleId>{5C22544A-7EE6-4342-B048-85BDC9FD1C3A}</a:tableStyleId>
              </a:tblPr>
              <a:tblGrid>
                <a:gridCol w="1493280">
                  <a:extLst>
                    <a:ext uri="{9D8B030D-6E8A-4147-A177-3AD203B41FA5}">
                      <a16:colId xmlns:a16="http://schemas.microsoft.com/office/drawing/2014/main" val="3972760246"/>
                    </a:ext>
                  </a:extLst>
                </a:gridCol>
                <a:gridCol w="2136802">
                  <a:extLst>
                    <a:ext uri="{9D8B030D-6E8A-4147-A177-3AD203B41FA5}">
                      <a16:colId xmlns:a16="http://schemas.microsoft.com/office/drawing/2014/main" val="2750602671"/>
                    </a:ext>
                  </a:extLst>
                </a:gridCol>
                <a:gridCol w="6157466">
                  <a:extLst>
                    <a:ext uri="{9D8B030D-6E8A-4147-A177-3AD203B41FA5}">
                      <a16:colId xmlns:a16="http://schemas.microsoft.com/office/drawing/2014/main" val="2433487570"/>
                    </a:ext>
                  </a:extLst>
                </a:gridCol>
                <a:gridCol w="986469">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a:effectLst/>
                        </a:rPr>
                        <a:t>Grupo: Geral</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a:effectLst/>
                        </a:rPr>
                        <a:t>RNF0012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a:effectLst/>
                          <a:highlight>
                            <a:srgbClr val="FFFF00"/>
                          </a:highlight>
                        </a:rPr>
                        <a:t>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36914211"/>
                  </a:ext>
                </a:extLst>
              </a:tr>
              <a:tr h="212035">
                <a:tc gridSpan="3">
                  <a:txBody>
                    <a:bodyPr/>
                    <a:lstStyle/>
                    <a:p>
                      <a:pPr>
                        <a:spcAft>
                          <a:spcPts val="0"/>
                        </a:spcAft>
                        <a:tabLst>
                          <a:tab pos="5626100" algn="l"/>
                        </a:tabLst>
                      </a:pPr>
                      <a:r>
                        <a:rPr lang="pt-BR" sz="1600">
                          <a:effectLst/>
                        </a:rPr>
                        <a:t>Grupo: Cadastro de Jogos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a:effectLst/>
                        </a:rPr>
                        <a:t>RNF0021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Código de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bebida cadastrado deve receber um código único no sistema.</a:t>
                      </a:r>
                    </a:p>
                    <a:p>
                      <a:pPr>
                        <a:spcAft>
                          <a:spcPts val="0"/>
                        </a:spcAft>
                        <a:tabLst>
                          <a:tab pos="5626100" algn="l"/>
                        </a:tabLst>
                      </a:pPr>
                      <a:r>
                        <a:rPr lang="pt-BR" sz="1600">
                          <a:effectLst/>
                        </a:rPr>
                        <a:t>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a:effectLst/>
                        </a:rPr>
                        <a:t>RNF0022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Cadastro de domínios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301232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A4A9BD21-76CD-4035-A30A-570A4E5C389E}"/>
              </a:ext>
            </a:extLst>
          </p:cNvPr>
          <p:cNvGraphicFramePr>
            <a:graphicFrameLocks noGrp="1"/>
          </p:cNvGraphicFramePr>
          <p:nvPr>
            <p:extLst>
              <p:ext uri="{D42A27DB-BD31-4B8C-83A1-F6EECF244321}">
                <p14:modId xmlns:p14="http://schemas.microsoft.com/office/powerpoint/2010/main" val="1354633628"/>
              </p:ext>
            </p:extLst>
          </p:nvPr>
        </p:nvGraphicFramePr>
        <p:xfrm>
          <a:off x="725971" y="911088"/>
          <a:ext cx="10740057" cy="5035824"/>
        </p:xfrm>
        <a:graphic>
          <a:graphicData uri="http://schemas.openxmlformats.org/drawingml/2006/table">
            <a:tbl>
              <a:tblPr>
                <a:tableStyleId>{5C22544A-7EE6-4342-B048-85BDC9FD1C3A}</a:tableStyleId>
              </a:tblPr>
              <a:tblGrid>
                <a:gridCol w="1488574">
                  <a:extLst>
                    <a:ext uri="{9D8B030D-6E8A-4147-A177-3AD203B41FA5}">
                      <a16:colId xmlns:a16="http://schemas.microsoft.com/office/drawing/2014/main" val="577574108"/>
                    </a:ext>
                  </a:extLst>
                </a:gridCol>
                <a:gridCol w="2130067">
                  <a:extLst>
                    <a:ext uri="{9D8B030D-6E8A-4147-A177-3AD203B41FA5}">
                      <a16:colId xmlns:a16="http://schemas.microsoft.com/office/drawing/2014/main" val="3779986544"/>
                    </a:ext>
                  </a:extLst>
                </a:gridCol>
                <a:gridCol w="6213020">
                  <a:extLst>
                    <a:ext uri="{9D8B030D-6E8A-4147-A177-3AD203B41FA5}">
                      <a16:colId xmlns:a16="http://schemas.microsoft.com/office/drawing/2014/main" val="4035944259"/>
                    </a:ext>
                  </a:extLst>
                </a:gridCol>
                <a:gridCol w="908396">
                  <a:extLst>
                    <a:ext uri="{9D8B030D-6E8A-4147-A177-3AD203B41FA5}">
                      <a16:colId xmlns:a16="http://schemas.microsoft.com/office/drawing/2014/main" val="1429067529"/>
                    </a:ext>
                  </a:extLst>
                </a:gridCol>
              </a:tblGrid>
              <a:tr h="245396">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785316">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94136842"/>
                  </a:ext>
                </a:extLst>
              </a:tr>
              <a:tr h="523544">
                <a:tc>
                  <a:txBody>
                    <a:bodyPr/>
                    <a:lstStyle/>
                    <a:p>
                      <a:pPr>
                        <a:spcAft>
                          <a:spcPts val="0"/>
                        </a:spcAft>
                      </a:pPr>
                      <a:r>
                        <a:rPr lang="pt-BR" sz="1600">
                          <a:effectLst/>
                        </a:rPr>
                        <a:t>RNF0032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O usuário obrigatoriamente deve digitar duas vezes a mesma senha no momento do registro da mesma.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42801866"/>
                  </a:ext>
                </a:extLst>
              </a:tr>
              <a:tr h="287949">
                <a:tc>
                  <a:txBody>
                    <a:bodyPr/>
                    <a:lstStyle/>
                    <a:p>
                      <a:pPr>
                        <a:spcAft>
                          <a:spcPts val="0"/>
                        </a:spcAft>
                      </a:pPr>
                      <a:r>
                        <a:rPr lang="pt-BR" sz="1600">
                          <a:effectLst/>
                        </a:rPr>
                        <a:t>RNF0033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Senha criptografada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deve ser criptografada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10133024"/>
                  </a:ext>
                </a:extLst>
              </a:tr>
              <a:tr h="785316">
                <a:tc>
                  <a:txBody>
                    <a:bodyPr/>
                    <a:lstStyle/>
                    <a:p>
                      <a:pPr>
                        <a:spcAft>
                          <a:spcPts val="0"/>
                        </a:spcAft>
                      </a:pPr>
                      <a:r>
                        <a:rPr lang="pt-BR" sz="1600">
                          <a:effectLst/>
                        </a:rPr>
                        <a:t>RF0034</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Alteração apenas de endereços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26265325"/>
                  </a:ext>
                </a:extLst>
              </a:tr>
              <a:tr h="523544">
                <a:tc>
                  <a:txBody>
                    <a:bodyPr/>
                    <a:lstStyle/>
                    <a:p>
                      <a:pPr>
                        <a:spcAft>
                          <a:spcPts val="0"/>
                        </a:spcAft>
                      </a:pPr>
                      <a:r>
                        <a:rPr lang="pt-BR" sz="1600">
                          <a:effectLst/>
                        </a:rPr>
                        <a:t>RNF0035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Código de cliente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Todo cliente cadastrado deve receber um código único no sistema.</a:t>
                      </a:r>
                    </a:p>
                    <a:p>
                      <a:pPr>
                        <a:spcAft>
                          <a:spcPts val="0"/>
                        </a:spcAft>
                        <a:tabLst>
                          <a:tab pos="5626100" algn="l"/>
                        </a:tabLst>
                      </a:pPr>
                      <a:r>
                        <a:rPr lang="pt-BR" sz="1600">
                          <a:effectLst/>
                        </a:rPr>
                        <a:t>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7381261"/>
                  </a:ext>
                </a:extLst>
              </a:tr>
              <a:tr h="287949">
                <a:tc gridSpan="3">
                  <a:txBody>
                    <a:bodyPr/>
                    <a:lstStyle/>
                    <a:p>
                      <a:pPr>
                        <a:spcAft>
                          <a:spcPts val="0"/>
                        </a:spcAft>
                        <a:tabLst>
                          <a:tab pos="5626100" algn="l"/>
                        </a:tabLst>
                      </a:pPr>
                      <a:r>
                        <a:rPr lang="pt-BR" sz="1600">
                          <a:effectLst/>
                        </a:rPr>
                        <a:t> </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8374295"/>
                  </a:ext>
                </a:extLst>
              </a:tr>
              <a:tr h="287949">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1308861">
                <a:tc>
                  <a:txBody>
                    <a:bodyPr/>
                    <a:lstStyle/>
                    <a:p>
                      <a:pPr>
                        <a:spcAft>
                          <a:spcPts val="0"/>
                        </a:spcAft>
                      </a:pPr>
                      <a:r>
                        <a:rPr lang="pt-BR" sz="1600">
                          <a:effectLst/>
                        </a:rPr>
                        <a:t>RNF0041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19049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4AB74-74AD-4657-A216-EED924040313}"/>
              </a:ext>
            </a:extLst>
          </p:cNvPr>
          <p:cNvSpPr>
            <a:spLocks noGrp="1"/>
          </p:cNvSpPr>
          <p:nvPr>
            <p:ph type="title"/>
          </p:nvPr>
        </p:nvSpPr>
        <p:spPr/>
        <p:txBody>
          <a:bodyPr/>
          <a:lstStyle/>
          <a:p>
            <a:r>
              <a:rPr lang="pt-BR" dirty="0"/>
              <a:t>Regras de negócio</a:t>
            </a:r>
          </a:p>
        </p:txBody>
      </p:sp>
      <p:graphicFrame>
        <p:nvGraphicFramePr>
          <p:cNvPr id="4" name="Tabela 3">
            <a:extLst>
              <a:ext uri="{FF2B5EF4-FFF2-40B4-BE49-F238E27FC236}">
                <a16:creationId xmlns:a16="http://schemas.microsoft.com/office/drawing/2014/main" id="{40A9F941-41A6-4626-97E2-F00FE1423204}"/>
              </a:ext>
            </a:extLst>
          </p:cNvPr>
          <p:cNvGraphicFramePr>
            <a:graphicFrameLocks noGrp="1"/>
          </p:cNvGraphicFramePr>
          <p:nvPr>
            <p:extLst>
              <p:ext uri="{D42A27DB-BD31-4B8C-83A1-F6EECF244321}">
                <p14:modId xmlns:p14="http://schemas.microsoft.com/office/powerpoint/2010/main" val="202781313"/>
              </p:ext>
            </p:extLst>
          </p:nvPr>
        </p:nvGraphicFramePr>
        <p:xfrm>
          <a:off x="1105003" y="2465421"/>
          <a:ext cx="9981994" cy="3325778"/>
        </p:xfrm>
        <a:graphic>
          <a:graphicData uri="http://schemas.openxmlformats.org/drawingml/2006/table">
            <a:tbl>
              <a:tblPr>
                <a:tableStyleId>{5C22544A-7EE6-4342-B048-85BDC9FD1C3A}</a:tableStyleId>
              </a:tblPr>
              <a:tblGrid>
                <a:gridCol w="1372312">
                  <a:extLst>
                    <a:ext uri="{9D8B030D-6E8A-4147-A177-3AD203B41FA5}">
                      <a16:colId xmlns:a16="http://schemas.microsoft.com/office/drawing/2014/main" val="117204447"/>
                    </a:ext>
                  </a:extLst>
                </a:gridCol>
                <a:gridCol w="1963704">
                  <a:extLst>
                    <a:ext uri="{9D8B030D-6E8A-4147-A177-3AD203B41FA5}">
                      <a16:colId xmlns:a16="http://schemas.microsoft.com/office/drawing/2014/main" val="4140434526"/>
                    </a:ext>
                  </a:extLst>
                </a:gridCol>
                <a:gridCol w="5895677">
                  <a:extLst>
                    <a:ext uri="{9D8B030D-6E8A-4147-A177-3AD203B41FA5}">
                      <a16:colId xmlns:a16="http://schemas.microsoft.com/office/drawing/2014/main" val="1053408963"/>
                    </a:ext>
                  </a:extLst>
                </a:gridCol>
                <a:gridCol w="750301">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07202696"/>
                  </a:ext>
                </a:extLst>
              </a:tr>
              <a:tr h="658570">
                <a:tc>
                  <a:txBody>
                    <a:bodyPr/>
                    <a:lstStyle/>
                    <a:p>
                      <a:pPr>
                        <a:spcAft>
                          <a:spcPts val="0"/>
                        </a:spcAft>
                        <a:tabLst>
                          <a:tab pos="5626100" algn="l"/>
                        </a:tabLst>
                      </a:pPr>
                      <a:r>
                        <a:rPr lang="pt-BR" sz="1600">
                          <a:effectLst/>
                        </a:rPr>
                        <a:t>RN0012</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Associação com categorias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pode estar associada com mais de uma categoria.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68913981"/>
                  </a:ext>
                </a:extLst>
              </a:tr>
            </a:tbl>
          </a:graphicData>
        </a:graphic>
      </p:graphicFrame>
    </p:spTree>
    <p:extLst>
      <p:ext uri="{BB962C8B-B14F-4D97-AF65-F5344CB8AC3E}">
        <p14:creationId xmlns:p14="http://schemas.microsoft.com/office/powerpoint/2010/main" val="35997978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166</TotalTime>
  <Words>2609</Words>
  <Application>Microsoft Office PowerPoint</Application>
  <PresentationFormat>Widescreen</PresentationFormat>
  <Paragraphs>276</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Gill Sans MT</vt:lpstr>
      <vt:lpstr>Galeria</vt:lpstr>
      <vt:lpstr>Documentação do projeto</vt:lpstr>
      <vt:lpstr>Requisitos funcionais</vt:lpstr>
      <vt:lpstr>Apresentação do PowerPoint</vt:lpstr>
      <vt:lpstr>Apresentação do PowerPoint</vt:lpstr>
      <vt:lpstr>Apresentação do PowerPoint</vt:lpstr>
      <vt:lpstr>Apresentação do PowerPoint</vt:lpstr>
      <vt:lpstr>Requisitos não funcionais</vt:lpstr>
      <vt:lpstr>Apresentação do PowerPoint</vt:lpstr>
      <vt:lpstr>Regras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Documentação do projeto</dc:title>
  <dc:creator>Gustavo da Rosa</dc:creator>
  <cp:lastModifiedBy>Gustavo da Rosa</cp:lastModifiedBy>
  <cp:revision>39</cp:revision>
  <dcterms:created xsi:type="dcterms:W3CDTF">2019-08-26T21:37:12Z</dcterms:created>
  <dcterms:modified xsi:type="dcterms:W3CDTF">2019-10-13T20:23:18Z</dcterms:modified>
</cp:coreProperties>
</file>