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57" r:id="rId3"/>
    <p:sldId id="258" r:id="rId4"/>
    <p:sldId id="276"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59"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1" r:id="rId34"/>
    <p:sldId id="294" r:id="rId35"/>
    <p:sldId id="293" r:id="rId36"/>
    <p:sldId id="297" r:id="rId37"/>
    <p:sldId id="290" r:id="rId38"/>
    <p:sldId id="295" r:id="rId39"/>
    <p:sldId id="296" r:id="rId40"/>
    <p:sldId id="283" r:id="rId41"/>
    <p:sldId id="29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F459289-B772-4E36-94F9-431090B79B4F}">
          <p14:sldIdLst>
            <p14:sldId id="257"/>
            <p14:sldId id="258"/>
            <p14:sldId id="276"/>
            <p14:sldId id="260"/>
            <p14:sldId id="261"/>
            <p14:sldId id="262"/>
            <p14:sldId id="263"/>
            <p14:sldId id="265"/>
            <p14:sldId id="266"/>
            <p14:sldId id="267"/>
            <p14:sldId id="268"/>
            <p14:sldId id="269"/>
            <p14:sldId id="270"/>
            <p14:sldId id="271"/>
            <p14:sldId id="272"/>
            <p14:sldId id="273"/>
            <p14:sldId id="274"/>
            <p14:sldId id="275"/>
            <p14:sldId id="259"/>
            <p14:sldId id="277"/>
            <p14:sldId id="278"/>
            <p14:sldId id="279"/>
            <p14:sldId id="280"/>
            <p14:sldId id="281"/>
            <p14:sldId id="282"/>
            <p14:sldId id="284"/>
            <p14:sldId id="285"/>
            <p14:sldId id="286"/>
            <p14:sldId id="287"/>
            <p14:sldId id="288"/>
            <p14:sldId id="289"/>
            <p14:sldId id="291"/>
            <p14:sldId id="294"/>
            <p14:sldId id="293"/>
            <p14:sldId id="297"/>
            <p14:sldId id="290"/>
            <p14:sldId id="295"/>
            <p14:sldId id="296"/>
            <p14:sldId id="283"/>
            <p14:sldId id="29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72" d="100"/>
          <a:sy n="72" d="100"/>
        </p:scale>
        <p:origin x="12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46702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28995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12713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pt-BR"/>
              <a:t>Clique para editar o título Mestre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a:xfrm>
            <a:off x="2396319" y="329308"/>
            <a:ext cx="3086292" cy="309201"/>
          </a:xfrm>
        </p:spPr>
        <p:txBody>
          <a:bodyPr/>
          <a:lstStyle/>
          <a:p>
            <a:endParaRPr lang="pt-BR"/>
          </a:p>
        </p:txBody>
      </p:sp>
      <p:sp>
        <p:nvSpPr>
          <p:cNvPr id="6" name="Slide Number Placeholder 5"/>
          <p:cNvSpPr>
            <a:spLocks noGrp="1"/>
          </p:cNvSpPr>
          <p:nvPr>
            <p:ph type="sldNum" sz="quarter" idx="12"/>
          </p:nvPr>
        </p:nvSpPr>
        <p:spPr>
          <a:xfrm>
            <a:off x="1434703" y="798973"/>
            <a:ext cx="802005" cy="503578"/>
          </a:xfrm>
        </p:spPr>
        <p:txBody>
          <a:bodyPr/>
          <a:lstStyle/>
          <a:p>
            <a:fld id="{2D26CA9E-2D5F-40E7-B8FB-6BAE5B751AB2}" type="slidenum">
              <a:rPr lang="pt-BR" smtClean="0"/>
              <a:t>‹nº›</a:t>
            </a:fld>
            <a:endParaRPr lang="pt-B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811B9AF7-58AE-4F68-B46E-77B35889D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5366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BA52264C-0101-4466-8851-720458341B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4103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pt-BR"/>
              <a:t>Clique para editar o título Mestre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16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Imagem 8">
            <a:extLst>
              <a:ext uri="{FF2B5EF4-FFF2-40B4-BE49-F238E27FC236}">
                <a16:creationId xmlns:a16="http://schemas.microsoft.com/office/drawing/2014/main" id="{BC3C4FBB-FB8B-49D4-9CE1-B91DABEFDB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991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1443491" y="2824270"/>
            <a:ext cx="3125766"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889182" y="2821491"/>
            <a:ext cx="31256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D26CA9E-2D5F-40E7-B8FB-6BAE5B751AB2}" type="slidenum">
              <a:rPr lang="pt-BR" smtClean="0"/>
              <a:t>‹nº›</a:t>
            </a:fld>
            <a:endParaRPr lang="pt-BR"/>
          </a:p>
        </p:txBody>
      </p:sp>
      <p:pic>
        <p:nvPicPr>
          <p:cNvPr id="11" name="Imagem 10">
            <a:extLst>
              <a:ext uri="{FF2B5EF4-FFF2-40B4-BE49-F238E27FC236}">
                <a16:creationId xmlns:a16="http://schemas.microsoft.com/office/drawing/2014/main" id="{C00D8B6B-88EE-4551-9316-6B406C9F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234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D26CA9E-2D5F-40E7-B8FB-6BAE5B751AB2}" type="slidenum">
              <a:rPr lang="pt-BR" smtClean="0"/>
              <a:t>‹nº›</a:t>
            </a:fld>
            <a:endParaRPr lang="pt-BR"/>
          </a:p>
        </p:txBody>
      </p:sp>
      <p:pic>
        <p:nvPicPr>
          <p:cNvPr id="7" name="Imagem 6">
            <a:extLst>
              <a:ext uri="{FF2B5EF4-FFF2-40B4-BE49-F238E27FC236}">
                <a16:creationId xmlns:a16="http://schemas.microsoft.com/office/drawing/2014/main" id="{7091FB0D-BEBC-41D2-B269-BE12A07843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2068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281938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723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a:xfrm>
            <a:off x="1437530" y="318641"/>
            <a:ext cx="3251553" cy="320931"/>
          </a:xfrm>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892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55605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0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37569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41794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153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55063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ço Reservado para Data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5575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52566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067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2118379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BA8FB4-ED44-4D05-B198-27467FCBC54D}" type="datetimeFigureOut">
              <a:rPr lang="pt-BR" smtClean="0"/>
              <a:t>01/12/2019</a:t>
            </a:fld>
            <a:endParaRPr lang="pt-B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619813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085782" y="3631095"/>
            <a:ext cx="4374114" cy="2108710"/>
          </a:xfrm>
        </p:spPr>
        <p:txBody>
          <a:bodyPr>
            <a:normAutofit/>
          </a:bodyPr>
          <a:lstStyle/>
          <a:p>
            <a:pPr>
              <a:lnSpc>
                <a:spcPct val="100000"/>
              </a:lnSpc>
            </a:pPr>
            <a:r>
              <a:rPr lang="pt-BR" sz="1400" dirty="0"/>
              <a:t>Gabriel Lima Gomes – RA 1840481813011</a:t>
            </a:r>
          </a:p>
          <a:p>
            <a:endParaRPr lang="pt-BR" sz="1400" dirty="0"/>
          </a:p>
          <a:p>
            <a:r>
              <a:rPr lang="pt-BR" sz="1400" dirty="0"/>
              <a:t>Gustavo da Rosa – RA 1840481613008</a:t>
            </a:r>
          </a:p>
          <a:p>
            <a:endParaRPr lang="pt-BR" sz="1400" dirty="0"/>
          </a:p>
          <a:p>
            <a:r>
              <a:rPr lang="pt-BR" sz="1400" dirty="0"/>
              <a:t>Docente: Prof. Dr. Rodrigo rocha da silva</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Imagem 4" descr="Uma imagem contendo relógio&#10;&#10;Descrição gerada automaticamente">
            <a:extLst>
              <a:ext uri="{FF2B5EF4-FFF2-40B4-BE49-F238E27FC236}">
                <a16:creationId xmlns:a16="http://schemas.microsoft.com/office/drawing/2014/main" id="{0488B42A-D345-4FAF-84C0-FDD43342E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290108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D461D62-8E39-4BE2-BEC3-C7319F16D6DC}"/>
              </a:ext>
            </a:extLst>
          </p:cNvPr>
          <p:cNvGraphicFramePr>
            <a:graphicFrameLocks noGrp="1"/>
          </p:cNvGraphicFramePr>
          <p:nvPr>
            <p:extLst>
              <p:ext uri="{D42A27DB-BD31-4B8C-83A1-F6EECF244321}">
                <p14:modId xmlns:p14="http://schemas.microsoft.com/office/powerpoint/2010/main" val="393902045"/>
              </p:ext>
            </p:extLst>
          </p:nvPr>
        </p:nvGraphicFramePr>
        <p:xfrm>
          <a:off x="1" y="1017337"/>
          <a:ext cx="9143999" cy="5120640"/>
        </p:xfrm>
        <a:graphic>
          <a:graphicData uri="http://schemas.openxmlformats.org/drawingml/2006/table">
            <a:tbl>
              <a:tblPr>
                <a:tableStyleId>{5C22544A-7EE6-4342-B048-85BDC9FD1C3A}</a:tableStyleId>
              </a:tblPr>
              <a:tblGrid>
                <a:gridCol w="1267360">
                  <a:extLst>
                    <a:ext uri="{9D8B030D-6E8A-4147-A177-3AD203B41FA5}">
                      <a16:colId xmlns:a16="http://schemas.microsoft.com/office/drawing/2014/main" val="577574108"/>
                    </a:ext>
                  </a:extLst>
                </a:gridCol>
                <a:gridCol w="1813522">
                  <a:extLst>
                    <a:ext uri="{9D8B030D-6E8A-4147-A177-3AD203B41FA5}">
                      <a16:colId xmlns:a16="http://schemas.microsoft.com/office/drawing/2014/main" val="3779986544"/>
                    </a:ext>
                  </a:extLst>
                </a:gridCol>
                <a:gridCol w="5289716">
                  <a:extLst>
                    <a:ext uri="{9D8B030D-6E8A-4147-A177-3AD203B41FA5}">
                      <a16:colId xmlns:a16="http://schemas.microsoft.com/office/drawing/2014/main" val="4035944259"/>
                    </a:ext>
                  </a:extLst>
                </a:gridCol>
                <a:gridCol w="773401">
                  <a:extLst>
                    <a:ext uri="{9D8B030D-6E8A-4147-A177-3AD203B41FA5}">
                      <a16:colId xmlns:a16="http://schemas.microsoft.com/office/drawing/2014/main" val="1429067529"/>
                    </a:ext>
                  </a:extLst>
                </a:gridCol>
              </a:tblGrid>
              <a:tr h="159765">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511280">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340853">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18746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635008">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476256">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18746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952512">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27208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AF4D590A-E4D4-4D33-8810-0F71047B16C9}"/>
              </a:ext>
            </a:extLst>
          </p:cNvPr>
          <p:cNvGraphicFramePr>
            <a:graphicFrameLocks noGrp="1"/>
          </p:cNvGraphicFramePr>
          <p:nvPr>
            <p:extLst>
              <p:ext uri="{D42A27DB-BD31-4B8C-83A1-F6EECF244321}">
                <p14:modId xmlns:p14="http://schemas.microsoft.com/office/powerpoint/2010/main" val="1959113430"/>
              </p:ext>
            </p:extLst>
          </p:nvPr>
        </p:nvGraphicFramePr>
        <p:xfrm>
          <a:off x="0" y="2015733"/>
          <a:ext cx="9144001" cy="2667208"/>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117204447"/>
                    </a:ext>
                  </a:extLst>
                </a:gridCol>
                <a:gridCol w="1798850">
                  <a:extLst>
                    <a:ext uri="{9D8B030D-6E8A-4147-A177-3AD203B41FA5}">
                      <a16:colId xmlns:a16="http://schemas.microsoft.com/office/drawing/2014/main" val="4140434526"/>
                    </a:ext>
                  </a:extLst>
                </a:gridCol>
                <a:gridCol w="5400732">
                  <a:extLst>
                    <a:ext uri="{9D8B030D-6E8A-4147-A177-3AD203B41FA5}">
                      <a16:colId xmlns:a16="http://schemas.microsoft.com/office/drawing/2014/main" val="1053408963"/>
                    </a:ext>
                  </a:extLst>
                </a:gridCol>
                <a:gridCol w="687313">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10791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A7468B63-9D8A-4846-993C-FD902FF27C82}"/>
              </a:ext>
            </a:extLst>
          </p:cNvPr>
          <p:cNvGraphicFramePr>
            <a:graphicFrameLocks noGrp="1"/>
          </p:cNvGraphicFramePr>
          <p:nvPr>
            <p:extLst>
              <p:ext uri="{D42A27DB-BD31-4B8C-83A1-F6EECF244321}">
                <p14:modId xmlns:p14="http://schemas.microsoft.com/office/powerpoint/2010/main" val="2363326119"/>
              </p:ext>
            </p:extLst>
          </p:nvPr>
        </p:nvGraphicFramePr>
        <p:xfrm>
          <a:off x="0" y="1431587"/>
          <a:ext cx="9144000" cy="4334720"/>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3589551638"/>
                    </a:ext>
                  </a:extLst>
                </a:gridCol>
                <a:gridCol w="1798850">
                  <a:extLst>
                    <a:ext uri="{9D8B030D-6E8A-4147-A177-3AD203B41FA5}">
                      <a16:colId xmlns:a16="http://schemas.microsoft.com/office/drawing/2014/main" val="125195622"/>
                    </a:ext>
                  </a:extLst>
                </a:gridCol>
                <a:gridCol w="5519161">
                  <a:extLst>
                    <a:ext uri="{9D8B030D-6E8A-4147-A177-3AD203B41FA5}">
                      <a16:colId xmlns:a16="http://schemas.microsoft.com/office/drawing/2014/main" val="44752995"/>
                    </a:ext>
                  </a:extLst>
                </a:gridCol>
                <a:gridCol w="568883">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111579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737C5C49-5C4C-4FA1-A337-5F666AFA5580}"/>
              </a:ext>
            </a:extLst>
          </p:cNvPr>
          <p:cNvGraphicFramePr>
            <a:graphicFrameLocks noGrp="1"/>
          </p:cNvGraphicFramePr>
          <p:nvPr>
            <p:extLst>
              <p:ext uri="{D42A27DB-BD31-4B8C-83A1-F6EECF244321}">
                <p14:modId xmlns:p14="http://schemas.microsoft.com/office/powerpoint/2010/main" val="87747313"/>
              </p:ext>
            </p:extLst>
          </p:nvPr>
        </p:nvGraphicFramePr>
        <p:xfrm>
          <a:off x="0" y="1150288"/>
          <a:ext cx="9144001" cy="4755223"/>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1953439229"/>
                    </a:ext>
                  </a:extLst>
                </a:gridCol>
                <a:gridCol w="1813765">
                  <a:extLst>
                    <a:ext uri="{9D8B030D-6E8A-4147-A177-3AD203B41FA5}">
                      <a16:colId xmlns:a16="http://schemas.microsoft.com/office/drawing/2014/main" val="1647427066"/>
                    </a:ext>
                  </a:extLst>
                </a:gridCol>
                <a:gridCol w="5423381">
                  <a:extLst>
                    <a:ext uri="{9D8B030D-6E8A-4147-A177-3AD203B41FA5}">
                      <a16:colId xmlns:a16="http://schemas.microsoft.com/office/drawing/2014/main" val="1593306528"/>
                    </a:ext>
                  </a:extLst>
                </a:gridCol>
                <a:gridCol w="639744">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95551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D8FCE99D-9A7D-4D57-9965-38EF452F428C}"/>
              </a:ext>
            </a:extLst>
          </p:cNvPr>
          <p:cNvGraphicFramePr>
            <a:graphicFrameLocks noGrp="1"/>
          </p:cNvGraphicFramePr>
          <p:nvPr>
            <p:extLst>
              <p:ext uri="{D42A27DB-BD31-4B8C-83A1-F6EECF244321}">
                <p14:modId xmlns:p14="http://schemas.microsoft.com/office/powerpoint/2010/main" val="4204553535"/>
              </p:ext>
            </p:extLst>
          </p:nvPr>
        </p:nvGraphicFramePr>
        <p:xfrm>
          <a:off x="1" y="1471343"/>
          <a:ext cx="9144000" cy="4224690"/>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506537486"/>
                    </a:ext>
                  </a:extLst>
                </a:gridCol>
                <a:gridCol w="1813765">
                  <a:extLst>
                    <a:ext uri="{9D8B030D-6E8A-4147-A177-3AD203B41FA5}">
                      <a16:colId xmlns:a16="http://schemas.microsoft.com/office/drawing/2014/main" val="2455306198"/>
                    </a:ext>
                  </a:extLst>
                </a:gridCol>
                <a:gridCol w="5409285">
                  <a:extLst>
                    <a:ext uri="{9D8B030D-6E8A-4147-A177-3AD203B41FA5}">
                      <a16:colId xmlns:a16="http://schemas.microsoft.com/office/drawing/2014/main" val="772869499"/>
                    </a:ext>
                  </a:extLst>
                </a:gridCol>
                <a:gridCol w="653839">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150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67824906-11C3-487F-A4C8-608BD5C72044}"/>
              </a:ext>
            </a:extLst>
          </p:cNvPr>
          <p:cNvGraphicFramePr>
            <a:graphicFrameLocks noGrp="1"/>
          </p:cNvGraphicFramePr>
          <p:nvPr>
            <p:extLst>
              <p:ext uri="{D42A27DB-BD31-4B8C-83A1-F6EECF244321}">
                <p14:modId xmlns:p14="http://schemas.microsoft.com/office/powerpoint/2010/main" val="3080842184"/>
              </p:ext>
            </p:extLst>
          </p:nvPr>
        </p:nvGraphicFramePr>
        <p:xfrm>
          <a:off x="1" y="1010181"/>
          <a:ext cx="9144000" cy="5220015"/>
        </p:xfrm>
        <a:graphic>
          <a:graphicData uri="http://schemas.openxmlformats.org/drawingml/2006/table">
            <a:tbl>
              <a:tblPr>
                <a:tableStyleId>{5C22544A-7EE6-4342-B048-85BDC9FD1C3A}</a:tableStyleId>
              </a:tblPr>
              <a:tblGrid>
                <a:gridCol w="1279181">
                  <a:extLst>
                    <a:ext uri="{9D8B030D-6E8A-4147-A177-3AD203B41FA5}">
                      <a16:colId xmlns:a16="http://schemas.microsoft.com/office/drawing/2014/main" val="3700762195"/>
                    </a:ext>
                  </a:extLst>
                </a:gridCol>
                <a:gridCol w="1776774">
                  <a:extLst>
                    <a:ext uri="{9D8B030D-6E8A-4147-A177-3AD203B41FA5}">
                      <a16:colId xmlns:a16="http://schemas.microsoft.com/office/drawing/2014/main" val="1570834808"/>
                    </a:ext>
                  </a:extLst>
                </a:gridCol>
                <a:gridCol w="5540889">
                  <a:extLst>
                    <a:ext uri="{9D8B030D-6E8A-4147-A177-3AD203B41FA5}">
                      <a16:colId xmlns:a16="http://schemas.microsoft.com/office/drawing/2014/main" val="2319850218"/>
                    </a:ext>
                  </a:extLst>
                </a:gridCol>
                <a:gridCol w="547156">
                  <a:extLst>
                    <a:ext uri="{9D8B030D-6E8A-4147-A177-3AD203B41FA5}">
                      <a16:colId xmlns:a16="http://schemas.microsoft.com/office/drawing/2014/main" val="2613908765"/>
                    </a:ext>
                  </a:extLst>
                </a:gridCol>
              </a:tblGrid>
              <a:tr h="229048">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16193">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687145">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687145">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687145">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1806255">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93888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484FF134-875D-4EE6-83BD-D13D2FB2F3C0}"/>
              </a:ext>
            </a:extLst>
          </p:cNvPr>
          <p:cNvGraphicFramePr>
            <a:graphicFrameLocks noGrp="1"/>
          </p:cNvGraphicFramePr>
          <p:nvPr>
            <p:extLst>
              <p:ext uri="{D42A27DB-BD31-4B8C-83A1-F6EECF244321}">
                <p14:modId xmlns:p14="http://schemas.microsoft.com/office/powerpoint/2010/main" val="2262327962"/>
              </p:ext>
            </p:extLst>
          </p:nvPr>
        </p:nvGraphicFramePr>
        <p:xfrm>
          <a:off x="0" y="943923"/>
          <a:ext cx="9144000" cy="5364480"/>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112319686"/>
                    </a:ext>
                  </a:extLst>
                </a:gridCol>
                <a:gridCol w="1776773">
                  <a:extLst>
                    <a:ext uri="{9D8B030D-6E8A-4147-A177-3AD203B41FA5}">
                      <a16:colId xmlns:a16="http://schemas.microsoft.com/office/drawing/2014/main" val="3307421762"/>
                    </a:ext>
                  </a:extLst>
                </a:gridCol>
                <a:gridCol w="5468993">
                  <a:extLst>
                    <a:ext uri="{9D8B030D-6E8A-4147-A177-3AD203B41FA5}">
                      <a16:colId xmlns:a16="http://schemas.microsoft.com/office/drawing/2014/main" val="3253859551"/>
                    </a:ext>
                  </a:extLst>
                </a:gridCol>
                <a:gridCol w="619052">
                  <a:extLst>
                    <a:ext uri="{9D8B030D-6E8A-4147-A177-3AD203B41FA5}">
                      <a16:colId xmlns:a16="http://schemas.microsoft.com/office/drawing/2014/main" val="3242199465"/>
                    </a:ext>
                  </a:extLst>
                </a:gridCol>
              </a:tblGrid>
              <a:tr h="2100904">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840361">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50452">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Caso as formas de pagamento tenham sido validadas com sucesso, a compra deve passar ter o status APROVADA.</a:t>
                      </a:r>
                    </a:p>
                    <a:p>
                      <a:pPr>
                        <a:spcAft>
                          <a:spcPts val="0"/>
                        </a:spcAft>
                        <a:tabLst>
                          <a:tab pos="5626100" algn="l"/>
                        </a:tabLst>
                      </a:pPr>
                      <a:r>
                        <a:rPr lang="pt-BR" sz="1600" dirty="0">
                          <a:effectLst/>
                        </a:rPr>
                        <a:t>Caso contrário deve passar a ter o status REPROVADA.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630271">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32130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038D8025-C47B-45BA-BB72-A1D97D2C4CD9}"/>
              </a:ext>
            </a:extLst>
          </p:cNvPr>
          <p:cNvGraphicFramePr>
            <a:graphicFrameLocks noGrp="1"/>
          </p:cNvGraphicFramePr>
          <p:nvPr>
            <p:extLst>
              <p:ext uri="{D42A27DB-BD31-4B8C-83A1-F6EECF244321}">
                <p14:modId xmlns:p14="http://schemas.microsoft.com/office/powerpoint/2010/main" val="1726964324"/>
              </p:ext>
            </p:extLst>
          </p:nvPr>
        </p:nvGraphicFramePr>
        <p:xfrm>
          <a:off x="0" y="983677"/>
          <a:ext cx="9144000" cy="5229663"/>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820192659"/>
                    </a:ext>
                  </a:extLst>
                </a:gridCol>
                <a:gridCol w="1776775">
                  <a:extLst>
                    <a:ext uri="{9D8B030D-6E8A-4147-A177-3AD203B41FA5}">
                      <a16:colId xmlns:a16="http://schemas.microsoft.com/office/drawing/2014/main" val="1006682283"/>
                    </a:ext>
                  </a:extLst>
                </a:gridCol>
                <a:gridCol w="5488759">
                  <a:extLst>
                    <a:ext uri="{9D8B030D-6E8A-4147-A177-3AD203B41FA5}">
                      <a16:colId xmlns:a16="http://schemas.microsoft.com/office/drawing/2014/main" val="1178929319"/>
                    </a:ext>
                  </a:extLst>
                </a:gridCol>
                <a:gridCol w="599284">
                  <a:extLst>
                    <a:ext uri="{9D8B030D-6E8A-4147-A177-3AD203B41FA5}">
                      <a16:colId xmlns:a16="http://schemas.microsoft.com/office/drawing/2014/main" val="1267408765"/>
                    </a:ext>
                  </a:extLst>
                </a:gridCol>
              </a:tblGrid>
              <a:tr h="535743">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Alterar status da compra após entrega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compra selecionada como entregue por um administrador deve ter seu status alterado para ENTREGUE.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625033">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Gerar pedido de troca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Todo item selecionado para troca deve gerar um pedido de troca. Este pedido deverá terá o status EM TROCA.</a:t>
                      </a:r>
                    </a:p>
                    <a:p>
                      <a:pPr>
                        <a:spcAft>
                          <a:spcPts val="0"/>
                        </a:spcAft>
                        <a:tabLst>
                          <a:tab pos="5626100" algn="l"/>
                        </a:tabLst>
                      </a:pPr>
                      <a:r>
                        <a:rPr lang="pt-BR" sz="1400" dirty="0">
                          <a:effectLst/>
                        </a:rPr>
                        <a:t>Caso o cliente solicite a troca de toda a compra o status do pedido deverá ser EM TROCA.</a:t>
                      </a: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714324">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Ao confirmar que os itens de um pedido de troca ou uma compra com status EM TROCA foi recebido o status do pedido ou </a:t>
                      </a:r>
                      <a:r>
                        <a:rPr lang="pt-BR" sz="1400" dirty="0" err="1">
                          <a:effectLst/>
                        </a:rPr>
                        <a:t>compr</a:t>
                      </a:r>
                      <a:r>
                        <a:rPr lang="pt-BR" sz="1400" dirty="0">
                          <a:effectLst/>
                        </a:rPr>
                        <a:t> deverá ser TROCADO.</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57162">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669679">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2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2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669494327"/>
                  </a:ext>
                </a:extLst>
              </a:tr>
              <a:tr h="535743">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535743">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5855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3E1CDABD-2E39-4B55-98C9-FAF675A4BD20}"/>
              </a:ext>
            </a:extLst>
          </p:cNvPr>
          <p:cNvGraphicFramePr>
            <a:graphicFrameLocks noGrp="1"/>
          </p:cNvGraphicFramePr>
          <p:nvPr>
            <p:extLst>
              <p:ext uri="{D42A27DB-BD31-4B8C-83A1-F6EECF244321}">
                <p14:modId xmlns:p14="http://schemas.microsoft.com/office/powerpoint/2010/main" val="1235248153"/>
              </p:ext>
            </p:extLst>
          </p:nvPr>
        </p:nvGraphicFramePr>
        <p:xfrm>
          <a:off x="0" y="1290429"/>
          <a:ext cx="9144000" cy="4489174"/>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3350428193"/>
                    </a:ext>
                  </a:extLst>
                </a:gridCol>
                <a:gridCol w="1776774">
                  <a:extLst>
                    <a:ext uri="{9D8B030D-6E8A-4147-A177-3AD203B41FA5}">
                      <a16:colId xmlns:a16="http://schemas.microsoft.com/office/drawing/2014/main" val="2811068481"/>
                    </a:ext>
                  </a:extLst>
                </a:gridCol>
                <a:gridCol w="5506449">
                  <a:extLst>
                    <a:ext uri="{9D8B030D-6E8A-4147-A177-3AD203B41FA5}">
                      <a16:colId xmlns:a16="http://schemas.microsoft.com/office/drawing/2014/main" val="1049189325"/>
                    </a:ext>
                  </a:extLst>
                </a:gridCol>
                <a:gridCol w="581595">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800" dirty="0"/>
                        <a:t>Grupo: Controle de estoque</a:t>
                      </a: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dirty="0">
                          <a:effectLst/>
                        </a:rPr>
                        <a:t>RN0051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254251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Documentos </a:t>
            </a:r>
          </a:p>
        </p:txBody>
      </p:sp>
      <p:sp>
        <p:nvSpPr>
          <p:cNvPr id="3" name="Espaço Reservado para Conteúdo 2"/>
          <p:cNvSpPr>
            <a:spLocks noGrp="1"/>
          </p:cNvSpPr>
          <p:nvPr>
            <p:ph idx="1"/>
          </p:nvPr>
        </p:nvSpPr>
        <p:spPr>
          <a:xfrm>
            <a:off x="1443491" y="1790622"/>
            <a:ext cx="6571343" cy="3450613"/>
          </a:xfrm>
        </p:spPr>
        <p:txBody>
          <a:bodyPr/>
          <a:lstStyle/>
          <a:p>
            <a:pPr algn="just"/>
            <a:r>
              <a:rPr lang="pt-BR" dirty="0"/>
              <a:t>Documento de Visão de Projeto</a:t>
            </a:r>
          </a:p>
          <a:p>
            <a:pPr algn="just"/>
            <a:r>
              <a:rPr lang="pt-BR" dirty="0"/>
              <a:t>Documento de Arquitetura de Sistemas</a:t>
            </a:r>
          </a:p>
          <a:p>
            <a:pPr algn="just"/>
            <a:r>
              <a:rPr lang="pt-BR" dirty="0"/>
              <a:t>Proposta Técnica Comercial</a:t>
            </a:r>
          </a:p>
          <a:p>
            <a:pPr algn="just"/>
            <a:r>
              <a:rPr lang="pt-BR" dirty="0"/>
              <a:t>Documento de Requisitos de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a:t>
            </a:r>
          </a:p>
        </p:txBody>
      </p:sp>
      <p:sp>
        <p:nvSpPr>
          <p:cNvPr id="3" name="Espaço Reservado para Conteúdo 2"/>
          <p:cNvSpPr>
            <a:spLocks noGrp="1"/>
          </p:cNvSpPr>
          <p:nvPr>
            <p:ph idx="1"/>
          </p:nvPr>
        </p:nvSpPr>
        <p:spPr/>
        <p:txBody>
          <a:bodyPr/>
          <a:lstStyle/>
          <a:p>
            <a:r>
              <a:rPr lang="pt-BR" dirty="0"/>
              <a:t>Drink-It, E-commerce de bebidas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8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casos de uso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A0B61AC6-6E4B-4C08-89EE-D2EF2CFCEF97}"/>
              </a:ext>
            </a:extLst>
          </p:cNvPr>
          <p:cNvPicPr/>
          <p:nvPr/>
        </p:nvPicPr>
        <p:blipFill>
          <a:blip r:embed="rId2">
            <a:extLst>
              <a:ext uri="{28A0092B-C50C-407E-A947-70E740481C1C}">
                <a14:useLocalDpi xmlns:a14="http://schemas.microsoft.com/office/drawing/2010/main" val="0"/>
              </a:ext>
            </a:extLst>
          </a:blip>
          <a:stretch>
            <a:fillRect/>
          </a:stretch>
        </p:blipFill>
        <p:spPr>
          <a:xfrm>
            <a:off x="0" y="1656525"/>
            <a:ext cx="9144000" cy="4558737"/>
          </a:xfrm>
          <a:prstGeom prst="rect">
            <a:avLst/>
          </a:prstGeom>
        </p:spPr>
      </p:pic>
    </p:spTree>
    <p:extLst>
      <p:ext uri="{BB962C8B-B14F-4D97-AF65-F5344CB8AC3E}">
        <p14:creationId xmlns:p14="http://schemas.microsoft.com/office/powerpoint/2010/main" val="409774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35896"/>
            <a:ext cx="6571343" cy="454434"/>
          </a:xfrm>
        </p:spPr>
        <p:txBody>
          <a:bodyPr>
            <a:normAutofit fontScale="90000"/>
          </a:bodyPr>
          <a:lstStyle/>
          <a:p>
            <a:r>
              <a:rPr lang="pt-BR" sz="2800" dirty="0"/>
              <a:t>Diagrama de classes de domínio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50D52B57-FCCA-4F29-A80F-77B2D9FA4E65}"/>
              </a:ext>
            </a:extLst>
          </p:cNvPr>
          <p:cNvPicPr/>
          <p:nvPr/>
        </p:nvPicPr>
        <p:blipFill>
          <a:blip r:embed="rId2">
            <a:extLst>
              <a:ext uri="{28A0092B-C50C-407E-A947-70E740481C1C}">
                <a14:useLocalDpi xmlns:a14="http://schemas.microsoft.com/office/drawing/2010/main" val="0"/>
              </a:ext>
            </a:extLst>
          </a:blip>
          <a:stretch>
            <a:fillRect/>
          </a:stretch>
        </p:blipFill>
        <p:spPr>
          <a:xfrm>
            <a:off x="0" y="490331"/>
            <a:ext cx="9144000" cy="5762514"/>
          </a:xfrm>
          <a:prstGeom prst="rect">
            <a:avLst/>
          </a:prstGeom>
        </p:spPr>
      </p:pic>
    </p:spTree>
    <p:extLst>
      <p:ext uri="{BB962C8B-B14F-4D97-AF65-F5344CB8AC3E}">
        <p14:creationId xmlns:p14="http://schemas.microsoft.com/office/powerpoint/2010/main" val="15502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327" y="174987"/>
            <a:ext cx="6571343" cy="378091"/>
          </a:xfrm>
        </p:spPr>
        <p:txBody>
          <a:bodyPr>
            <a:normAutofit fontScale="90000"/>
          </a:bodyPr>
          <a:lstStyle/>
          <a:p>
            <a:pPr algn="ctr"/>
            <a:r>
              <a:rPr lang="pt-BR" sz="2400" dirty="0"/>
              <a:t>Diagrama de arquitetura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48747" y="662609"/>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m 3" descr="Tela de celular com texto preto sobre fundo branco&#10;&#10;Descrição gerada automaticamente">
            <a:extLst>
              <a:ext uri="{FF2B5EF4-FFF2-40B4-BE49-F238E27FC236}">
                <a16:creationId xmlns:a16="http://schemas.microsoft.com/office/drawing/2014/main" id="{8565C5E1-61F1-4DD6-9F82-70B827657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105" y="772141"/>
            <a:ext cx="3753786" cy="5174973"/>
          </a:xfrm>
          <a:prstGeom prst="rect">
            <a:avLst/>
          </a:prstGeom>
        </p:spPr>
      </p:pic>
    </p:spTree>
    <p:extLst>
      <p:ext uri="{BB962C8B-B14F-4D97-AF65-F5344CB8AC3E}">
        <p14:creationId xmlns:p14="http://schemas.microsoft.com/office/powerpoint/2010/main" val="187851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Tecnologias utilizadas </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r>
              <a:rPr lang="pt-BR" dirty="0"/>
              <a:t>Linguagem de programação: C# (C-Sharp)</a:t>
            </a:r>
          </a:p>
          <a:p>
            <a:r>
              <a:rPr lang="pt-BR" dirty="0"/>
              <a:t>Framework MVC – ASP.NET MVC</a:t>
            </a:r>
          </a:p>
          <a:p>
            <a:r>
              <a:rPr lang="pt-BR" dirty="0"/>
              <a:t>Front-</a:t>
            </a:r>
            <a:r>
              <a:rPr lang="pt-BR" dirty="0" err="1"/>
              <a:t>end</a:t>
            </a:r>
            <a:r>
              <a:rPr lang="pt-BR" dirty="0"/>
              <a:t> – </a:t>
            </a:r>
            <a:r>
              <a:rPr lang="pt-BR" dirty="0" err="1"/>
              <a:t>Bootstrap</a:t>
            </a:r>
            <a:r>
              <a:rPr lang="pt-BR" dirty="0"/>
              <a:t> 3.3</a:t>
            </a:r>
          </a:p>
          <a:p>
            <a:r>
              <a:rPr lang="pt-BR" dirty="0"/>
              <a:t>Banco de dados – Microsoft SQL Server (MSSQL Server)</a:t>
            </a:r>
          </a:p>
          <a:p>
            <a:r>
              <a:rPr lang="pt-BR" dirty="0"/>
              <a:t>Gráficos – Chart.JS</a:t>
            </a:r>
          </a:p>
          <a:p>
            <a:r>
              <a:rPr lang="pt-BR" dirty="0"/>
              <a:t>Testes funcionais – </a:t>
            </a:r>
            <a:r>
              <a:rPr lang="pt-BR" dirty="0" err="1"/>
              <a:t>XUnit</a:t>
            </a:r>
            <a:r>
              <a:rPr lang="pt-BR" dirty="0"/>
              <a:t> + </a:t>
            </a:r>
            <a:r>
              <a:rPr lang="pt-BR" dirty="0" err="1"/>
              <a:t>Selenium</a:t>
            </a:r>
            <a:r>
              <a:rPr lang="pt-BR" dirty="0"/>
              <a:t> Web Driver</a:t>
            </a:r>
          </a:p>
          <a:p>
            <a:r>
              <a:rPr lang="pt-BR" dirty="0"/>
              <a:t>Logs de transação - </a:t>
            </a:r>
            <a:r>
              <a:rPr lang="pt-BR" dirty="0" err="1"/>
              <a:t>NLog</a:t>
            </a:r>
            <a:endParaRPr lang="pt-BR" dirty="0"/>
          </a:p>
        </p:txBody>
      </p:sp>
      <p:pic>
        <p:nvPicPr>
          <p:cNvPr id="1026" name="Picture 2" descr="Resultado de imagem para c# loog">
            <a:extLst>
              <a:ext uri="{FF2B5EF4-FFF2-40B4-BE49-F238E27FC236}">
                <a16:creationId xmlns:a16="http://schemas.microsoft.com/office/drawing/2014/main" id="{E8E780A4-2278-41E9-B90F-98C576DCE0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17" y="1975977"/>
            <a:ext cx="496518" cy="496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logo asp.net mvc">
            <a:extLst>
              <a:ext uri="{FF2B5EF4-FFF2-40B4-BE49-F238E27FC236}">
                <a16:creationId xmlns:a16="http://schemas.microsoft.com/office/drawing/2014/main" id="{841D6FD8-9E03-4CDD-AC1D-FCD2D00BBE5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56" t="17183" r="21198" b="19148"/>
          <a:stretch/>
        </p:blipFill>
        <p:spPr bwMode="auto">
          <a:xfrm>
            <a:off x="837661" y="2549303"/>
            <a:ext cx="605830" cy="3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m para logo bootstrap 3">
            <a:extLst>
              <a:ext uri="{FF2B5EF4-FFF2-40B4-BE49-F238E27FC236}">
                <a16:creationId xmlns:a16="http://schemas.microsoft.com/office/drawing/2014/main" id="{347FF3E8-E15E-4314-AFC1-DAB4D64379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834" y="3044065"/>
            <a:ext cx="398961" cy="3989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logo sql server">
            <a:extLst>
              <a:ext uri="{FF2B5EF4-FFF2-40B4-BE49-F238E27FC236}">
                <a16:creationId xmlns:a16="http://schemas.microsoft.com/office/drawing/2014/main" id="{723846E3-EA9D-43D9-B3E0-1EB6DED797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4444" y="3510755"/>
            <a:ext cx="522064" cy="4235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m para logo chart js">
            <a:extLst>
              <a:ext uri="{FF2B5EF4-FFF2-40B4-BE49-F238E27FC236}">
                <a16:creationId xmlns:a16="http://schemas.microsoft.com/office/drawing/2014/main" id="{8A39D7FC-D205-4746-8720-C404049F02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713" y="3992533"/>
            <a:ext cx="504235" cy="5042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m para logo xunit">
            <a:extLst>
              <a:ext uri="{FF2B5EF4-FFF2-40B4-BE49-F238E27FC236}">
                <a16:creationId xmlns:a16="http://schemas.microsoft.com/office/drawing/2014/main" id="{8E69C2A7-CDC7-49C0-AF5B-20F1ECF5C6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36479" y="4532569"/>
            <a:ext cx="398943" cy="3989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logo selenium">
            <a:extLst>
              <a:ext uri="{FF2B5EF4-FFF2-40B4-BE49-F238E27FC236}">
                <a16:creationId xmlns:a16="http://schemas.microsoft.com/office/drawing/2014/main" id="{2B86D761-8F3D-4CE6-992C-8161AC97577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7653" y="4483516"/>
            <a:ext cx="470547" cy="4705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m para logo NLog framework">
            <a:extLst>
              <a:ext uri="{FF2B5EF4-FFF2-40B4-BE49-F238E27FC236}">
                <a16:creationId xmlns:a16="http://schemas.microsoft.com/office/drawing/2014/main" id="{EA4EDBED-58CE-4B3F-BA39-E2B036830D0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6203" b="25602"/>
          <a:stretch/>
        </p:blipFill>
        <p:spPr bwMode="auto">
          <a:xfrm>
            <a:off x="663287" y="5066198"/>
            <a:ext cx="706537" cy="34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7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945" y="75651"/>
            <a:ext cx="6571343" cy="441184"/>
          </a:xfrm>
        </p:spPr>
        <p:txBody>
          <a:bodyPr>
            <a:normAutofit fontScale="90000"/>
          </a:bodyPr>
          <a:lstStyle/>
          <a:p>
            <a:pPr algn="ctr"/>
            <a:r>
              <a:rPr lang="pt-BR" dirty="0"/>
              <a:t>Cronograma de entregas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819" y="702364"/>
            <a:ext cx="764650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ela 3">
            <a:extLst>
              <a:ext uri="{FF2B5EF4-FFF2-40B4-BE49-F238E27FC236}">
                <a16:creationId xmlns:a16="http://schemas.microsoft.com/office/drawing/2014/main" id="{F6D5A0C7-7B9A-47AE-B6F7-309982EC4E67}"/>
              </a:ext>
            </a:extLst>
          </p:cNvPr>
          <p:cNvGraphicFramePr>
            <a:graphicFrameLocks noGrp="1"/>
          </p:cNvGraphicFramePr>
          <p:nvPr>
            <p:ph idx="1"/>
            <p:extLst>
              <p:ext uri="{D42A27DB-BD31-4B8C-83A1-F6EECF244321}">
                <p14:modId xmlns:p14="http://schemas.microsoft.com/office/powerpoint/2010/main" val="3421369056"/>
              </p:ext>
            </p:extLst>
          </p:nvPr>
        </p:nvGraphicFramePr>
        <p:xfrm>
          <a:off x="0" y="579568"/>
          <a:ext cx="9144000" cy="6220952"/>
        </p:xfrm>
        <a:graphic>
          <a:graphicData uri="http://schemas.openxmlformats.org/drawingml/2006/table">
            <a:tbl>
              <a:tblPr firstRow="1" bandRow="1">
                <a:tableStyleId>{5C22544A-7EE6-4342-B048-85BDC9FD1C3A}</a:tableStyleId>
              </a:tblPr>
              <a:tblGrid>
                <a:gridCol w="1328547">
                  <a:extLst>
                    <a:ext uri="{9D8B030D-6E8A-4147-A177-3AD203B41FA5}">
                      <a16:colId xmlns:a16="http://schemas.microsoft.com/office/drawing/2014/main" val="2759759386"/>
                    </a:ext>
                  </a:extLst>
                </a:gridCol>
                <a:gridCol w="7815453">
                  <a:extLst>
                    <a:ext uri="{9D8B030D-6E8A-4147-A177-3AD203B41FA5}">
                      <a16:colId xmlns:a16="http://schemas.microsoft.com/office/drawing/2014/main" val="582159512"/>
                    </a:ext>
                  </a:extLst>
                </a:gridCol>
              </a:tblGrid>
              <a:tr h="338022">
                <a:tc>
                  <a:txBody>
                    <a:bodyPr/>
                    <a:lstStyle/>
                    <a:p>
                      <a:r>
                        <a:rPr lang="pt-BR" dirty="0"/>
                        <a:t>DATA</a:t>
                      </a:r>
                    </a:p>
                  </a:txBody>
                  <a:tcPr/>
                </a:tc>
                <a:tc>
                  <a:txBody>
                    <a:bodyPr/>
                    <a:lstStyle/>
                    <a:p>
                      <a:r>
                        <a:rPr lang="pt-BR" dirty="0"/>
                        <a:t>ENTREGA</a:t>
                      </a:r>
                    </a:p>
                  </a:txBody>
                  <a:tcPr/>
                </a:tc>
                <a:extLst>
                  <a:ext uri="{0D108BD9-81ED-4DB2-BD59-A6C34878D82A}">
                    <a16:rowId xmlns:a16="http://schemas.microsoft.com/office/drawing/2014/main" val="2061294802"/>
                  </a:ext>
                </a:extLst>
              </a:tr>
              <a:tr h="458414">
                <a:tc>
                  <a:txBody>
                    <a:bodyPr/>
                    <a:lstStyle/>
                    <a:p>
                      <a:r>
                        <a:rPr lang="pt-BR" dirty="0"/>
                        <a:t>05/08/2019</a:t>
                      </a:r>
                    </a:p>
                  </a:txBody>
                  <a:tcPr/>
                </a:tc>
                <a:tc>
                  <a:txBody>
                    <a:bodyPr/>
                    <a:lstStyle/>
                    <a:p>
                      <a:r>
                        <a:rPr lang="pt-BR" dirty="0"/>
                        <a:t>E-mail com grupo, tema do e-commerce, tecnologias a serem utilizadas e primeira versão do documento de requisitos;</a:t>
                      </a:r>
                    </a:p>
                  </a:txBody>
                  <a:tcPr/>
                </a:tc>
                <a:extLst>
                  <a:ext uri="{0D108BD9-81ED-4DB2-BD59-A6C34878D82A}">
                    <a16:rowId xmlns:a16="http://schemas.microsoft.com/office/drawing/2014/main" val="624507616"/>
                  </a:ext>
                </a:extLst>
              </a:tr>
              <a:tr h="338022">
                <a:tc>
                  <a:txBody>
                    <a:bodyPr/>
                    <a:lstStyle/>
                    <a:p>
                      <a:r>
                        <a:rPr lang="pt-BR" dirty="0"/>
                        <a:t>07/08/2019</a:t>
                      </a:r>
                    </a:p>
                  </a:txBody>
                  <a:tcPr/>
                </a:tc>
                <a:tc>
                  <a:txBody>
                    <a:bodyPr/>
                    <a:lstStyle/>
                    <a:p>
                      <a:r>
                        <a:rPr lang="pt-BR" dirty="0"/>
                        <a:t>Protótipos de telas Funcional (Execução no Browser);</a:t>
                      </a:r>
                    </a:p>
                  </a:txBody>
                  <a:tcPr/>
                </a:tc>
                <a:extLst>
                  <a:ext uri="{0D108BD9-81ED-4DB2-BD59-A6C34878D82A}">
                    <a16:rowId xmlns:a16="http://schemas.microsoft.com/office/drawing/2014/main" val="1170674606"/>
                  </a:ext>
                </a:extLst>
              </a:tr>
              <a:tr h="458414">
                <a:tc>
                  <a:txBody>
                    <a:bodyPr/>
                    <a:lstStyle/>
                    <a:p>
                      <a:r>
                        <a:rPr lang="pt-BR" dirty="0"/>
                        <a:t>19/08/2019</a:t>
                      </a:r>
                    </a:p>
                  </a:txBody>
                  <a:tcPr/>
                </a:tc>
                <a:tc>
                  <a:txBody>
                    <a:bodyPr/>
                    <a:lstStyle/>
                    <a:p>
                      <a:r>
                        <a:rPr lang="pt-BR" dirty="0"/>
                        <a:t>Testes funcionais dos protótipos de telas do CRUD a ser entregue dia 26/08/2019;</a:t>
                      </a:r>
                    </a:p>
                  </a:txBody>
                  <a:tcPr/>
                </a:tc>
                <a:extLst>
                  <a:ext uri="{0D108BD9-81ED-4DB2-BD59-A6C34878D82A}">
                    <a16:rowId xmlns:a16="http://schemas.microsoft.com/office/drawing/2014/main" val="800531450"/>
                  </a:ext>
                </a:extLst>
              </a:tr>
              <a:tr h="338022">
                <a:tc>
                  <a:txBody>
                    <a:bodyPr/>
                    <a:lstStyle/>
                    <a:p>
                      <a:r>
                        <a:rPr lang="pt-BR" dirty="0"/>
                        <a:t>26/08/2019</a:t>
                      </a:r>
                    </a:p>
                  </a:txBody>
                  <a:tcPr/>
                </a:tc>
                <a:tc>
                  <a:txBody>
                    <a:bodyPr/>
                    <a:lstStyle/>
                    <a:p>
                      <a:r>
                        <a:rPr lang="pt-BR" dirty="0"/>
                        <a:t>CRUD na arquitetura definida –contemplando requisitos equivalentes aos requisitos de cliente no documento de referência, deverá junto com a apresentação ter uma matriz que demonstre quais requisitos </a:t>
                      </a:r>
                      <a:r>
                        <a:rPr lang="pt-BR" sz="1200" dirty="0"/>
                        <a:t>(RF, RNF E RNS) </a:t>
                      </a:r>
                      <a:r>
                        <a:rPr lang="pt-BR" dirty="0"/>
                        <a:t>cumpridos;</a:t>
                      </a:r>
                    </a:p>
                  </a:txBody>
                  <a:tcPr/>
                </a:tc>
                <a:extLst>
                  <a:ext uri="{0D108BD9-81ED-4DB2-BD59-A6C34878D82A}">
                    <a16:rowId xmlns:a16="http://schemas.microsoft.com/office/drawing/2014/main" val="3018045629"/>
                  </a:ext>
                </a:extLst>
              </a:tr>
              <a:tr h="338022">
                <a:tc>
                  <a:txBody>
                    <a:bodyPr/>
                    <a:lstStyle/>
                    <a:p>
                      <a:r>
                        <a:rPr lang="pt-BR" sz="1350" b="0" i="0" kern="1200" dirty="0">
                          <a:solidFill>
                            <a:schemeClr val="dk1"/>
                          </a:solidFill>
                          <a:effectLst/>
                          <a:latin typeface="+mn-lt"/>
                          <a:ea typeface="+mn-ea"/>
                          <a:cs typeface="+mn-cs"/>
                        </a:rPr>
                        <a:t>09/09/2019</a:t>
                      </a:r>
                      <a:endParaRPr lang="pt-BR" b="0" dirty="0"/>
                    </a:p>
                  </a:txBody>
                  <a:tcPr/>
                </a:tc>
                <a:tc>
                  <a:txBody>
                    <a:bodyPr/>
                    <a:lstStyle/>
                    <a:p>
                      <a:r>
                        <a:rPr lang="pt-BR" dirty="0"/>
                        <a:t>Testes funcionais dos protótipos de telas da CONDUÇÃO a ser entregue dia16/09/2019;</a:t>
                      </a:r>
                    </a:p>
                  </a:txBody>
                  <a:tcPr/>
                </a:tc>
                <a:extLst>
                  <a:ext uri="{0D108BD9-81ED-4DB2-BD59-A6C34878D82A}">
                    <a16:rowId xmlns:a16="http://schemas.microsoft.com/office/drawing/2014/main" val="261462278"/>
                  </a:ext>
                </a:extLst>
              </a:tr>
              <a:tr h="338022">
                <a:tc>
                  <a:txBody>
                    <a:bodyPr/>
                    <a:lstStyle/>
                    <a:p>
                      <a:r>
                        <a:rPr lang="pt-BR" sz="1350" b="0" i="0" kern="1200" dirty="0">
                          <a:solidFill>
                            <a:schemeClr val="dk1"/>
                          </a:solidFill>
                          <a:effectLst/>
                          <a:latin typeface="+mn-lt"/>
                          <a:ea typeface="+mn-ea"/>
                          <a:cs typeface="+mn-cs"/>
                        </a:rPr>
                        <a:t>16/09/2019</a:t>
                      </a:r>
                      <a:endParaRPr lang="pt-BR" b="0" dirty="0"/>
                    </a:p>
                  </a:txBody>
                  <a:tcPr/>
                </a:tc>
                <a:tc>
                  <a:txBody>
                    <a:bodyPr/>
                    <a:lstStyle/>
                    <a:p>
                      <a:r>
                        <a:rPr lang="pt-BR" sz="1350" b="0" i="0" kern="1200" dirty="0">
                          <a:solidFill>
                            <a:schemeClr val="dk1"/>
                          </a:solidFill>
                          <a:effectLst/>
                          <a:latin typeface="+mn-lt"/>
                          <a:ea typeface="+mn-ea"/>
                          <a:cs typeface="+mn-cs"/>
                        </a:rPr>
                        <a:t>Testes funcionais da CONDUÇÃO;</a:t>
                      </a:r>
                      <a:endParaRPr lang="pt-BR" dirty="0"/>
                    </a:p>
                  </a:txBody>
                  <a:tcPr/>
                </a:tc>
                <a:extLst>
                  <a:ext uri="{0D108BD9-81ED-4DB2-BD59-A6C34878D82A}">
                    <a16:rowId xmlns:a16="http://schemas.microsoft.com/office/drawing/2014/main" val="1568532842"/>
                  </a:ext>
                </a:extLst>
              </a:tr>
              <a:tr h="338022">
                <a:tc>
                  <a:txBody>
                    <a:bodyPr/>
                    <a:lstStyle/>
                    <a:p>
                      <a:r>
                        <a:rPr lang="pt-BR" dirty="0"/>
                        <a:t>23/09/2019</a:t>
                      </a:r>
                    </a:p>
                  </a:txBody>
                  <a:tcPr/>
                </a:tc>
                <a:tc>
                  <a:txBody>
                    <a:bodyPr/>
                    <a:lstStyle/>
                    <a:p>
                      <a:r>
                        <a:rPr lang="pt-BR" dirty="0"/>
                        <a:t>Proposta Técnica Comercial;</a:t>
                      </a:r>
                    </a:p>
                  </a:txBody>
                  <a:tcPr/>
                </a:tc>
                <a:extLst>
                  <a:ext uri="{0D108BD9-81ED-4DB2-BD59-A6C34878D82A}">
                    <a16:rowId xmlns:a16="http://schemas.microsoft.com/office/drawing/2014/main" val="2186009936"/>
                  </a:ext>
                </a:extLst>
              </a:tr>
              <a:tr h="338022">
                <a:tc>
                  <a:txBody>
                    <a:bodyPr/>
                    <a:lstStyle/>
                    <a:p>
                      <a:r>
                        <a:rPr lang="pt-BR" dirty="0"/>
                        <a:t>30/09/2019</a:t>
                      </a:r>
                    </a:p>
                  </a:txBody>
                  <a:tcPr/>
                </a:tc>
                <a:tc>
                  <a:txBody>
                    <a:bodyPr/>
                    <a:lstStyle/>
                    <a:p>
                      <a:r>
                        <a:rPr lang="pt-BR" dirty="0"/>
                        <a:t>Documento de Visão de Sistema;</a:t>
                      </a:r>
                    </a:p>
                  </a:txBody>
                  <a:tcPr/>
                </a:tc>
                <a:extLst>
                  <a:ext uri="{0D108BD9-81ED-4DB2-BD59-A6C34878D82A}">
                    <a16:rowId xmlns:a16="http://schemas.microsoft.com/office/drawing/2014/main" val="2985380693"/>
                  </a:ext>
                </a:extLst>
              </a:tr>
              <a:tr h="338022">
                <a:tc>
                  <a:txBody>
                    <a:bodyPr/>
                    <a:lstStyle/>
                    <a:p>
                      <a:r>
                        <a:rPr lang="pt-BR" dirty="0"/>
                        <a:t>14/10/2019</a:t>
                      </a:r>
                    </a:p>
                  </a:txBody>
                  <a:tcPr/>
                </a:tc>
                <a:tc>
                  <a:txBody>
                    <a:bodyPr/>
                    <a:lstStyle/>
                    <a:p>
                      <a:r>
                        <a:rPr lang="pt-BR" dirty="0"/>
                        <a:t>Versão final da CONDUÇÃO, junto com a implementação deverá ser apresentada uma lista dos requisitos implementados e não implementados;</a:t>
                      </a:r>
                    </a:p>
                  </a:txBody>
                  <a:tcPr/>
                </a:tc>
                <a:extLst>
                  <a:ext uri="{0D108BD9-81ED-4DB2-BD59-A6C34878D82A}">
                    <a16:rowId xmlns:a16="http://schemas.microsoft.com/office/drawing/2014/main" val="1069647956"/>
                  </a:ext>
                </a:extLst>
              </a:tr>
              <a:tr h="338022">
                <a:tc>
                  <a:txBody>
                    <a:bodyPr/>
                    <a:lstStyle/>
                    <a:p>
                      <a:r>
                        <a:rPr lang="pt-BR" sz="1350" b="0" i="0" kern="1200" dirty="0">
                          <a:solidFill>
                            <a:schemeClr val="dk1"/>
                          </a:solidFill>
                          <a:effectLst/>
                          <a:latin typeface="+mn-lt"/>
                          <a:ea typeface="+mn-ea"/>
                          <a:cs typeface="+mn-cs"/>
                        </a:rPr>
                        <a:t>21/10/2019</a:t>
                      </a:r>
                      <a:endParaRPr lang="pt-BR" b="0" dirty="0"/>
                    </a:p>
                  </a:txBody>
                  <a:tcPr/>
                </a:tc>
                <a:tc>
                  <a:txBody>
                    <a:bodyPr/>
                    <a:lstStyle/>
                    <a:p>
                      <a:r>
                        <a:rPr lang="pt-BR" dirty="0"/>
                        <a:t>Especificação do caso de uso de condução;</a:t>
                      </a:r>
                    </a:p>
                  </a:txBody>
                  <a:tcPr/>
                </a:tc>
                <a:extLst>
                  <a:ext uri="{0D108BD9-81ED-4DB2-BD59-A6C34878D82A}">
                    <a16:rowId xmlns:a16="http://schemas.microsoft.com/office/drawing/2014/main" val="2579212052"/>
                  </a:ext>
                </a:extLst>
              </a:tr>
              <a:tr h="338022">
                <a:tc>
                  <a:txBody>
                    <a:bodyPr/>
                    <a:lstStyle/>
                    <a:p>
                      <a:r>
                        <a:rPr lang="pt-BR" sz="1350" b="0" i="0" kern="1200" dirty="0">
                          <a:solidFill>
                            <a:schemeClr val="dk1"/>
                          </a:solidFill>
                          <a:effectLst/>
                          <a:latin typeface="+mn-lt"/>
                          <a:ea typeface="+mn-ea"/>
                          <a:cs typeface="+mn-cs"/>
                        </a:rPr>
                        <a:t>04/11/2019</a:t>
                      </a:r>
                      <a:endParaRPr lang="pt-BR" b="0" dirty="0"/>
                    </a:p>
                  </a:txBody>
                  <a:tcPr/>
                </a:tc>
                <a:tc>
                  <a:txBody>
                    <a:bodyPr/>
                    <a:lstStyle/>
                    <a:p>
                      <a:r>
                        <a:rPr lang="pt-BR" dirty="0"/>
                        <a:t>Testes funcionais da ANÁLISE (Gráfico de linhas com consulta por período e pelo menos dois indicadores-linhas);</a:t>
                      </a:r>
                    </a:p>
                  </a:txBody>
                  <a:tcPr/>
                </a:tc>
                <a:extLst>
                  <a:ext uri="{0D108BD9-81ED-4DB2-BD59-A6C34878D82A}">
                    <a16:rowId xmlns:a16="http://schemas.microsoft.com/office/drawing/2014/main" val="1482875163"/>
                  </a:ext>
                </a:extLst>
              </a:tr>
              <a:tr h="338022">
                <a:tc>
                  <a:txBody>
                    <a:bodyPr/>
                    <a:lstStyle/>
                    <a:p>
                      <a:r>
                        <a:rPr lang="pt-BR" sz="1350" b="0" i="0" kern="1200" dirty="0">
                          <a:solidFill>
                            <a:schemeClr val="dk1"/>
                          </a:solidFill>
                          <a:effectLst/>
                          <a:latin typeface="+mn-lt"/>
                          <a:ea typeface="+mn-ea"/>
                          <a:cs typeface="+mn-cs"/>
                        </a:rPr>
                        <a:t>11/11/2019</a:t>
                      </a:r>
                      <a:endParaRPr lang="pt-BR" b="0" dirty="0"/>
                    </a:p>
                  </a:txBody>
                  <a:tcPr/>
                </a:tc>
                <a:tc>
                  <a:txBody>
                    <a:bodyPr/>
                    <a:lstStyle/>
                    <a:p>
                      <a:r>
                        <a:rPr lang="pt-BR" dirty="0"/>
                        <a:t>Apresentação do caso de uso de ANÁLISE implementado (Gráfico de linhas com consulta por período e pelo menos dois indicadores-linhas)</a:t>
                      </a:r>
                    </a:p>
                  </a:txBody>
                  <a:tcPr/>
                </a:tc>
                <a:extLst>
                  <a:ext uri="{0D108BD9-81ED-4DB2-BD59-A6C34878D82A}">
                    <a16:rowId xmlns:a16="http://schemas.microsoft.com/office/drawing/2014/main" val="317868729"/>
                  </a:ext>
                </a:extLst>
              </a:tr>
              <a:tr h="338022">
                <a:tc>
                  <a:txBody>
                    <a:bodyPr/>
                    <a:lstStyle/>
                    <a:p>
                      <a:r>
                        <a:rPr lang="pt-BR" dirty="0"/>
                        <a:t>18/11/2019</a:t>
                      </a:r>
                    </a:p>
                  </a:txBody>
                  <a:tcPr/>
                </a:tc>
                <a:tc>
                  <a:txBody>
                    <a:bodyPr/>
                    <a:lstStyle/>
                    <a:p>
                      <a:r>
                        <a:rPr lang="pt-BR" dirty="0"/>
                        <a:t>Apresentação de todos documentos e implementação final com funcionalidades integradas.</a:t>
                      </a:r>
                    </a:p>
                  </a:txBody>
                  <a:tcPr/>
                </a:tc>
                <a:extLst>
                  <a:ext uri="{0D108BD9-81ED-4DB2-BD59-A6C34878D82A}">
                    <a16:rowId xmlns:a16="http://schemas.microsoft.com/office/drawing/2014/main" val="2385243908"/>
                  </a:ext>
                </a:extLst>
              </a:tr>
              <a:tr h="338022">
                <a:tc>
                  <a:txBody>
                    <a:bodyPr/>
                    <a:lstStyle/>
                    <a:p>
                      <a:r>
                        <a:rPr lang="pt-BR" dirty="0"/>
                        <a:t>02/12/2019</a:t>
                      </a:r>
                    </a:p>
                  </a:txBody>
                  <a:tcPr/>
                </a:tc>
                <a:tc>
                  <a:txBody>
                    <a:bodyPr/>
                    <a:lstStyle/>
                    <a:p>
                      <a:r>
                        <a:rPr lang="pt-BR" sz="1350" b="0" i="0" kern="1200" dirty="0">
                          <a:solidFill>
                            <a:schemeClr val="dk1"/>
                          </a:solidFill>
                          <a:effectLst/>
                          <a:latin typeface="+mn-lt"/>
                          <a:ea typeface="+mn-ea"/>
                          <a:cs typeface="+mn-cs"/>
                        </a:rPr>
                        <a:t>Apresentação Final</a:t>
                      </a:r>
                      <a:endParaRPr lang="pt-BR" dirty="0"/>
                    </a:p>
                  </a:txBody>
                  <a:tcPr/>
                </a:tc>
                <a:extLst>
                  <a:ext uri="{0D108BD9-81ED-4DB2-BD59-A6C34878D82A}">
                    <a16:rowId xmlns:a16="http://schemas.microsoft.com/office/drawing/2014/main" val="2886825203"/>
                  </a:ext>
                </a:extLst>
              </a:tr>
            </a:tbl>
          </a:graphicData>
        </a:graphic>
      </p:graphicFrame>
    </p:spTree>
    <p:extLst>
      <p:ext uri="{BB962C8B-B14F-4D97-AF65-F5344CB8AC3E}">
        <p14:creationId xmlns:p14="http://schemas.microsoft.com/office/powerpoint/2010/main" val="107655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Espaço Reservado para Conteúdo 3" descr="Tela de celular com publicação numa rede social&#10;&#10;Descrição gerada automaticamente">
            <a:extLst>
              <a:ext uri="{FF2B5EF4-FFF2-40B4-BE49-F238E27FC236}">
                <a16:creationId xmlns:a16="http://schemas.microsoft.com/office/drawing/2014/main" id="{80535019-365B-476E-ABFD-BB8F9AE2C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020" y="1853755"/>
            <a:ext cx="7692284" cy="3566371"/>
          </a:xfrm>
        </p:spPr>
      </p:pic>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inicial</a:t>
            </a:r>
          </a:p>
        </p:txBody>
      </p:sp>
    </p:spTree>
    <p:extLst>
      <p:ext uri="{BB962C8B-B14F-4D97-AF65-F5344CB8AC3E}">
        <p14:creationId xmlns:p14="http://schemas.microsoft.com/office/powerpoint/2010/main" val="376070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bebidas - 1</a:t>
            </a:r>
          </a:p>
        </p:txBody>
      </p:sp>
      <p:pic>
        <p:nvPicPr>
          <p:cNvPr id="13" name="Espaço Reservado para Conteúdo 12" descr="Tela de computador com texto preto sobre fundo branco&#10;&#10;Descrição gerada automaticamente">
            <a:extLst>
              <a:ext uri="{FF2B5EF4-FFF2-40B4-BE49-F238E27FC236}">
                <a16:creationId xmlns:a16="http://schemas.microsoft.com/office/drawing/2014/main" id="{39791AB3-F130-44AF-8172-48864E95D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53925"/>
            <a:ext cx="7871792" cy="3648752"/>
          </a:xfrm>
        </p:spPr>
      </p:pic>
    </p:spTree>
    <p:extLst>
      <p:ext uri="{BB962C8B-B14F-4D97-AF65-F5344CB8AC3E}">
        <p14:creationId xmlns:p14="http://schemas.microsoft.com/office/powerpoint/2010/main" val="502602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bebidas - 2</a:t>
            </a:r>
          </a:p>
        </p:txBody>
      </p:sp>
      <p:pic>
        <p:nvPicPr>
          <p:cNvPr id="8" name="Espaço Reservado para Conteúdo 7" descr="Tela de celular com texto preto sobre fundo branco&#10;&#10;Descrição gerada automaticamente">
            <a:extLst>
              <a:ext uri="{FF2B5EF4-FFF2-40B4-BE49-F238E27FC236}">
                <a16:creationId xmlns:a16="http://schemas.microsoft.com/office/drawing/2014/main" id="{C771D735-B9E8-4453-9CC6-08EB4AC1F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747" y="1853755"/>
            <a:ext cx="7646505" cy="3521787"/>
          </a:xfrm>
        </p:spPr>
      </p:pic>
    </p:spTree>
    <p:extLst>
      <p:ext uri="{BB962C8B-B14F-4D97-AF65-F5344CB8AC3E}">
        <p14:creationId xmlns:p14="http://schemas.microsoft.com/office/powerpoint/2010/main" val="416000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cliente - 1</a:t>
            </a:r>
          </a:p>
        </p:txBody>
      </p:sp>
      <p:pic>
        <p:nvPicPr>
          <p:cNvPr id="9" name="Espaço Reservado para Conteúdo 8" descr="Tela de computador com texto preto sobre fundo branco&#10;&#10;Descrição gerada automaticamente">
            <a:extLst>
              <a:ext uri="{FF2B5EF4-FFF2-40B4-BE49-F238E27FC236}">
                <a16:creationId xmlns:a16="http://schemas.microsoft.com/office/drawing/2014/main" id="{1A353F01-6780-45AB-8BA7-CEE17563A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496024"/>
          </a:xfrm>
        </p:spPr>
      </p:pic>
    </p:spTree>
    <p:extLst>
      <p:ext uri="{BB962C8B-B14F-4D97-AF65-F5344CB8AC3E}">
        <p14:creationId xmlns:p14="http://schemas.microsoft.com/office/powerpoint/2010/main" val="1107609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cliente - 2</a:t>
            </a:r>
          </a:p>
        </p:txBody>
      </p:sp>
      <p:pic>
        <p:nvPicPr>
          <p:cNvPr id="8" name="Espaço Reservado para Conteúdo 7" descr="Tela de computador com texto preto sobre fundo branco&#10;&#10;Descrição gerada automaticamente">
            <a:extLst>
              <a:ext uri="{FF2B5EF4-FFF2-40B4-BE49-F238E27FC236}">
                <a16:creationId xmlns:a16="http://schemas.microsoft.com/office/drawing/2014/main" id="{D26A7118-6242-45DA-8778-63E6B408C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4"/>
            <a:ext cx="7646505" cy="3288277"/>
          </a:xfrm>
        </p:spPr>
      </p:pic>
    </p:spTree>
    <p:extLst>
      <p:ext uri="{BB962C8B-B14F-4D97-AF65-F5344CB8AC3E}">
        <p14:creationId xmlns:p14="http://schemas.microsoft.com/office/powerpoint/2010/main" val="248341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Drink-it</a:t>
            </a:r>
          </a:p>
        </p:txBody>
      </p:sp>
      <p:sp>
        <p:nvSpPr>
          <p:cNvPr id="3" name="Espaço Reservado para Conteúdo 2"/>
          <p:cNvSpPr>
            <a:spLocks noGrp="1"/>
          </p:cNvSpPr>
          <p:nvPr>
            <p:ph idx="1"/>
          </p:nvPr>
        </p:nvSpPr>
        <p:spPr>
          <a:xfrm>
            <a:off x="1443490" y="2666000"/>
            <a:ext cx="6571343" cy="3450613"/>
          </a:xfrm>
        </p:spPr>
        <p:txBody>
          <a:bodyPr/>
          <a:lstStyle/>
          <a:p>
            <a:pPr algn="just"/>
            <a:r>
              <a:rPr lang="pt-BR" dirty="0"/>
              <a:t>O Drink-It é um sistema do tipo comércio eletrônico (e-commerce), que tem como objetivo fornecer uma plataforma comércio virtual, ou venda não-presencial, de bebidas para seus diversos tipos de consumidores, através da internet.</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6035B9B-C9FE-4853-87A8-08E348938F2F}"/>
              </a:ext>
            </a:extLst>
          </p:cNvPr>
          <p:cNvSpPr txBox="1">
            <a:spLocks/>
          </p:cNvSpPr>
          <p:nvPr/>
        </p:nvSpPr>
        <p:spPr>
          <a:xfrm>
            <a:off x="1443489" y="1904394"/>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2400" b="1" cap="none" dirty="0"/>
              <a:t>Descrição do sistema:</a:t>
            </a:r>
          </a:p>
        </p:txBody>
      </p:sp>
    </p:spTree>
    <p:extLst>
      <p:ext uri="{BB962C8B-B14F-4D97-AF65-F5344CB8AC3E}">
        <p14:creationId xmlns:p14="http://schemas.microsoft.com/office/powerpoint/2010/main" val="2643596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autenticação de usuário</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F09A30AD-EA8D-4ACC-B1D5-239690243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758401"/>
            <a:ext cx="7645555" cy="3533471"/>
          </a:xfrm>
        </p:spPr>
      </p:pic>
    </p:spTree>
    <p:extLst>
      <p:ext uri="{BB962C8B-B14F-4D97-AF65-F5344CB8AC3E}">
        <p14:creationId xmlns:p14="http://schemas.microsoft.com/office/powerpoint/2010/main" val="146027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administrador</a:t>
            </a:r>
          </a:p>
        </p:txBody>
      </p:sp>
      <p:pic>
        <p:nvPicPr>
          <p:cNvPr id="9" name="Espaço Reservado para Conteúdo 8" descr="Tela de celular com publicação numa rede social&#10;&#10;Descrição gerada automaticamente">
            <a:extLst>
              <a:ext uri="{FF2B5EF4-FFF2-40B4-BE49-F238E27FC236}">
                <a16:creationId xmlns:a16="http://schemas.microsoft.com/office/drawing/2014/main" id="{4317B898-ECA3-401E-80F7-967B3099C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853754"/>
            <a:ext cx="7646504" cy="3526985"/>
          </a:xfrm>
        </p:spPr>
      </p:pic>
    </p:spTree>
    <p:extLst>
      <p:ext uri="{BB962C8B-B14F-4D97-AF65-F5344CB8AC3E}">
        <p14:creationId xmlns:p14="http://schemas.microsoft.com/office/powerpoint/2010/main" val="566315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gráfico 1</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9FC5BFD6-2D91-4651-A5F4-010812550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538272"/>
          </a:xfrm>
        </p:spPr>
      </p:pic>
    </p:spTree>
    <p:extLst>
      <p:ext uri="{BB962C8B-B14F-4D97-AF65-F5344CB8AC3E}">
        <p14:creationId xmlns:p14="http://schemas.microsoft.com/office/powerpoint/2010/main" val="627517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gráfico 2</a:t>
            </a:r>
          </a:p>
        </p:txBody>
      </p:sp>
      <p:pic>
        <p:nvPicPr>
          <p:cNvPr id="9" name="Espaço Reservado para Conteúdo 8" descr="Uma imagem contendo screenshot, texto&#10;&#10;Descrição gerada automaticamente">
            <a:extLst>
              <a:ext uri="{FF2B5EF4-FFF2-40B4-BE49-F238E27FC236}">
                <a16:creationId xmlns:a16="http://schemas.microsoft.com/office/drawing/2014/main" id="{D9D2FA4E-6D43-4DEA-82CD-6A00B997E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546532"/>
          </a:xfrm>
        </p:spPr>
      </p:pic>
    </p:spTree>
    <p:extLst>
      <p:ext uri="{BB962C8B-B14F-4D97-AF65-F5344CB8AC3E}">
        <p14:creationId xmlns:p14="http://schemas.microsoft.com/office/powerpoint/2010/main" val="1186264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cliente</a:t>
            </a:r>
          </a:p>
        </p:txBody>
      </p:sp>
      <p:pic>
        <p:nvPicPr>
          <p:cNvPr id="13" name="Espaço Reservado para Conteúdo 12" descr="Tela de computador com texto preto sobre fundo branco&#10;&#10;Descrição gerada automaticamente">
            <a:extLst>
              <a:ext uri="{FF2B5EF4-FFF2-40B4-BE49-F238E27FC236}">
                <a16:creationId xmlns:a16="http://schemas.microsoft.com/office/drawing/2014/main" id="{362EE30D-C5D8-4A7F-954D-4FC56E7D7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37643"/>
            <a:ext cx="7646504" cy="3551376"/>
          </a:xfrm>
        </p:spPr>
      </p:pic>
    </p:spTree>
    <p:extLst>
      <p:ext uri="{BB962C8B-B14F-4D97-AF65-F5344CB8AC3E}">
        <p14:creationId xmlns:p14="http://schemas.microsoft.com/office/powerpoint/2010/main" val="881674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detalhes do pedido</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07028771-C32D-4786-9D64-116169FF0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47955"/>
            <a:ext cx="7646504" cy="3558217"/>
          </a:xfrm>
        </p:spPr>
      </p:pic>
    </p:spTree>
    <p:extLst>
      <p:ext uri="{BB962C8B-B14F-4D97-AF65-F5344CB8AC3E}">
        <p14:creationId xmlns:p14="http://schemas.microsoft.com/office/powerpoint/2010/main" val="1348002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detalhes da bebida</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044B47F9-1E27-41E8-B785-8886232BCF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4"/>
            <a:ext cx="7646505" cy="3540467"/>
          </a:xfrm>
        </p:spPr>
      </p:pic>
    </p:spTree>
    <p:extLst>
      <p:ext uri="{BB962C8B-B14F-4D97-AF65-F5344CB8AC3E}">
        <p14:creationId xmlns:p14="http://schemas.microsoft.com/office/powerpoint/2010/main" val="1812014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carrinho</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E51A85CC-096F-4D1A-8E21-14B1BF0683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42663"/>
            <a:ext cx="7646504" cy="3508858"/>
          </a:xfrm>
        </p:spPr>
      </p:pic>
    </p:spTree>
    <p:extLst>
      <p:ext uri="{BB962C8B-B14F-4D97-AF65-F5344CB8AC3E}">
        <p14:creationId xmlns:p14="http://schemas.microsoft.com/office/powerpoint/2010/main" val="2257462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checkout</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82F0A867-C273-4236-8F13-C324E1408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504" y="1853754"/>
            <a:ext cx="7758726" cy="3579633"/>
          </a:xfrm>
        </p:spPr>
      </p:pic>
    </p:spTree>
    <p:extLst>
      <p:ext uri="{BB962C8B-B14F-4D97-AF65-F5344CB8AC3E}">
        <p14:creationId xmlns:p14="http://schemas.microsoft.com/office/powerpoint/2010/main" val="2800552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117573" y="4072446"/>
            <a:ext cx="6906469" cy="1765799"/>
          </a:xfrm>
        </p:spPr>
        <p:txBody>
          <a:bodyPr>
            <a:normAutofit/>
          </a:bodyPr>
          <a:lstStyle/>
          <a:p>
            <a:pPr>
              <a:lnSpc>
                <a:spcPct val="100000"/>
              </a:lnSpc>
            </a:pPr>
            <a:r>
              <a:rPr lang="pt-BR" sz="2400" dirty="0"/>
              <a:t>O SISTEMA</a:t>
            </a:r>
          </a:p>
          <a:p>
            <a:pPr algn="ctr">
              <a:lnSpc>
                <a:spcPct val="100000"/>
              </a:lnSpc>
            </a:pPr>
            <a:endParaRPr lang="pt-BR" sz="2400" dirty="0"/>
          </a:p>
          <a:p>
            <a:pPr>
              <a:lnSpc>
                <a:spcPct val="100000"/>
              </a:lnSpc>
            </a:pPr>
            <a:r>
              <a:rPr lang="pt-BR" sz="2400" dirty="0"/>
              <a:t>TESTE FUNCIONAL – FLUXO COMPLETO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Imagem 10" descr="Uma imagem contendo relógio&#10;&#10;Descrição gerada automaticamente">
            <a:extLst>
              <a:ext uri="{FF2B5EF4-FFF2-40B4-BE49-F238E27FC236}">
                <a16:creationId xmlns:a16="http://schemas.microsoft.com/office/drawing/2014/main" id="{4BE0BD62-7600-49A9-BE63-4B829E84B4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85945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Espaço Reservado para Conteúdo 3">
            <a:extLst>
              <a:ext uri="{FF2B5EF4-FFF2-40B4-BE49-F238E27FC236}">
                <a16:creationId xmlns:a16="http://schemas.microsoft.com/office/drawing/2014/main" id="{959B5543-3CBB-4DA1-9D26-CDCAD3DDD228}"/>
              </a:ext>
            </a:extLst>
          </p:cNvPr>
          <p:cNvGraphicFramePr>
            <a:graphicFrameLocks/>
          </p:cNvGraphicFramePr>
          <p:nvPr>
            <p:extLst>
              <p:ext uri="{D42A27DB-BD31-4B8C-83A1-F6EECF244321}">
                <p14:modId xmlns:p14="http://schemas.microsoft.com/office/powerpoint/2010/main" val="311558790"/>
              </p:ext>
            </p:extLst>
          </p:nvPr>
        </p:nvGraphicFramePr>
        <p:xfrm>
          <a:off x="308527" y="1170528"/>
          <a:ext cx="8526946" cy="5042562"/>
        </p:xfrm>
        <a:graphic>
          <a:graphicData uri="http://schemas.openxmlformats.org/drawingml/2006/table">
            <a:tbl>
              <a:tblPr>
                <a:tableStyleId>{5C22544A-7EE6-4342-B048-85BDC9FD1C3A}</a:tableStyleId>
              </a:tblPr>
              <a:tblGrid>
                <a:gridCol w="942328">
                  <a:extLst>
                    <a:ext uri="{9D8B030D-6E8A-4147-A177-3AD203B41FA5}">
                      <a16:colId xmlns:a16="http://schemas.microsoft.com/office/drawing/2014/main" val="2754124445"/>
                    </a:ext>
                  </a:extLst>
                </a:gridCol>
                <a:gridCol w="1930650">
                  <a:extLst>
                    <a:ext uri="{9D8B030D-6E8A-4147-A177-3AD203B41FA5}">
                      <a16:colId xmlns:a16="http://schemas.microsoft.com/office/drawing/2014/main" val="2009899652"/>
                    </a:ext>
                  </a:extLst>
                </a:gridCol>
                <a:gridCol w="4836060">
                  <a:extLst>
                    <a:ext uri="{9D8B030D-6E8A-4147-A177-3AD203B41FA5}">
                      <a16:colId xmlns:a16="http://schemas.microsoft.com/office/drawing/2014/main" val="38554071"/>
                    </a:ext>
                  </a:extLst>
                </a:gridCol>
                <a:gridCol w="817908">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r>
                        <a:rPr lang="pt-BR" sz="1800" kern="1200" dirty="0">
                          <a:solidFill>
                            <a:schemeClr val="dk1"/>
                          </a:solidFill>
                          <a:effectLst/>
                          <a:latin typeface="+mn-lt"/>
                          <a:ea typeface="+mn-ea"/>
                          <a:cs typeface="+mn-cs"/>
                        </a:rPr>
                        <a:t>Status</a:t>
                      </a: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277156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673774" y="4129299"/>
            <a:ext cx="3897034" cy="1765799"/>
          </a:xfrm>
        </p:spPr>
        <p:txBody>
          <a:bodyPr>
            <a:normAutofit/>
          </a:bodyPr>
          <a:lstStyle/>
          <a:p>
            <a:pPr algn="ctr">
              <a:lnSpc>
                <a:spcPct val="100000"/>
              </a:lnSpc>
            </a:pPr>
            <a:r>
              <a:rPr lang="pt-BR" sz="2400" dirty="0"/>
              <a:t>Obrigado pela atenção!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Imagem 10" descr="Uma imagem contendo relógio&#10;&#10;Descrição gerada automaticamente">
            <a:extLst>
              <a:ext uri="{FF2B5EF4-FFF2-40B4-BE49-F238E27FC236}">
                <a16:creationId xmlns:a16="http://schemas.microsoft.com/office/drawing/2014/main" id="{F441D4C7-5A75-4FE3-AE03-486FAC3AF8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14531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Espaço Reservado para Conteúdo 3">
            <a:extLst>
              <a:ext uri="{FF2B5EF4-FFF2-40B4-BE49-F238E27FC236}">
                <a16:creationId xmlns:a16="http://schemas.microsoft.com/office/drawing/2014/main" id="{127E7B98-B6CD-4609-95D3-B9241C18E6A1}"/>
              </a:ext>
            </a:extLst>
          </p:cNvPr>
          <p:cNvGraphicFramePr>
            <a:graphicFrameLocks/>
          </p:cNvGraphicFramePr>
          <p:nvPr>
            <p:extLst>
              <p:ext uri="{D42A27DB-BD31-4B8C-83A1-F6EECF244321}">
                <p14:modId xmlns:p14="http://schemas.microsoft.com/office/powerpoint/2010/main" val="478787108"/>
              </p:ext>
            </p:extLst>
          </p:nvPr>
        </p:nvGraphicFramePr>
        <p:xfrm>
          <a:off x="0" y="1017843"/>
          <a:ext cx="9144000" cy="5120640"/>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3342944457"/>
                    </a:ext>
                  </a:extLst>
                </a:gridCol>
                <a:gridCol w="2070363">
                  <a:extLst>
                    <a:ext uri="{9D8B030D-6E8A-4147-A177-3AD203B41FA5}">
                      <a16:colId xmlns:a16="http://schemas.microsoft.com/office/drawing/2014/main" val="3205193309"/>
                    </a:ext>
                  </a:extLst>
                </a:gridCol>
                <a:gridCol w="5367994">
                  <a:extLst>
                    <a:ext uri="{9D8B030D-6E8A-4147-A177-3AD203B41FA5}">
                      <a16:colId xmlns:a16="http://schemas.microsoft.com/office/drawing/2014/main" val="3292821394"/>
                    </a:ext>
                  </a:extLst>
                </a:gridCol>
                <a:gridCol w="695124">
                  <a:extLst>
                    <a:ext uri="{9D8B030D-6E8A-4147-A177-3AD203B41FA5}">
                      <a16:colId xmlns:a16="http://schemas.microsoft.com/office/drawing/2014/main" val="4225387312"/>
                    </a:ext>
                  </a:extLst>
                </a:gridCol>
              </a:tblGrid>
              <a:tr h="185265">
                <a:tc gridSpan="3">
                  <a:txBody>
                    <a:bodyPr/>
                    <a:lstStyle/>
                    <a:p>
                      <a:pPr>
                        <a:spcAft>
                          <a:spcPts val="0"/>
                        </a:spcAft>
                        <a:tabLst>
                          <a:tab pos="5626100" algn="l"/>
                        </a:tabLst>
                      </a:pPr>
                      <a:r>
                        <a:rPr lang="pt-BR" sz="1600" dirty="0">
                          <a:effectLst/>
                        </a:rPr>
                        <a:t>Grupo: Cadastro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185265">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370530">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370530">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783901">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370530">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62712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555795">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555795">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196133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C5235D-126D-4544-98D3-72C3F8046D75}"/>
              </a:ext>
            </a:extLst>
          </p:cNvPr>
          <p:cNvGraphicFramePr>
            <a:graphicFrameLocks noGrp="1"/>
          </p:cNvGraphicFramePr>
          <p:nvPr>
            <p:extLst>
              <p:ext uri="{D42A27DB-BD31-4B8C-83A1-F6EECF244321}">
                <p14:modId xmlns:p14="http://schemas.microsoft.com/office/powerpoint/2010/main" val="3924997291"/>
              </p:ext>
            </p:extLst>
          </p:nvPr>
        </p:nvGraphicFramePr>
        <p:xfrm>
          <a:off x="0" y="-20240"/>
          <a:ext cx="9144000" cy="6295345"/>
        </p:xfrm>
        <a:graphic>
          <a:graphicData uri="http://schemas.openxmlformats.org/drawingml/2006/table">
            <a:tbl>
              <a:tblPr>
                <a:tableStyleId>{5C22544A-7EE6-4342-B048-85BDC9FD1C3A}</a:tableStyleId>
              </a:tblPr>
              <a:tblGrid>
                <a:gridCol w="1010521">
                  <a:extLst>
                    <a:ext uri="{9D8B030D-6E8A-4147-A177-3AD203B41FA5}">
                      <a16:colId xmlns:a16="http://schemas.microsoft.com/office/drawing/2014/main" val="3308097023"/>
                    </a:ext>
                  </a:extLst>
                </a:gridCol>
                <a:gridCol w="2070361">
                  <a:extLst>
                    <a:ext uri="{9D8B030D-6E8A-4147-A177-3AD203B41FA5}">
                      <a16:colId xmlns:a16="http://schemas.microsoft.com/office/drawing/2014/main" val="9035566"/>
                    </a:ext>
                  </a:extLst>
                </a:gridCol>
                <a:gridCol w="5576317">
                  <a:extLst>
                    <a:ext uri="{9D8B030D-6E8A-4147-A177-3AD203B41FA5}">
                      <a16:colId xmlns:a16="http://schemas.microsoft.com/office/drawing/2014/main" val="4112670436"/>
                    </a:ext>
                  </a:extLst>
                </a:gridCol>
                <a:gridCol w="486801">
                  <a:extLst>
                    <a:ext uri="{9D8B030D-6E8A-4147-A177-3AD203B41FA5}">
                      <a16:colId xmlns:a16="http://schemas.microsoft.com/office/drawing/2014/main" val="2059676857"/>
                    </a:ext>
                  </a:extLst>
                </a:gridCol>
              </a:tblGrid>
              <a:tr h="211803">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847211">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847211">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423606">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42360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1059014">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906225">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393138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128D69-466C-4EDF-8ECF-5C2E184D3124}"/>
              </a:ext>
            </a:extLst>
          </p:cNvPr>
          <p:cNvGraphicFramePr>
            <a:graphicFrameLocks noGrp="1"/>
          </p:cNvGraphicFramePr>
          <p:nvPr>
            <p:extLst>
              <p:ext uri="{D42A27DB-BD31-4B8C-83A1-F6EECF244321}">
                <p14:modId xmlns:p14="http://schemas.microsoft.com/office/powerpoint/2010/main" val="2273358434"/>
              </p:ext>
            </p:extLst>
          </p:nvPr>
        </p:nvGraphicFramePr>
        <p:xfrm>
          <a:off x="0" y="0"/>
          <a:ext cx="9143999" cy="6241776"/>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1753275004"/>
                    </a:ext>
                  </a:extLst>
                </a:gridCol>
                <a:gridCol w="2070362">
                  <a:extLst>
                    <a:ext uri="{9D8B030D-6E8A-4147-A177-3AD203B41FA5}">
                      <a16:colId xmlns:a16="http://schemas.microsoft.com/office/drawing/2014/main" val="1104149966"/>
                    </a:ext>
                  </a:extLst>
                </a:gridCol>
                <a:gridCol w="5516746">
                  <a:extLst>
                    <a:ext uri="{9D8B030D-6E8A-4147-A177-3AD203B41FA5}">
                      <a16:colId xmlns:a16="http://schemas.microsoft.com/office/drawing/2014/main" val="2001968897"/>
                    </a:ext>
                  </a:extLst>
                </a:gridCol>
                <a:gridCol w="546372">
                  <a:extLst>
                    <a:ext uri="{9D8B030D-6E8A-4147-A177-3AD203B41FA5}">
                      <a16:colId xmlns:a16="http://schemas.microsoft.com/office/drawing/2014/main" val="2454774140"/>
                    </a:ext>
                  </a:extLst>
                </a:gridCol>
              </a:tblGrid>
              <a:tr h="788435">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788435">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788435">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788435">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788435">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52562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985543">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possibilitar que o administrador confirme o recebimento de pedidos de troca ou compra com status EM TROCA.</a:t>
                      </a:r>
                    </a:p>
                    <a:p>
                      <a:pPr>
                        <a:spcAft>
                          <a:spcPts val="0"/>
                        </a:spcAft>
                        <a:tabLst>
                          <a:tab pos="5626100" algn="l"/>
                        </a:tabLst>
                      </a:pPr>
                      <a:r>
                        <a:rPr lang="pt-BR" sz="1200" dirty="0">
                          <a:effectLst/>
                        </a:rPr>
                        <a:t>Nesta confirmação o administrador deverá informar se os itens trocados deverão retornar ao estoque. Em caso positivo deve-se dar entrada no estoque dos respectivos itens. </a:t>
                      </a: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788435">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gerar um cupom de troca quando o administrador informar que os itens a serem trocados chegaram. Este cupom deverá ser disponibilizado para o cliente para ser utilizado em futuras compras.</a:t>
                      </a:r>
                      <a:endParaRPr lang="pt-BR" sz="12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6773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B41744A-06C2-42F0-A5A6-3CB97B935982}"/>
              </a:ext>
            </a:extLst>
          </p:cNvPr>
          <p:cNvGraphicFramePr>
            <a:graphicFrameLocks noGrp="1"/>
          </p:cNvGraphicFramePr>
          <p:nvPr>
            <p:extLst>
              <p:ext uri="{D42A27DB-BD31-4B8C-83A1-F6EECF244321}">
                <p14:modId xmlns:p14="http://schemas.microsoft.com/office/powerpoint/2010/main" val="3334326022"/>
              </p:ext>
            </p:extLst>
          </p:nvPr>
        </p:nvGraphicFramePr>
        <p:xfrm>
          <a:off x="0" y="1216974"/>
          <a:ext cx="9144001" cy="4424052"/>
        </p:xfrm>
        <a:graphic>
          <a:graphicData uri="http://schemas.openxmlformats.org/drawingml/2006/table">
            <a:tbl>
              <a:tblPr>
                <a:tableStyleId>{5C22544A-7EE6-4342-B048-85BDC9FD1C3A}</a:tableStyleId>
              </a:tblPr>
              <a:tblGrid>
                <a:gridCol w="1010520">
                  <a:extLst>
                    <a:ext uri="{9D8B030D-6E8A-4147-A177-3AD203B41FA5}">
                      <a16:colId xmlns:a16="http://schemas.microsoft.com/office/drawing/2014/main" val="802279697"/>
                    </a:ext>
                  </a:extLst>
                </a:gridCol>
                <a:gridCol w="2070363">
                  <a:extLst>
                    <a:ext uri="{9D8B030D-6E8A-4147-A177-3AD203B41FA5}">
                      <a16:colId xmlns:a16="http://schemas.microsoft.com/office/drawing/2014/main" val="3381857767"/>
                    </a:ext>
                  </a:extLst>
                </a:gridCol>
                <a:gridCol w="5483639">
                  <a:extLst>
                    <a:ext uri="{9D8B030D-6E8A-4147-A177-3AD203B41FA5}">
                      <a16:colId xmlns:a16="http://schemas.microsoft.com/office/drawing/2014/main" val="750905888"/>
                    </a:ext>
                  </a:extLst>
                </a:gridCol>
                <a:gridCol w="579479">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374264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4C8F77CD-0262-49AF-B576-82940FF42E96}"/>
              </a:ext>
            </a:extLst>
          </p:cNvPr>
          <p:cNvGraphicFramePr>
            <a:graphicFrameLocks noGrp="1"/>
          </p:cNvGraphicFramePr>
          <p:nvPr>
            <p:extLst>
              <p:ext uri="{D42A27DB-BD31-4B8C-83A1-F6EECF244321}">
                <p14:modId xmlns:p14="http://schemas.microsoft.com/office/powerpoint/2010/main" val="3520523481"/>
              </p:ext>
            </p:extLst>
          </p:nvPr>
        </p:nvGraphicFramePr>
        <p:xfrm>
          <a:off x="0" y="1769828"/>
          <a:ext cx="9144000" cy="3318344"/>
        </p:xfrm>
        <a:graphic>
          <a:graphicData uri="http://schemas.openxmlformats.org/drawingml/2006/table">
            <a:tbl>
              <a:tblPr>
                <a:tableStyleId>{5C22544A-7EE6-4342-B048-85BDC9FD1C3A}</a:tableStyleId>
              </a:tblPr>
              <a:tblGrid>
                <a:gridCol w="1267359">
                  <a:extLst>
                    <a:ext uri="{9D8B030D-6E8A-4147-A177-3AD203B41FA5}">
                      <a16:colId xmlns:a16="http://schemas.microsoft.com/office/drawing/2014/main" val="3972760246"/>
                    </a:ext>
                  </a:extLst>
                </a:gridCol>
                <a:gridCol w="1813522">
                  <a:extLst>
                    <a:ext uri="{9D8B030D-6E8A-4147-A177-3AD203B41FA5}">
                      <a16:colId xmlns:a16="http://schemas.microsoft.com/office/drawing/2014/main" val="2750602671"/>
                    </a:ext>
                  </a:extLst>
                </a:gridCol>
                <a:gridCol w="5225894">
                  <a:extLst>
                    <a:ext uri="{9D8B030D-6E8A-4147-A177-3AD203B41FA5}">
                      <a16:colId xmlns:a16="http://schemas.microsoft.com/office/drawing/2014/main" val="2433487570"/>
                    </a:ext>
                  </a:extLst>
                </a:gridCol>
                <a:gridCol w="837225">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dirty="0">
                          <a:effectLst/>
                        </a:rPr>
                        <a:t>Grupo: Geral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2325377698"/>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231</TotalTime>
  <Words>3280</Words>
  <Application>Microsoft Office PowerPoint</Application>
  <PresentationFormat>Apresentação na tela (4:3)</PresentationFormat>
  <Paragraphs>439</Paragraphs>
  <Slides>40</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40</vt:i4>
      </vt:variant>
    </vt:vector>
  </HeadingPairs>
  <TitlesOfParts>
    <vt:vector size="46" baseType="lpstr">
      <vt:lpstr>Arial</vt:lpstr>
      <vt:lpstr>Calibri</vt:lpstr>
      <vt:lpstr>Calibri Light</vt:lpstr>
      <vt:lpstr>Gill Sans MT</vt:lpstr>
      <vt:lpstr>Personalizar design</vt:lpstr>
      <vt:lpstr>Galeria</vt:lpstr>
      <vt:lpstr>Drink-It</vt:lpstr>
      <vt:lpstr>Tema</vt:lpstr>
      <vt:lpstr>O Drink-it</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Documentos </vt:lpstr>
      <vt:lpstr>Diagrama de casos de uso</vt:lpstr>
      <vt:lpstr>Diagrama de classes de domínio</vt:lpstr>
      <vt:lpstr>Diagrama de arquitetura do sistema</vt:lpstr>
      <vt:lpstr>Tecnologias utilizadas </vt:lpstr>
      <vt:lpstr>Cronograma de entregas</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Drink-It</vt:lpstr>
      <vt:lpstr>Drink-It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Drink-It</dc:title>
  <dc:creator>Gabriel Lima</dc:creator>
  <cp:lastModifiedBy>Gabriel Lima</cp:lastModifiedBy>
  <cp:revision>18</cp:revision>
  <dcterms:created xsi:type="dcterms:W3CDTF">2019-12-01T20:26:13Z</dcterms:created>
  <dcterms:modified xsi:type="dcterms:W3CDTF">2019-12-02T01:08:04Z</dcterms:modified>
</cp:coreProperties>
</file>