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sldIdLst>
    <p:sldId id="257" r:id="rId3"/>
    <p:sldId id="258" r:id="rId4"/>
    <p:sldId id="276"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59" r:id="rId21"/>
    <p:sldId id="277" r:id="rId22"/>
    <p:sldId id="278" r:id="rId23"/>
    <p:sldId id="279" r:id="rId24"/>
    <p:sldId id="280" r:id="rId25"/>
    <p:sldId id="281" r:id="rId26"/>
    <p:sldId id="282" r:id="rId27"/>
    <p:sldId id="283"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7F459289-B772-4E36-94F9-431090B79B4F}">
          <p14:sldIdLst>
            <p14:sldId id="257"/>
            <p14:sldId id="258"/>
            <p14:sldId id="276"/>
            <p14:sldId id="260"/>
            <p14:sldId id="261"/>
            <p14:sldId id="262"/>
            <p14:sldId id="263"/>
            <p14:sldId id="265"/>
            <p14:sldId id="266"/>
            <p14:sldId id="267"/>
            <p14:sldId id="268"/>
            <p14:sldId id="269"/>
            <p14:sldId id="270"/>
            <p14:sldId id="271"/>
            <p14:sldId id="272"/>
            <p14:sldId id="273"/>
            <p14:sldId id="274"/>
            <p14:sldId id="275"/>
            <p14:sldId id="259"/>
            <p14:sldId id="277"/>
            <p14:sldId id="278"/>
            <p14:sldId id="279"/>
            <p14:sldId id="280"/>
            <p14:sldId id="281"/>
            <p14:sldId id="282"/>
            <p14:sldId id="283"/>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showGuides="1">
      <p:cViewPr varScale="1">
        <p:scale>
          <a:sx n="72" d="100"/>
          <a:sy n="72" d="100"/>
        </p:scale>
        <p:origin x="126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pic>
        <p:nvPicPr>
          <p:cNvPr id="7" name="Imagem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ítulo 1"/>
          <p:cNvSpPr>
            <a:spLocks noGrp="1"/>
          </p:cNvSpPr>
          <p:nvPr>
            <p:ph type="ctrTitle"/>
          </p:nvPr>
        </p:nvSpPr>
        <p:spPr>
          <a:xfrm>
            <a:off x="1143000" y="1122363"/>
            <a:ext cx="6858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2467027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3289958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628650" y="365125"/>
            <a:ext cx="5762625"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3127139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pt-BR"/>
              <a:t>Clique para editar o título Mestre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Footer Placeholder 4"/>
          <p:cNvSpPr>
            <a:spLocks noGrp="1"/>
          </p:cNvSpPr>
          <p:nvPr>
            <p:ph type="ftr" sz="quarter" idx="11"/>
          </p:nvPr>
        </p:nvSpPr>
        <p:spPr>
          <a:xfrm>
            <a:off x="2396319" y="329308"/>
            <a:ext cx="3086292" cy="309201"/>
          </a:xfrm>
        </p:spPr>
        <p:txBody>
          <a:bodyPr/>
          <a:lstStyle/>
          <a:p>
            <a:endParaRPr lang="pt-BR"/>
          </a:p>
        </p:txBody>
      </p:sp>
      <p:sp>
        <p:nvSpPr>
          <p:cNvPr id="6" name="Slide Number Placeholder 5"/>
          <p:cNvSpPr>
            <a:spLocks noGrp="1"/>
          </p:cNvSpPr>
          <p:nvPr>
            <p:ph type="sldNum" sz="quarter" idx="12"/>
          </p:nvPr>
        </p:nvSpPr>
        <p:spPr>
          <a:xfrm>
            <a:off x="1434703" y="798973"/>
            <a:ext cx="802005" cy="503578"/>
          </a:xfrm>
        </p:spPr>
        <p:txBody>
          <a:bodyPr/>
          <a:lstStyle/>
          <a:p>
            <a:fld id="{2D26CA9E-2D5F-40E7-B8FB-6BAE5B751AB2}" type="slidenum">
              <a:rPr lang="pt-BR" smtClean="0"/>
              <a:t>‹nº›</a:t>
            </a:fld>
            <a:endParaRPr lang="pt-BR"/>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8" name="Imagem 7">
            <a:extLst>
              <a:ext uri="{FF2B5EF4-FFF2-40B4-BE49-F238E27FC236}">
                <a16:creationId xmlns:a16="http://schemas.microsoft.com/office/drawing/2014/main" id="{811B9AF7-58AE-4F68-B46E-77B35889D7D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453664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D26CA9E-2D5F-40E7-B8FB-6BAE5B751AB2}" type="slidenum">
              <a:rPr lang="pt-BR" smtClean="0"/>
              <a:t>‹nº›</a:t>
            </a:fld>
            <a:endParaRPr lang="pt-BR"/>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8" name="Imagem 7">
            <a:extLst>
              <a:ext uri="{FF2B5EF4-FFF2-40B4-BE49-F238E27FC236}">
                <a16:creationId xmlns:a16="http://schemas.microsoft.com/office/drawing/2014/main" id="{BA52264C-0101-4466-8851-720458341B0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541034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pt-BR"/>
              <a:t>Clique para editar o título Mestre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D26CA9E-2D5F-40E7-B8FB-6BAE5B751AB2}" type="slidenum">
              <a:rPr lang="pt-BR" smtClean="0"/>
              <a:t>‹nº›</a:t>
            </a:fld>
            <a:endParaRPr lang="pt-BR"/>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2164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BFBA8FB4-ED44-4D05-B198-27467FCBC54D}" type="datetimeFigureOut">
              <a:rPr lang="pt-BR" smtClean="0"/>
              <a:t>01/12/2019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D26CA9E-2D5F-40E7-B8FB-6BAE5B751AB2}" type="slidenum">
              <a:rPr lang="pt-BR" smtClean="0"/>
              <a:t>‹nº›</a:t>
            </a:fld>
            <a:endParaRPr lang="pt-BR"/>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9" name="Imagem 8">
            <a:extLst>
              <a:ext uri="{FF2B5EF4-FFF2-40B4-BE49-F238E27FC236}">
                <a16:creationId xmlns:a16="http://schemas.microsoft.com/office/drawing/2014/main" id="{BC3C4FBB-FB8B-49D4-9CE1-B91DABEFDB7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4499161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4" name="Content Placeholder 3"/>
          <p:cNvSpPr>
            <a:spLocks noGrp="1"/>
          </p:cNvSpPr>
          <p:nvPr>
            <p:ph sz="half" idx="2"/>
          </p:nvPr>
        </p:nvSpPr>
        <p:spPr>
          <a:xfrm>
            <a:off x="1443491" y="2824270"/>
            <a:ext cx="3125766" cy="2644457"/>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6" name="Content Placeholder 5"/>
          <p:cNvSpPr>
            <a:spLocks noGrp="1"/>
          </p:cNvSpPr>
          <p:nvPr>
            <p:ph sz="quarter" idx="4"/>
          </p:nvPr>
        </p:nvSpPr>
        <p:spPr>
          <a:xfrm>
            <a:off x="4889182" y="2821491"/>
            <a:ext cx="3125652" cy="263737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FBA8FB4-ED44-4D05-B198-27467FCBC54D}" type="datetimeFigureOut">
              <a:rPr lang="pt-BR" smtClean="0"/>
              <a:t>01/12/2019</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2D26CA9E-2D5F-40E7-B8FB-6BAE5B751AB2}" type="slidenum">
              <a:rPr lang="pt-BR" smtClean="0"/>
              <a:t>‹nº›</a:t>
            </a:fld>
            <a:endParaRPr lang="pt-BR"/>
          </a:p>
        </p:txBody>
      </p:sp>
      <p:pic>
        <p:nvPicPr>
          <p:cNvPr id="11" name="Imagem 10">
            <a:extLst>
              <a:ext uri="{FF2B5EF4-FFF2-40B4-BE49-F238E27FC236}">
                <a16:creationId xmlns:a16="http://schemas.microsoft.com/office/drawing/2014/main" id="{C00D8B6B-88EE-4551-9316-6B406C9F70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023430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FBA8FB4-ED44-4D05-B198-27467FCBC54D}" type="datetimeFigureOut">
              <a:rPr lang="pt-BR" smtClean="0"/>
              <a:t>01/12/2019</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2D26CA9E-2D5F-40E7-B8FB-6BAE5B751AB2}" type="slidenum">
              <a:rPr lang="pt-BR" smtClean="0"/>
              <a:t>‹nº›</a:t>
            </a:fld>
            <a:endParaRPr lang="pt-BR"/>
          </a:p>
        </p:txBody>
      </p:sp>
      <p:pic>
        <p:nvPicPr>
          <p:cNvPr id="7" name="Imagem 6">
            <a:extLst>
              <a:ext uri="{FF2B5EF4-FFF2-40B4-BE49-F238E27FC236}">
                <a16:creationId xmlns:a16="http://schemas.microsoft.com/office/drawing/2014/main" id="{7091FB0D-BEBC-41D2-B269-BE12A07843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7520689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BA8FB4-ED44-4D05-B198-27467FCBC54D}" type="datetimeFigureOut">
              <a:rPr lang="pt-BR" smtClean="0"/>
              <a:t>01/12/2019</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12819383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pt-BR"/>
              <a:t>Clique para editar o título Mestre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FBA8FB4-ED44-4D05-B198-27467FCBC54D}" type="datetimeFigureOut">
              <a:rPr lang="pt-BR" smtClean="0"/>
              <a:t>01/12/2019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D26CA9E-2D5F-40E7-B8FB-6BAE5B751AB2}" type="slidenum">
              <a:rPr lang="pt-BR" smtClean="0"/>
              <a:t>‹nº›</a:t>
            </a:fld>
            <a:endParaRPr lang="pt-BR"/>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8932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pic>
        <p:nvPicPr>
          <p:cNvPr id="7" name="Imagem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19172345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pt-BR"/>
              <a:t>Clique no ícone para adicionar uma imagem</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BFBA8FB4-ED44-4D05-B198-27467FCBC54D}" type="datetimeFigureOut">
              <a:rPr lang="pt-BR" smtClean="0"/>
              <a:t>01/12/2019</a:t>
            </a:fld>
            <a:endParaRPr lang="pt-BR"/>
          </a:p>
        </p:txBody>
      </p:sp>
      <p:sp>
        <p:nvSpPr>
          <p:cNvPr id="6" name="Footer Placeholder 5"/>
          <p:cNvSpPr>
            <a:spLocks noGrp="1"/>
          </p:cNvSpPr>
          <p:nvPr>
            <p:ph type="ftr" sz="quarter" idx="11"/>
          </p:nvPr>
        </p:nvSpPr>
        <p:spPr>
          <a:xfrm>
            <a:off x="1437530" y="318641"/>
            <a:ext cx="3251553" cy="320931"/>
          </a:xfrm>
        </p:spPr>
        <p:txBody>
          <a:bodyPr/>
          <a:lstStyle/>
          <a:p>
            <a:endParaRPr lang="pt-BR"/>
          </a:p>
        </p:txBody>
      </p:sp>
      <p:sp>
        <p:nvSpPr>
          <p:cNvPr id="7" name="Slide Number Placeholder 6"/>
          <p:cNvSpPr>
            <a:spLocks noGrp="1"/>
          </p:cNvSpPr>
          <p:nvPr>
            <p:ph type="sldNum" sz="quarter" idx="12"/>
          </p:nvPr>
        </p:nvSpPr>
        <p:spPr/>
        <p:txBody>
          <a:bodyPr/>
          <a:lstStyle/>
          <a:p>
            <a:fld id="{2D26CA9E-2D5F-40E7-B8FB-6BAE5B751AB2}" type="slidenum">
              <a:rPr lang="pt-BR" smtClean="0"/>
              <a:t>‹nº›</a:t>
            </a:fld>
            <a:endParaRPr lang="pt-BR"/>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58929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29556057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D26CA9E-2D5F-40E7-B8FB-6BAE5B751AB2}" type="slidenum">
              <a:rPr lang="pt-BR" smtClean="0"/>
              <a:t>‹nº›</a:t>
            </a:fld>
            <a:endParaRPr lang="pt-BR"/>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0051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fld id="{BFBA8FB4-ED44-4D05-B198-27467FCBC54D}" type="datetimeFigureOut">
              <a:rPr lang="pt-BR" smtClean="0"/>
              <a:t>01/12/2019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2375696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628650" y="1825625"/>
            <a:ext cx="386715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825625"/>
            <a:ext cx="386715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BFBA8FB4-ED44-4D05-B198-27467FCBC54D}" type="datetimeFigureOut">
              <a:rPr lang="pt-BR" smtClean="0"/>
              <a:t>01/12/2019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4179499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10" name="Imagem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ítulo 1"/>
          <p:cNvSpPr>
            <a:spLocks noGrp="1"/>
          </p:cNvSpPr>
          <p:nvPr>
            <p:ph type="title"/>
          </p:nvPr>
        </p:nvSpPr>
        <p:spPr>
          <a:xfrm>
            <a:off x="630238" y="365125"/>
            <a:ext cx="7886700" cy="1325563"/>
          </a:xfrm>
        </p:spPr>
        <p:txBody>
          <a:bodyPr/>
          <a:lstStyle/>
          <a:p>
            <a:r>
              <a:rPr lang="pt-BR"/>
              <a:t>Clique para editar o título mestre</a:t>
            </a:r>
          </a:p>
        </p:txBody>
      </p:sp>
      <p:sp>
        <p:nvSpPr>
          <p:cNvPr id="3" name="Espaço Reservado para Tex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p:cNvSpPr>
            <a:spLocks noGrp="1"/>
          </p:cNvSpPr>
          <p:nvPr>
            <p:ph sz="half" idx="2"/>
          </p:nvPr>
        </p:nvSpPr>
        <p:spPr>
          <a:xfrm>
            <a:off x="630238" y="2505075"/>
            <a:ext cx="386873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4629150" y="2505075"/>
            <a:ext cx="38877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BFBA8FB4-ED44-4D05-B198-27467FCBC54D}" type="datetimeFigureOut">
              <a:rPr lang="pt-BR" smtClean="0"/>
              <a:t>01/12/2019</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2915362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pic>
        <p:nvPicPr>
          <p:cNvPr id="6" name="Imagem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BFBA8FB4-ED44-4D05-B198-27467FCBC54D}" type="datetimeFigureOut">
              <a:rPr lang="pt-BR" smtClean="0"/>
              <a:t>01/12/2019</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1550635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pic>
        <p:nvPicPr>
          <p:cNvPr id="5" name="Imagem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Espaço Reservado para Data 1"/>
          <p:cNvSpPr>
            <a:spLocks noGrp="1"/>
          </p:cNvSpPr>
          <p:nvPr>
            <p:ph type="dt" sz="half" idx="10"/>
          </p:nvPr>
        </p:nvSpPr>
        <p:spPr/>
        <p:txBody>
          <a:bodyPr/>
          <a:lstStyle/>
          <a:p>
            <a:fld id="{BFBA8FB4-ED44-4D05-B198-27467FCBC54D}" type="datetimeFigureOut">
              <a:rPr lang="pt-BR" smtClean="0"/>
              <a:t>01/12/2019</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2557563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BFBA8FB4-ED44-4D05-B198-27467FCBC54D}" type="datetimeFigureOut">
              <a:rPr lang="pt-BR" smtClean="0"/>
              <a:t>01/12/2019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525666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BFBA8FB4-ED44-4D05-B198-27467FCBC54D}" type="datetimeFigureOut">
              <a:rPr lang="pt-BR" smtClean="0"/>
              <a:t>01/12/2019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D26CA9E-2D5F-40E7-B8FB-6BAE5B751AB2}" type="slidenum">
              <a:rPr lang="pt-BR" smtClean="0"/>
              <a:t>‹nº›</a:t>
            </a:fld>
            <a:endParaRPr lang="pt-BR"/>
          </a:p>
        </p:txBody>
      </p:sp>
    </p:spTree>
    <p:extLst>
      <p:ext uri="{BB962C8B-B14F-4D97-AF65-F5344CB8AC3E}">
        <p14:creationId xmlns:p14="http://schemas.microsoft.com/office/powerpoint/2010/main" val="1910676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BA8FB4-ED44-4D05-B198-27467FCBC54D}" type="datetimeFigureOut">
              <a:rPr lang="pt-BR" smtClean="0"/>
              <a:t>01/12/2019</a:t>
            </a:fld>
            <a:endParaRPr lang="pt-BR"/>
          </a:p>
        </p:txBody>
      </p:sp>
      <p:sp>
        <p:nvSpPr>
          <p:cNvPr id="5" name="Espaço Reservado para Rodapé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6CA9E-2D5F-40E7-B8FB-6BAE5B751AB2}" type="slidenum">
              <a:rPr lang="pt-BR" smtClean="0"/>
              <a:t>‹nº›</a:t>
            </a:fld>
            <a:endParaRPr lang="pt-BR"/>
          </a:p>
        </p:txBody>
      </p:sp>
    </p:spTree>
    <p:extLst>
      <p:ext uri="{BB962C8B-B14F-4D97-AF65-F5344CB8AC3E}">
        <p14:creationId xmlns:p14="http://schemas.microsoft.com/office/powerpoint/2010/main" val="421183793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FBA8FB4-ED44-4D05-B198-27467FCBC54D}" type="datetimeFigureOut">
              <a:rPr lang="pt-BR" smtClean="0"/>
              <a:t>01/12/2019</a:t>
            </a:fld>
            <a:endParaRPr lang="pt-BR"/>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2D26CA9E-2D5F-40E7-B8FB-6BAE5B751AB2}" type="slidenum">
              <a:rPr lang="pt-BR" smtClean="0"/>
              <a:t>‹nº›</a:t>
            </a:fld>
            <a:endParaRPr lang="pt-BR"/>
          </a:p>
        </p:txBody>
      </p:sp>
    </p:spTree>
    <p:extLst>
      <p:ext uri="{BB962C8B-B14F-4D97-AF65-F5344CB8AC3E}">
        <p14:creationId xmlns:p14="http://schemas.microsoft.com/office/powerpoint/2010/main" val="46198131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ítulo 1"/>
          <p:cNvSpPr>
            <a:spLocks noGrp="1"/>
          </p:cNvSpPr>
          <p:nvPr>
            <p:ph type="ctrTitle"/>
          </p:nvPr>
        </p:nvSpPr>
        <p:spPr>
          <a:xfrm>
            <a:off x="1089462" y="962902"/>
            <a:ext cx="3132288" cy="2380828"/>
          </a:xfrm>
        </p:spPr>
        <p:txBody>
          <a:bodyPr>
            <a:normAutofit/>
          </a:bodyPr>
          <a:lstStyle/>
          <a:p>
            <a:r>
              <a:rPr lang="pt-BR" sz="4200"/>
              <a:t>Drink-It</a:t>
            </a:r>
          </a:p>
        </p:txBody>
      </p:sp>
      <p:sp>
        <p:nvSpPr>
          <p:cNvPr id="3" name="Subtítulo 2"/>
          <p:cNvSpPr>
            <a:spLocks noGrp="1"/>
          </p:cNvSpPr>
          <p:nvPr>
            <p:ph type="subTitle" idx="1"/>
          </p:nvPr>
        </p:nvSpPr>
        <p:spPr>
          <a:xfrm>
            <a:off x="1085783" y="3631095"/>
            <a:ext cx="3897034" cy="1765799"/>
          </a:xfrm>
        </p:spPr>
        <p:txBody>
          <a:bodyPr>
            <a:normAutofit fontScale="92500" lnSpcReduction="10000"/>
          </a:bodyPr>
          <a:lstStyle/>
          <a:p>
            <a:pPr>
              <a:lnSpc>
                <a:spcPct val="100000"/>
              </a:lnSpc>
            </a:pPr>
            <a:r>
              <a:rPr lang="pt-BR" sz="1400" dirty="0"/>
              <a:t>Gabriel Lima Gomes – RA </a:t>
            </a:r>
            <a:r>
              <a:rPr lang="pt-BR" dirty="0"/>
              <a:t>1840481813011</a:t>
            </a:r>
          </a:p>
          <a:p>
            <a:endParaRPr lang="pt-BR" sz="1400" dirty="0"/>
          </a:p>
          <a:p>
            <a:r>
              <a:rPr lang="pt-BR" sz="1400" dirty="0"/>
              <a:t>Gustavo da Rosa – RA </a:t>
            </a:r>
          </a:p>
          <a:p>
            <a:endParaRPr lang="pt-BR" sz="1400" dirty="0"/>
          </a:p>
          <a:p>
            <a:r>
              <a:rPr lang="pt-BR" sz="1400" dirty="0"/>
              <a:t>Docente: Prof. Dr. Rodrigo rocha da silva</a:t>
            </a:r>
          </a:p>
        </p:txBody>
      </p:sp>
      <p:cxnSp>
        <p:nvCxnSpPr>
          <p:cNvPr id="14" name="Straight Connector 13">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462" y="3528543"/>
            <a:ext cx="31286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Graphic 6">
            <a:extLst>
              <a:ext uri="{FF2B5EF4-FFF2-40B4-BE49-F238E27FC236}">
                <a16:creationId xmlns:a16="http://schemas.microsoft.com/office/drawing/2014/main" id="{23DBF57D-97CA-43B5-AB9F-C17F9D18DE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0808" y="1275798"/>
            <a:ext cx="3720331" cy="3720331"/>
          </a:xfrm>
          <a:prstGeom prst="rect">
            <a:avLst/>
          </a:prstGeom>
        </p:spPr>
      </p:pic>
      <p:pic>
        <p:nvPicPr>
          <p:cNvPr id="16" name="Picture 15">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8" name="Straight Connector 17">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087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7" name="Tabela 6">
            <a:extLst>
              <a:ext uri="{FF2B5EF4-FFF2-40B4-BE49-F238E27FC236}">
                <a16:creationId xmlns:a16="http://schemas.microsoft.com/office/drawing/2014/main" id="{CD461D62-8E39-4BE2-BEC3-C7319F16D6DC}"/>
              </a:ext>
            </a:extLst>
          </p:cNvPr>
          <p:cNvGraphicFramePr>
            <a:graphicFrameLocks noGrp="1"/>
          </p:cNvGraphicFramePr>
          <p:nvPr>
            <p:extLst>
              <p:ext uri="{D42A27DB-BD31-4B8C-83A1-F6EECF244321}">
                <p14:modId xmlns:p14="http://schemas.microsoft.com/office/powerpoint/2010/main" val="393902045"/>
              </p:ext>
            </p:extLst>
          </p:nvPr>
        </p:nvGraphicFramePr>
        <p:xfrm>
          <a:off x="1" y="1017337"/>
          <a:ext cx="9143999" cy="5120640"/>
        </p:xfrm>
        <a:graphic>
          <a:graphicData uri="http://schemas.openxmlformats.org/drawingml/2006/table">
            <a:tbl>
              <a:tblPr>
                <a:tableStyleId>{5C22544A-7EE6-4342-B048-85BDC9FD1C3A}</a:tableStyleId>
              </a:tblPr>
              <a:tblGrid>
                <a:gridCol w="1267360">
                  <a:extLst>
                    <a:ext uri="{9D8B030D-6E8A-4147-A177-3AD203B41FA5}">
                      <a16:colId xmlns:a16="http://schemas.microsoft.com/office/drawing/2014/main" val="577574108"/>
                    </a:ext>
                  </a:extLst>
                </a:gridCol>
                <a:gridCol w="1813522">
                  <a:extLst>
                    <a:ext uri="{9D8B030D-6E8A-4147-A177-3AD203B41FA5}">
                      <a16:colId xmlns:a16="http://schemas.microsoft.com/office/drawing/2014/main" val="3779986544"/>
                    </a:ext>
                  </a:extLst>
                </a:gridCol>
                <a:gridCol w="5289716">
                  <a:extLst>
                    <a:ext uri="{9D8B030D-6E8A-4147-A177-3AD203B41FA5}">
                      <a16:colId xmlns:a16="http://schemas.microsoft.com/office/drawing/2014/main" val="4035944259"/>
                    </a:ext>
                  </a:extLst>
                </a:gridCol>
                <a:gridCol w="773401">
                  <a:extLst>
                    <a:ext uri="{9D8B030D-6E8A-4147-A177-3AD203B41FA5}">
                      <a16:colId xmlns:a16="http://schemas.microsoft.com/office/drawing/2014/main" val="1429067529"/>
                    </a:ext>
                  </a:extLst>
                </a:gridCol>
              </a:tblGrid>
              <a:tr h="159765">
                <a:tc gridSpan="3">
                  <a:txBody>
                    <a:bodyPr/>
                    <a:lstStyle/>
                    <a:p>
                      <a:pPr>
                        <a:spcAft>
                          <a:spcPts val="600"/>
                        </a:spcAft>
                      </a:pPr>
                      <a:r>
                        <a:rPr lang="pt-BR" sz="1600">
                          <a:effectLst/>
                        </a:rPr>
                        <a:t>Grupo: Cadastro de Clientes</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600"/>
                        </a:spcAf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907287238"/>
                  </a:ext>
                </a:extLst>
              </a:tr>
              <a:tr h="511280">
                <a:tc>
                  <a:txBody>
                    <a:bodyPr/>
                    <a:lstStyle/>
                    <a:p>
                      <a:pPr>
                        <a:spcAft>
                          <a:spcPts val="0"/>
                        </a:spcAft>
                      </a:pPr>
                      <a:r>
                        <a:rPr lang="pt-BR" sz="1600">
                          <a:effectLst/>
                        </a:rPr>
                        <a:t>RNF0031</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Senha forte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A senha cadastrada pelo usuário deve ser composta de pelo menos 8 caracteres, ter letras maiúsculas e minúsculas além de conter caracteres especiais.</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4094136842"/>
                  </a:ext>
                </a:extLst>
              </a:tr>
              <a:tr h="340853">
                <a:tc>
                  <a:txBody>
                    <a:bodyPr/>
                    <a:lstStyle/>
                    <a:p>
                      <a:pPr>
                        <a:spcAft>
                          <a:spcPts val="0"/>
                        </a:spcAft>
                      </a:pPr>
                      <a:r>
                        <a:rPr lang="pt-BR" sz="1600" dirty="0">
                          <a:effectLst/>
                        </a:rPr>
                        <a:t>RNF0032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Confirmação de senha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O usuário obrigatoriamente deve digitar duas vezes a mesma senha no momento do registro da mesma.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742801866"/>
                  </a:ext>
                </a:extLst>
              </a:tr>
              <a:tr h="187469">
                <a:tc>
                  <a:txBody>
                    <a:bodyPr/>
                    <a:lstStyle/>
                    <a:p>
                      <a:pPr>
                        <a:spcAft>
                          <a:spcPts val="0"/>
                        </a:spcAft>
                      </a:pPr>
                      <a:r>
                        <a:rPr lang="pt-BR" sz="1600" dirty="0">
                          <a:effectLst/>
                        </a:rPr>
                        <a:t>RNF0033</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Senha criptografada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A senha deve ser criptografada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4010133024"/>
                  </a:ext>
                </a:extLst>
              </a:tr>
              <a:tr h="635008">
                <a:tc>
                  <a:txBody>
                    <a:bodyPr/>
                    <a:lstStyle/>
                    <a:p>
                      <a:pPr>
                        <a:spcAft>
                          <a:spcPts val="0"/>
                        </a:spcAft>
                      </a:pPr>
                      <a:r>
                        <a:rPr lang="pt-BR" sz="1600" dirty="0">
                          <a:effectLst/>
                        </a:rPr>
                        <a:t>RF0034</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Alteração apenas de endereços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O sistema deve possibilitar que endereços de entrega ou cobrança possam ser alterados ou adicionados de forma simples sem a necessidade da edição dos demais dados cadastrais.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326265325"/>
                  </a:ext>
                </a:extLst>
              </a:tr>
              <a:tr h="476256">
                <a:tc>
                  <a:txBody>
                    <a:bodyPr/>
                    <a:lstStyle/>
                    <a:p>
                      <a:pPr>
                        <a:spcAft>
                          <a:spcPts val="0"/>
                        </a:spcAft>
                      </a:pPr>
                      <a:r>
                        <a:rPr lang="pt-BR" sz="1600" dirty="0">
                          <a:effectLst/>
                        </a:rPr>
                        <a:t>RNF0035</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Código de cliente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cliente cadastrado deve receber um código único no sistema.</a:t>
                      </a:r>
                    </a:p>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707381261"/>
                  </a:ext>
                </a:extLst>
              </a:tr>
              <a:tr h="187469">
                <a:tc gridSpan="3">
                  <a:txBody>
                    <a:bodyPr/>
                    <a:lstStyle/>
                    <a:p>
                      <a:pPr>
                        <a:spcAft>
                          <a:spcPts val="600"/>
                        </a:spcAft>
                      </a:pPr>
                      <a:r>
                        <a:rPr lang="pt-BR" sz="1600" dirty="0">
                          <a:effectLst/>
                        </a:rPr>
                        <a:t>Grupo: Gerenciar Vendas Eletrônicas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600"/>
                        </a:spcAf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83623994"/>
                  </a:ext>
                </a:extLst>
              </a:tr>
              <a:tr h="952512">
                <a:tc>
                  <a:txBody>
                    <a:bodyPr/>
                    <a:lstStyle/>
                    <a:p>
                      <a:pPr>
                        <a:spcAft>
                          <a:spcPts val="0"/>
                        </a:spcAft>
                      </a:pPr>
                      <a:r>
                        <a:rPr lang="pt-BR" sz="1600" dirty="0">
                          <a:effectLst/>
                        </a:rPr>
                        <a:t>RNF0041</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Apresentar itens retirados do carrinho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Deve ser apresentado na listagem de itens do carrinho os produtos removidos por atingirem o prazo determinado para finalização da compra (apresentar o tempo conforme parâmetro do sistema). Assim a opção comprar deve ser desabilitada e o itens deverão ser adicionados novamente no carrinho.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a:t>
                      </a:r>
                    </a:p>
                  </a:txBody>
                  <a:tcPr marL="68580" marR="68580" marT="0" marB="0"/>
                </a:tc>
                <a:extLst>
                  <a:ext uri="{0D108BD9-81ED-4DB2-BD59-A6C34878D82A}">
                    <a16:rowId xmlns:a16="http://schemas.microsoft.com/office/drawing/2014/main" val="3500552792"/>
                  </a:ext>
                </a:extLst>
              </a:tr>
            </a:tbl>
          </a:graphicData>
        </a:graphic>
      </p:graphicFrame>
    </p:spTree>
    <p:extLst>
      <p:ext uri="{BB962C8B-B14F-4D97-AF65-F5344CB8AC3E}">
        <p14:creationId xmlns:p14="http://schemas.microsoft.com/office/powerpoint/2010/main" val="2720885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8" name="Tabela 7">
            <a:extLst>
              <a:ext uri="{FF2B5EF4-FFF2-40B4-BE49-F238E27FC236}">
                <a16:creationId xmlns:a16="http://schemas.microsoft.com/office/drawing/2014/main" id="{AF4D590A-E4D4-4D33-8810-0F71047B16C9}"/>
              </a:ext>
            </a:extLst>
          </p:cNvPr>
          <p:cNvGraphicFramePr>
            <a:graphicFrameLocks noGrp="1"/>
          </p:cNvGraphicFramePr>
          <p:nvPr>
            <p:extLst>
              <p:ext uri="{D42A27DB-BD31-4B8C-83A1-F6EECF244321}">
                <p14:modId xmlns:p14="http://schemas.microsoft.com/office/powerpoint/2010/main" val="1959113430"/>
              </p:ext>
            </p:extLst>
          </p:nvPr>
        </p:nvGraphicFramePr>
        <p:xfrm>
          <a:off x="0" y="2015733"/>
          <a:ext cx="9144001" cy="2667208"/>
        </p:xfrm>
        <a:graphic>
          <a:graphicData uri="http://schemas.openxmlformats.org/drawingml/2006/table">
            <a:tbl>
              <a:tblPr>
                <a:tableStyleId>{5C22544A-7EE6-4342-B048-85BDC9FD1C3A}</a:tableStyleId>
              </a:tblPr>
              <a:tblGrid>
                <a:gridCol w="1257106">
                  <a:extLst>
                    <a:ext uri="{9D8B030D-6E8A-4147-A177-3AD203B41FA5}">
                      <a16:colId xmlns:a16="http://schemas.microsoft.com/office/drawing/2014/main" val="117204447"/>
                    </a:ext>
                  </a:extLst>
                </a:gridCol>
                <a:gridCol w="1798850">
                  <a:extLst>
                    <a:ext uri="{9D8B030D-6E8A-4147-A177-3AD203B41FA5}">
                      <a16:colId xmlns:a16="http://schemas.microsoft.com/office/drawing/2014/main" val="4140434526"/>
                    </a:ext>
                  </a:extLst>
                </a:gridCol>
                <a:gridCol w="5400732">
                  <a:extLst>
                    <a:ext uri="{9D8B030D-6E8A-4147-A177-3AD203B41FA5}">
                      <a16:colId xmlns:a16="http://schemas.microsoft.com/office/drawing/2014/main" val="1053408963"/>
                    </a:ext>
                  </a:extLst>
                </a:gridCol>
                <a:gridCol w="687313">
                  <a:extLst>
                    <a:ext uri="{9D8B030D-6E8A-4147-A177-3AD203B41FA5}">
                      <a16:colId xmlns:a16="http://schemas.microsoft.com/office/drawing/2014/main" val="2783644472"/>
                    </a:ext>
                  </a:extLst>
                </a:gridCol>
              </a:tblGrid>
              <a:tr h="362213">
                <a:tc gridSpan="3">
                  <a:txBody>
                    <a:bodyPr/>
                    <a:lstStyle/>
                    <a:p>
                      <a:pPr>
                        <a:spcAft>
                          <a:spcPts val="0"/>
                        </a:spcAft>
                        <a:tabLst>
                          <a:tab pos="5626100" algn="l"/>
                        </a:tabLst>
                      </a:pPr>
                      <a:r>
                        <a:rPr lang="pt-BR" sz="1600" dirty="0">
                          <a:effectLst/>
                        </a:rPr>
                        <a:t>Grupo: Cadastro de Bebidas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187943144"/>
                  </a:ext>
                </a:extLst>
              </a:tr>
              <a:tr h="2304995">
                <a:tc>
                  <a:txBody>
                    <a:bodyPr/>
                    <a:lstStyle/>
                    <a:p>
                      <a:pPr>
                        <a:spcAft>
                          <a:spcPts val="0"/>
                        </a:spcAft>
                      </a:pPr>
                      <a:r>
                        <a:rPr lang="pt-BR" sz="1600">
                          <a:effectLst/>
                        </a:rPr>
                        <a:t>RN0011</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a:effectLst/>
                        </a:rPr>
                        <a:t>Dados obrigatórios para o cadastro de uma bebida</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toda bebida cadastrada é obrigatório o cadastro dos seguintes dados: nome, descrição, tipo de bebida, marca, valor (em R$), volume, peso, sabor, lote, data de fabricação, data de validade, fabricante, embalagem, número do código de barras, sinalizar se é alcoólica (se sim, informar teor alcoólico), sinalizar se é gaseificada, sinalizar se contém glúten, ingredientes usados e dica de conservação.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807202696"/>
                  </a:ext>
                </a:extLst>
              </a:tr>
            </a:tbl>
          </a:graphicData>
        </a:graphic>
      </p:graphicFrame>
    </p:spTree>
    <p:extLst>
      <p:ext uri="{BB962C8B-B14F-4D97-AF65-F5344CB8AC3E}">
        <p14:creationId xmlns:p14="http://schemas.microsoft.com/office/powerpoint/2010/main" val="1079111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7" name="Tabela 6">
            <a:extLst>
              <a:ext uri="{FF2B5EF4-FFF2-40B4-BE49-F238E27FC236}">
                <a16:creationId xmlns:a16="http://schemas.microsoft.com/office/drawing/2014/main" id="{A7468B63-9D8A-4846-993C-FD902FF27C82}"/>
              </a:ext>
            </a:extLst>
          </p:cNvPr>
          <p:cNvGraphicFramePr>
            <a:graphicFrameLocks noGrp="1"/>
          </p:cNvGraphicFramePr>
          <p:nvPr>
            <p:extLst>
              <p:ext uri="{D42A27DB-BD31-4B8C-83A1-F6EECF244321}">
                <p14:modId xmlns:p14="http://schemas.microsoft.com/office/powerpoint/2010/main" val="2363326119"/>
              </p:ext>
            </p:extLst>
          </p:nvPr>
        </p:nvGraphicFramePr>
        <p:xfrm>
          <a:off x="0" y="1431587"/>
          <a:ext cx="9144000" cy="4334720"/>
        </p:xfrm>
        <a:graphic>
          <a:graphicData uri="http://schemas.openxmlformats.org/drawingml/2006/table">
            <a:tbl>
              <a:tblPr>
                <a:tableStyleId>{5C22544A-7EE6-4342-B048-85BDC9FD1C3A}</a:tableStyleId>
              </a:tblPr>
              <a:tblGrid>
                <a:gridCol w="1257106">
                  <a:extLst>
                    <a:ext uri="{9D8B030D-6E8A-4147-A177-3AD203B41FA5}">
                      <a16:colId xmlns:a16="http://schemas.microsoft.com/office/drawing/2014/main" val="3589551638"/>
                    </a:ext>
                  </a:extLst>
                </a:gridCol>
                <a:gridCol w="1798850">
                  <a:extLst>
                    <a:ext uri="{9D8B030D-6E8A-4147-A177-3AD203B41FA5}">
                      <a16:colId xmlns:a16="http://schemas.microsoft.com/office/drawing/2014/main" val="125195622"/>
                    </a:ext>
                  </a:extLst>
                </a:gridCol>
                <a:gridCol w="5519161">
                  <a:extLst>
                    <a:ext uri="{9D8B030D-6E8A-4147-A177-3AD203B41FA5}">
                      <a16:colId xmlns:a16="http://schemas.microsoft.com/office/drawing/2014/main" val="44752995"/>
                    </a:ext>
                  </a:extLst>
                </a:gridCol>
                <a:gridCol w="568883">
                  <a:extLst>
                    <a:ext uri="{9D8B030D-6E8A-4147-A177-3AD203B41FA5}">
                      <a16:colId xmlns:a16="http://schemas.microsoft.com/office/drawing/2014/main" val="1213319428"/>
                    </a:ext>
                  </a:extLst>
                </a:gridCol>
              </a:tblGrid>
              <a:tr h="900800">
                <a:tc>
                  <a:txBody>
                    <a:bodyPr/>
                    <a:lstStyle/>
                    <a:p>
                      <a:pPr>
                        <a:spcAft>
                          <a:spcPts val="0"/>
                        </a:spcAft>
                        <a:tabLst>
                          <a:tab pos="5626100" algn="l"/>
                        </a:tabLst>
                      </a:pPr>
                      <a:r>
                        <a:rPr lang="pt-BR" sz="1600">
                          <a:effectLst/>
                        </a:rPr>
                        <a:t>RN0013</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Definindo valor de venda</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jogo após cadastrado deverá ser associado a um grupo de precificação onde o valor deverá ter como base a margem de lucro parametrizado para o grupo definido no cadastro do jogo.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633321765"/>
                  </a:ext>
                </a:extLst>
              </a:tr>
              <a:tr h="1501334">
                <a:tc>
                  <a:txBody>
                    <a:bodyPr/>
                    <a:lstStyle/>
                    <a:p>
                      <a:pPr>
                        <a:spcAft>
                          <a:spcPts val="0"/>
                        </a:spcAft>
                        <a:tabLst>
                          <a:tab pos="5626100" algn="l"/>
                        </a:tabLst>
                      </a:pPr>
                      <a:r>
                        <a:rPr lang="pt-BR" sz="1600" dirty="0">
                          <a:effectLst/>
                        </a:rPr>
                        <a:t>RN0014</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Validar margem de lucro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Uma bebida somente pode ter seu valor alterado se estiver dentro da margem de lucro definida pelo critério de grupo de precificação. Para uma bebida ter seu valor alterado para baixo da margem de lucro definida pelo grupo de precificação é necessária uma autorização de um gerente de vendas.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878415438"/>
                  </a:ext>
                </a:extLst>
              </a:tr>
              <a:tr h="600533">
                <a:tc>
                  <a:txBody>
                    <a:bodyPr/>
                    <a:lstStyle/>
                    <a:p>
                      <a:pPr>
                        <a:spcAft>
                          <a:spcPts val="0"/>
                        </a:spcAft>
                        <a:tabLst>
                          <a:tab pos="5626100" algn="l"/>
                        </a:tabLst>
                      </a:pPr>
                      <a:r>
                        <a:rPr lang="pt-BR" sz="1600" dirty="0">
                          <a:effectLst/>
                        </a:rPr>
                        <a:t>RN0015</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Associar motivo de inativação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Toda bebida que for inativada manualmente deve ter uma justificativa e uma categoria de inativação associada.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132131748"/>
                  </a:ext>
                </a:extLst>
              </a:tr>
              <a:tr h="600533">
                <a:tc>
                  <a:txBody>
                    <a:bodyPr/>
                    <a:lstStyle/>
                    <a:p>
                      <a:pPr>
                        <a:spcAft>
                          <a:spcPts val="0"/>
                        </a:spcAft>
                        <a:tabLst>
                          <a:tab pos="5626100" algn="l"/>
                        </a:tabLst>
                      </a:pPr>
                      <a:r>
                        <a:rPr lang="pt-BR" sz="1600" dirty="0">
                          <a:effectLst/>
                        </a:rPr>
                        <a:t>RN0016</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Associar motivo de inativação automática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cadastro de bebida inativado de forma automática deve ser categorizado como FORA DE MERCADO.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153098101"/>
                  </a:ext>
                </a:extLst>
              </a:tr>
              <a:tr h="600533">
                <a:tc>
                  <a:txBody>
                    <a:bodyPr/>
                    <a:lstStyle/>
                    <a:p>
                      <a:pPr>
                        <a:spcAft>
                          <a:spcPts val="0"/>
                        </a:spcAft>
                        <a:tabLst>
                          <a:tab pos="5626100" algn="l"/>
                        </a:tabLst>
                      </a:pPr>
                      <a:r>
                        <a:rPr lang="pt-BR" sz="1600" dirty="0">
                          <a:effectLst/>
                        </a:rPr>
                        <a:t>RN0017</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Associar motivo de ativação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Toda bebida que for ativada deve ter uma justificativa e uma categoria de ativação associada.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225112200"/>
                  </a:ext>
                </a:extLst>
              </a:tr>
            </a:tbl>
          </a:graphicData>
        </a:graphic>
      </p:graphicFrame>
    </p:spTree>
    <p:extLst>
      <p:ext uri="{BB962C8B-B14F-4D97-AF65-F5344CB8AC3E}">
        <p14:creationId xmlns:p14="http://schemas.microsoft.com/office/powerpoint/2010/main" val="1115794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8" name="Tabela 7">
            <a:extLst>
              <a:ext uri="{FF2B5EF4-FFF2-40B4-BE49-F238E27FC236}">
                <a16:creationId xmlns:a16="http://schemas.microsoft.com/office/drawing/2014/main" id="{737C5C49-5C4C-4FA1-A337-5F666AFA5580}"/>
              </a:ext>
            </a:extLst>
          </p:cNvPr>
          <p:cNvGraphicFramePr>
            <a:graphicFrameLocks noGrp="1"/>
          </p:cNvGraphicFramePr>
          <p:nvPr>
            <p:extLst>
              <p:ext uri="{D42A27DB-BD31-4B8C-83A1-F6EECF244321}">
                <p14:modId xmlns:p14="http://schemas.microsoft.com/office/powerpoint/2010/main" val="87747313"/>
              </p:ext>
            </p:extLst>
          </p:nvPr>
        </p:nvGraphicFramePr>
        <p:xfrm>
          <a:off x="0" y="1150288"/>
          <a:ext cx="9144001" cy="4755223"/>
        </p:xfrm>
        <a:graphic>
          <a:graphicData uri="http://schemas.openxmlformats.org/drawingml/2006/table">
            <a:tbl>
              <a:tblPr>
                <a:tableStyleId>{5C22544A-7EE6-4342-B048-85BDC9FD1C3A}</a:tableStyleId>
              </a:tblPr>
              <a:tblGrid>
                <a:gridCol w="1267111">
                  <a:extLst>
                    <a:ext uri="{9D8B030D-6E8A-4147-A177-3AD203B41FA5}">
                      <a16:colId xmlns:a16="http://schemas.microsoft.com/office/drawing/2014/main" val="1953439229"/>
                    </a:ext>
                  </a:extLst>
                </a:gridCol>
                <a:gridCol w="1813765">
                  <a:extLst>
                    <a:ext uri="{9D8B030D-6E8A-4147-A177-3AD203B41FA5}">
                      <a16:colId xmlns:a16="http://schemas.microsoft.com/office/drawing/2014/main" val="1647427066"/>
                    </a:ext>
                  </a:extLst>
                </a:gridCol>
                <a:gridCol w="5423381">
                  <a:extLst>
                    <a:ext uri="{9D8B030D-6E8A-4147-A177-3AD203B41FA5}">
                      <a16:colId xmlns:a16="http://schemas.microsoft.com/office/drawing/2014/main" val="1593306528"/>
                    </a:ext>
                  </a:extLst>
                </a:gridCol>
                <a:gridCol w="639744">
                  <a:extLst>
                    <a:ext uri="{9D8B030D-6E8A-4147-A177-3AD203B41FA5}">
                      <a16:colId xmlns:a16="http://schemas.microsoft.com/office/drawing/2014/main" val="3577663956"/>
                    </a:ext>
                  </a:extLst>
                </a:gridCol>
              </a:tblGrid>
              <a:tr h="331998">
                <a:tc gridSpan="3">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Grupo: Cadastro de Clientes</a:t>
                      </a:r>
                    </a:p>
                  </a:txBody>
                  <a:tcPr marL="68580" marR="68580" marT="0" marB="0"/>
                </a:tc>
                <a:tc hMerge="1">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828156712"/>
                  </a:ext>
                </a:extLst>
              </a:tr>
              <a:tr h="905448">
                <a:tc>
                  <a:txBody>
                    <a:bodyPr/>
                    <a:lstStyle/>
                    <a:p>
                      <a:pPr>
                        <a:spcAft>
                          <a:spcPts val="0"/>
                        </a:spcAft>
                        <a:tabLst>
                          <a:tab pos="5626100" algn="l"/>
                        </a:tabLst>
                      </a:pPr>
                      <a:r>
                        <a:rPr lang="pt-BR" sz="1600" dirty="0">
                          <a:effectLst/>
                        </a:rPr>
                        <a:t>RN0021</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Cadastro de endereço de cobrança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todo cliente cadastrado é obrigatório o registro de ao menos um endereço de cobrança.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373946936"/>
                  </a:ext>
                </a:extLst>
              </a:tr>
              <a:tr h="603632">
                <a:tc>
                  <a:txBody>
                    <a:bodyPr/>
                    <a:lstStyle/>
                    <a:p>
                      <a:pPr>
                        <a:spcAft>
                          <a:spcPts val="0"/>
                        </a:spcAft>
                        <a:tabLst>
                          <a:tab pos="5626100" algn="l"/>
                        </a:tabLst>
                      </a:pPr>
                      <a:r>
                        <a:rPr lang="pt-BR" sz="1600" dirty="0">
                          <a:effectLst/>
                        </a:rPr>
                        <a:t>RN0022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Cadastro de endereço de entrega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todo cliente cadastrado é obrigatório o registro de ao menos um endereço de entrega.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4065630429"/>
                  </a:ext>
                </a:extLst>
              </a:tr>
              <a:tr h="1810897">
                <a:tc>
                  <a:txBody>
                    <a:bodyPr/>
                    <a:lstStyle/>
                    <a:p>
                      <a:pPr>
                        <a:spcAft>
                          <a:spcPts val="0"/>
                        </a:spcAft>
                        <a:tabLst>
                          <a:tab pos="5626100" algn="l"/>
                        </a:tabLst>
                      </a:pPr>
                      <a:r>
                        <a:rPr lang="pt-BR" sz="1600" dirty="0">
                          <a:effectLst/>
                        </a:rPr>
                        <a:t>RN0023</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Composição do registro de endereços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cadastro de endereços associados a clientes deve ser composto dos seguintes dados: Tipo de residência (Casa, Apartamento, </a:t>
                      </a:r>
                      <a:r>
                        <a:rPr lang="pt-BR" sz="1600" dirty="0" err="1">
                          <a:effectLst/>
                        </a:rPr>
                        <a:t>etc</a:t>
                      </a:r>
                      <a:r>
                        <a:rPr lang="pt-BR" sz="1600" dirty="0">
                          <a:effectLst/>
                        </a:rPr>
                        <a:t>), Tipo Logradouro, Logradouro, Número, Bairro, CEP, Cidade, Estado e País. Todos os campos anteriores são de preenchimento obrigatório. Opcionalmente pode ser preenchido um campo observações.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891392619"/>
                  </a:ext>
                </a:extLst>
              </a:tr>
              <a:tr h="905448">
                <a:tc>
                  <a:txBody>
                    <a:bodyPr/>
                    <a:lstStyle/>
                    <a:p>
                      <a:pPr>
                        <a:spcAft>
                          <a:spcPts val="0"/>
                        </a:spcAft>
                        <a:tabLst>
                          <a:tab pos="5626100" algn="l"/>
                        </a:tabLst>
                      </a:pPr>
                      <a:r>
                        <a:rPr lang="pt-BR" sz="1600" dirty="0">
                          <a:effectLst/>
                        </a:rPr>
                        <a:t>RN0024</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Composição do registro de cartões de crédito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cartão de crédito associado a um cliente deverá ser composto pelos seguintes campos: Nº do Cartão, Nome impresso no Cartão, Bandeira do Cartão e Código de Segurança.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951867359"/>
                  </a:ext>
                </a:extLst>
              </a:tr>
            </a:tbl>
          </a:graphicData>
        </a:graphic>
      </p:graphicFrame>
    </p:spTree>
    <p:extLst>
      <p:ext uri="{BB962C8B-B14F-4D97-AF65-F5344CB8AC3E}">
        <p14:creationId xmlns:p14="http://schemas.microsoft.com/office/powerpoint/2010/main" val="955511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7" name="Tabela 6">
            <a:extLst>
              <a:ext uri="{FF2B5EF4-FFF2-40B4-BE49-F238E27FC236}">
                <a16:creationId xmlns:a16="http://schemas.microsoft.com/office/drawing/2014/main" id="{D8FCE99D-9A7D-4D57-9965-38EF452F428C}"/>
              </a:ext>
            </a:extLst>
          </p:cNvPr>
          <p:cNvGraphicFramePr>
            <a:graphicFrameLocks noGrp="1"/>
          </p:cNvGraphicFramePr>
          <p:nvPr>
            <p:extLst>
              <p:ext uri="{D42A27DB-BD31-4B8C-83A1-F6EECF244321}">
                <p14:modId xmlns:p14="http://schemas.microsoft.com/office/powerpoint/2010/main" val="4204553535"/>
              </p:ext>
            </p:extLst>
          </p:nvPr>
        </p:nvGraphicFramePr>
        <p:xfrm>
          <a:off x="1" y="1471343"/>
          <a:ext cx="9144000" cy="4224690"/>
        </p:xfrm>
        <a:graphic>
          <a:graphicData uri="http://schemas.openxmlformats.org/drawingml/2006/table">
            <a:tbl>
              <a:tblPr>
                <a:tableStyleId>{5C22544A-7EE6-4342-B048-85BDC9FD1C3A}</a:tableStyleId>
              </a:tblPr>
              <a:tblGrid>
                <a:gridCol w="1267111">
                  <a:extLst>
                    <a:ext uri="{9D8B030D-6E8A-4147-A177-3AD203B41FA5}">
                      <a16:colId xmlns:a16="http://schemas.microsoft.com/office/drawing/2014/main" val="506537486"/>
                    </a:ext>
                  </a:extLst>
                </a:gridCol>
                <a:gridCol w="1813765">
                  <a:extLst>
                    <a:ext uri="{9D8B030D-6E8A-4147-A177-3AD203B41FA5}">
                      <a16:colId xmlns:a16="http://schemas.microsoft.com/office/drawing/2014/main" val="2455306198"/>
                    </a:ext>
                  </a:extLst>
                </a:gridCol>
                <a:gridCol w="5409285">
                  <a:extLst>
                    <a:ext uri="{9D8B030D-6E8A-4147-A177-3AD203B41FA5}">
                      <a16:colId xmlns:a16="http://schemas.microsoft.com/office/drawing/2014/main" val="772869499"/>
                    </a:ext>
                  </a:extLst>
                </a:gridCol>
                <a:gridCol w="653839">
                  <a:extLst>
                    <a:ext uri="{9D8B030D-6E8A-4147-A177-3AD203B41FA5}">
                      <a16:colId xmlns:a16="http://schemas.microsoft.com/office/drawing/2014/main" val="3268853180"/>
                    </a:ext>
                  </a:extLst>
                </a:gridCol>
              </a:tblGrid>
              <a:tr h="974799">
                <a:tc>
                  <a:txBody>
                    <a:bodyPr/>
                    <a:lstStyle/>
                    <a:p>
                      <a:pPr>
                        <a:spcAft>
                          <a:spcPts val="0"/>
                        </a:spcAft>
                        <a:tabLst>
                          <a:tab pos="5626100" algn="l"/>
                        </a:tabLst>
                      </a:pPr>
                      <a:r>
                        <a:rPr lang="pt-BR" sz="1600">
                          <a:effectLst/>
                        </a:rPr>
                        <a:t>RN0025</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Bandeiras permitidas para registro de cartões de crédito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Todo cartão de crédito associado a um cliente deverá ser de alguma bandeira registrada no sistema [VISA, MASTERCAD].</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977076712"/>
                  </a:ext>
                </a:extLst>
              </a:tr>
              <a:tr h="1299732">
                <a:tc>
                  <a:txBody>
                    <a:bodyPr/>
                    <a:lstStyle/>
                    <a:p>
                      <a:pPr>
                        <a:spcAft>
                          <a:spcPts val="0"/>
                        </a:spcAft>
                      </a:pPr>
                      <a:r>
                        <a:rPr lang="pt-BR" sz="1600" dirty="0">
                          <a:effectLst/>
                        </a:rPr>
                        <a:t>RN0026</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Dados obrigatórios para o cadastro de um cliente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todo cliente cadastrado é obrigatório o cadastro dos seguintes dados: Gênero, Nome, Data de Nascimento, CPF, Telefone (deve ser composto pelo tipo, DDD e número), e-mail, senha, endereço residencial.</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248878509"/>
                  </a:ext>
                </a:extLst>
              </a:tr>
              <a:tr h="649866">
                <a:tc>
                  <a:txBody>
                    <a:bodyPr/>
                    <a:lstStyle/>
                    <a:p>
                      <a:pPr>
                        <a:spcAft>
                          <a:spcPts val="0"/>
                        </a:spcAft>
                        <a:tabLst>
                          <a:tab pos="5626100" algn="l"/>
                        </a:tabLst>
                      </a:pPr>
                      <a:r>
                        <a:rPr lang="pt-BR" sz="1600" dirty="0">
                          <a:effectLst/>
                        </a:rPr>
                        <a:t>RN0027</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Ranking de cliente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O cliente deve receber um ranking numérico com base no seu perfil de compra.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12875313"/>
                  </a:ext>
                </a:extLst>
              </a:tr>
              <a:tr h="1299732">
                <a:tc>
                  <a:txBody>
                    <a:bodyPr/>
                    <a:lstStyle/>
                    <a:p>
                      <a:pPr>
                        <a:spcAft>
                          <a:spcPts val="0"/>
                        </a:spcAft>
                        <a:tabLst>
                          <a:tab pos="5626100" algn="l"/>
                        </a:tabLst>
                      </a:pPr>
                      <a:r>
                        <a:rPr lang="pt-BR" sz="1600" dirty="0">
                          <a:effectLst/>
                        </a:rPr>
                        <a:t>RN0028</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Validar retorno da operadora de cartão de credito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Somente deve-se dar baixa no estoque de itens cuja a compra tenha sido efetivada, isso significa que o status não é mais EM PROCESSAMENTO. Todo item que faça parte de uma compra não aprovada deve ser desbloqueado e mantido em estoque.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4225439918"/>
                  </a:ext>
                </a:extLst>
              </a:tr>
            </a:tbl>
          </a:graphicData>
        </a:graphic>
      </p:graphicFrame>
    </p:spTree>
    <p:extLst>
      <p:ext uri="{BB962C8B-B14F-4D97-AF65-F5344CB8AC3E}">
        <p14:creationId xmlns:p14="http://schemas.microsoft.com/office/powerpoint/2010/main" val="15015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8" name="Tabela 7">
            <a:extLst>
              <a:ext uri="{FF2B5EF4-FFF2-40B4-BE49-F238E27FC236}">
                <a16:creationId xmlns:a16="http://schemas.microsoft.com/office/drawing/2014/main" id="{67824906-11C3-487F-A4C8-608BD5C72044}"/>
              </a:ext>
            </a:extLst>
          </p:cNvPr>
          <p:cNvGraphicFramePr>
            <a:graphicFrameLocks noGrp="1"/>
          </p:cNvGraphicFramePr>
          <p:nvPr>
            <p:extLst>
              <p:ext uri="{D42A27DB-BD31-4B8C-83A1-F6EECF244321}">
                <p14:modId xmlns:p14="http://schemas.microsoft.com/office/powerpoint/2010/main" val="3080842184"/>
              </p:ext>
            </p:extLst>
          </p:nvPr>
        </p:nvGraphicFramePr>
        <p:xfrm>
          <a:off x="1" y="1010181"/>
          <a:ext cx="9144000" cy="5220015"/>
        </p:xfrm>
        <a:graphic>
          <a:graphicData uri="http://schemas.openxmlformats.org/drawingml/2006/table">
            <a:tbl>
              <a:tblPr>
                <a:tableStyleId>{5C22544A-7EE6-4342-B048-85BDC9FD1C3A}</a:tableStyleId>
              </a:tblPr>
              <a:tblGrid>
                <a:gridCol w="1279181">
                  <a:extLst>
                    <a:ext uri="{9D8B030D-6E8A-4147-A177-3AD203B41FA5}">
                      <a16:colId xmlns:a16="http://schemas.microsoft.com/office/drawing/2014/main" val="3700762195"/>
                    </a:ext>
                  </a:extLst>
                </a:gridCol>
                <a:gridCol w="1776774">
                  <a:extLst>
                    <a:ext uri="{9D8B030D-6E8A-4147-A177-3AD203B41FA5}">
                      <a16:colId xmlns:a16="http://schemas.microsoft.com/office/drawing/2014/main" val="1570834808"/>
                    </a:ext>
                  </a:extLst>
                </a:gridCol>
                <a:gridCol w="5540889">
                  <a:extLst>
                    <a:ext uri="{9D8B030D-6E8A-4147-A177-3AD203B41FA5}">
                      <a16:colId xmlns:a16="http://schemas.microsoft.com/office/drawing/2014/main" val="2319850218"/>
                    </a:ext>
                  </a:extLst>
                </a:gridCol>
                <a:gridCol w="547156">
                  <a:extLst>
                    <a:ext uri="{9D8B030D-6E8A-4147-A177-3AD203B41FA5}">
                      <a16:colId xmlns:a16="http://schemas.microsoft.com/office/drawing/2014/main" val="2613908765"/>
                    </a:ext>
                  </a:extLst>
                </a:gridCol>
              </a:tblGrid>
              <a:tr h="229048">
                <a:tc gridSpan="3">
                  <a:txBody>
                    <a:bodyPr/>
                    <a:lstStyle/>
                    <a:p>
                      <a:pPr>
                        <a:spcAft>
                          <a:spcPts val="0"/>
                        </a:spcAft>
                        <a:tabLst>
                          <a:tab pos="5626100" algn="l"/>
                        </a:tabLst>
                      </a:pPr>
                      <a:r>
                        <a:rPr lang="pt-BR" sz="1600">
                          <a:effectLst/>
                        </a:rPr>
                        <a:t>Grupo: Gerenciar Vendas Eletrônicas</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extLst>
                  <a:ext uri="{0D108BD9-81ED-4DB2-BD59-A6C34878D82A}">
                    <a16:rowId xmlns:a16="http://schemas.microsoft.com/office/drawing/2014/main" val="1503892882"/>
                  </a:ext>
                </a:extLst>
              </a:tr>
              <a:tr h="916193">
                <a:tc>
                  <a:txBody>
                    <a:bodyPr/>
                    <a:lstStyle/>
                    <a:p>
                      <a:pPr>
                        <a:spcAft>
                          <a:spcPts val="0"/>
                        </a:spcAft>
                        <a:tabLst>
                          <a:tab pos="5626100" algn="l"/>
                        </a:tabLst>
                      </a:pPr>
                      <a:r>
                        <a:rPr lang="pt-BR" sz="1600">
                          <a:effectLst/>
                        </a:rPr>
                        <a:t>RN0031</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a:effectLst/>
                        </a:rPr>
                        <a:t>Validar estoque para adição de itens no carrinho</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Não deve ser permitido adicionar um item no carrinho de compra que não esteja disponível em estoque. Também deve ser validado a quantidade do item adicionado ao carrinho para que não seja adicionado mais itens do que o disponível em estoque.</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1846" marR="61846" marT="0" marB="0"/>
                </a:tc>
                <a:extLst>
                  <a:ext uri="{0D108BD9-81ED-4DB2-BD59-A6C34878D82A}">
                    <a16:rowId xmlns:a16="http://schemas.microsoft.com/office/drawing/2014/main" val="477050961"/>
                  </a:ext>
                </a:extLst>
              </a:tr>
              <a:tr h="687145">
                <a:tc>
                  <a:txBody>
                    <a:bodyPr/>
                    <a:lstStyle/>
                    <a:p>
                      <a:pPr>
                        <a:spcAft>
                          <a:spcPts val="0"/>
                        </a:spcAft>
                        <a:tabLst>
                          <a:tab pos="5626100" algn="l"/>
                        </a:tabLst>
                      </a:pPr>
                      <a:r>
                        <a:rPr lang="pt-BR" sz="1600" dirty="0">
                          <a:effectLst/>
                        </a:rPr>
                        <a:t>RN0032</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Validar estoque para compra</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Ao solicitar a compra de itens que estejam em um carrinho deve-se garantir que tais itens ainda permanecem disponíveis em estoque.</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1846" marR="61846" marT="0" marB="0"/>
                </a:tc>
                <a:extLst>
                  <a:ext uri="{0D108BD9-81ED-4DB2-BD59-A6C34878D82A}">
                    <a16:rowId xmlns:a16="http://schemas.microsoft.com/office/drawing/2014/main" val="241739526"/>
                  </a:ext>
                </a:extLst>
              </a:tr>
              <a:tr h="687145">
                <a:tc>
                  <a:txBody>
                    <a:bodyPr/>
                    <a:lstStyle/>
                    <a:p>
                      <a:pPr>
                        <a:spcAft>
                          <a:spcPts val="0"/>
                        </a:spcAft>
                        <a:tabLst>
                          <a:tab pos="5626100" algn="l"/>
                        </a:tabLst>
                      </a:pPr>
                      <a:r>
                        <a:rPr lang="pt-BR" sz="1600" dirty="0">
                          <a:effectLst/>
                        </a:rPr>
                        <a:t>RN0033</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Uso de cupom promocional para pagamento</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Apenas um cupom promocional pode ser utilizado por compra.</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1846" marR="61846" marT="0" marB="0"/>
                </a:tc>
                <a:extLst>
                  <a:ext uri="{0D108BD9-81ED-4DB2-BD59-A6C34878D82A}">
                    <a16:rowId xmlns:a16="http://schemas.microsoft.com/office/drawing/2014/main" val="521981404"/>
                  </a:ext>
                </a:extLst>
              </a:tr>
              <a:tr h="687145">
                <a:tc>
                  <a:txBody>
                    <a:bodyPr/>
                    <a:lstStyle/>
                    <a:p>
                      <a:pPr>
                        <a:spcAft>
                          <a:spcPts val="0"/>
                        </a:spcAft>
                        <a:tabLst>
                          <a:tab pos="5626100" algn="l"/>
                        </a:tabLst>
                      </a:pPr>
                      <a:r>
                        <a:rPr lang="pt-BR" sz="1600" dirty="0">
                          <a:effectLst/>
                        </a:rPr>
                        <a:t>RN0034</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Uso de diversões cartões de crédito </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Uma compra pode ser paga utilizando mais de um cartão de crédito, porém o valor mínimo para ser pago com cada cartão deve ser R$ 10,00.</a:t>
                      </a:r>
                      <a:endParaRPr lang="pt-BR" sz="1600" dirty="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1846" marR="61846" marT="0" marB="0"/>
                </a:tc>
                <a:extLst>
                  <a:ext uri="{0D108BD9-81ED-4DB2-BD59-A6C34878D82A}">
                    <a16:rowId xmlns:a16="http://schemas.microsoft.com/office/drawing/2014/main" val="1762691575"/>
                  </a:ext>
                </a:extLst>
              </a:tr>
              <a:tr h="1806255">
                <a:tc>
                  <a:txBody>
                    <a:bodyPr/>
                    <a:lstStyle/>
                    <a:p>
                      <a:pPr>
                        <a:spcAft>
                          <a:spcPts val="0"/>
                        </a:spcAft>
                        <a:tabLst>
                          <a:tab pos="5626100" algn="l"/>
                        </a:tabLst>
                      </a:pPr>
                      <a:r>
                        <a:rPr lang="pt-BR" sz="1600">
                          <a:effectLst/>
                        </a:rPr>
                        <a:t>RN0035</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a:effectLst/>
                        </a:rPr>
                        <a:t>Uso de cupons junto a cartão de crédito</a:t>
                      </a:r>
                      <a:endParaRPr lang="pt-BR" sz="1600">
                        <a:solidFill>
                          <a:srgbClr val="000000"/>
                        </a:solidFill>
                        <a:effectLst/>
                        <a:latin typeface="Arial" panose="020B0604020202020204" pitchFamily="34" charset="0"/>
                        <a:ea typeface="Arial" panose="020B0604020202020204" pitchFamily="34" charset="0"/>
                      </a:endParaRPr>
                    </a:p>
                  </a:txBody>
                  <a:tcPr marL="61846" marR="61846" marT="0" marB="0"/>
                </a:tc>
                <a:tc>
                  <a:txBody>
                    <a:bodyPr/>
                    <a:lstStyle/>
                    <a:p>
                      <a:pPr>
                        <a:spcAft>
                          <a:spcPts val="0"/>
                        </a:spcAft>
                        <a:tabLst>
                          <a:tab pos="5626100" algn="l"/>
                        </a:tabLst>
                      </a:pPr>
                      <a:r>
                        <a:rPr lang="pt-BR" sz="1600" dirty="0">
                          <a:effectLst/>
                        </a:rPr>
                        <a:t>Ao realizar pagamento utilizando cupons e cartões em conjunto, deve-se sempre considerar o valor máximo dos cupons.</a:t>
                      </a:r>
                    </a:p>
                    <a:p>
                      <a:pPr>
                        <a:spcAft>
                          <a:spcPts val="0"/>
                        </a:spcAft>
                        <a:tabLst>
                          <a:tab pos="5626100" algn="l"/>
                        </a:tabLst>
                      </a:pPr>
                      <a:r>
                        <a:rPr lang="pt-BR" sz="1600" dirty="0">
                          <a:effectLst/>
                        </a:rPr>
                        <a:t>Somente neste caso é permitido que seja realizado um pagamento de um valor menor que R$ 10,00 no cartão. Exemplo: Uma compra de R$ 35,00 o cliente pode pagar R$ 30,00 utilizando cupons de troca ou cupons promocionais e pagar R$ 5,00 com cartão de crédito.</a:t>
                      </a:r>
                    </a:p>
                  </a:txBody>
                  <a:tcPr marL="61846" marR="61846"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1846" marR="61846" marT="0" marB="0"/>
                </a:tc>
                <a:extLst>
                  <a:ext uri="{0D108BD9-81ED-4DB2-BD59-A6C34878D82A}">
                    <a16:rowId xmlns:a16="http://schemas.microsoft.com/office/drawing/2014/main" val="2227078323"/>
                  </a:ext>
                </a:extLst>
              </a:tr>
            </a:tbl>
          </a:graphicData>
        </a:graphic>
      </p:graphicFrame>
    </p:spTree>
    <p:extLst>
      <p:ext uri="{BB962C8B-B14F-4D97-AF65-F5344CB8AC3E}">
        <p14:creationId xmlns:p14="http://schemas.microsoft.com/office/powerpoint/2010/main" val="938889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7" name="Tabela 6">
            <a:extLst>
              <a:ext uri="{FF2B5EF4-FFF2-40B4-BE49-F238E27FC236}">
                <a16:creationId xmlns:a16="http://schemas.microsoft.com/office/drawing/2014/main" id="{484FF134-875D-4EE6-83BD-D13D2FB2F3C0}"/>
              </a:ext>
            </a:extLst>
          </p:cNvPr>
          <p:cNvGraphicFramePr>
            <a:graphicFrameLocks noGrp="1"/>
          </p:cNvGraphicFramePr>
          <p:nvPr>
            <p:extLst>
              <p:ext uri="{D42A27DB-BD31-4B8C-83A1-F6EECF244321}">
                <p14:modId xmlns:p14="http://schemas.microsoft.com/office/powerpoint/2010/main" val="2262327962"/>
              </p:ext>
            </p:extLst>
          </p:nvPr>
        </p:nvGraphicFramePr>
        <p:xfrm>
          <a:off x="0" y="943923"/>
          <a:ext cx="9144000" cy="5364480"/>
        </p:xfrm>
        <a:graphic>
          <a:graphicData uri="http://schemas.openxmlformats.org/drawingml/2006/table">
            <a:tbl>
              <a:tblPr>
                <a:tableStyleId>{5C22544A-7EE6-4342-B048-85BDC9FD1C3A}</a:tableStyleId>
              </a:tblPr>
              <a:tblGrid>
                <a:gridCol w="1279182">
                  <a:extLst>
                    <a:ext uri="{9D8B030D-6E8A-4147-A177-3AD203B41FA5}">
                      <a16:colId xmlns:a16="http://schemas.microsoft.com/office/drawing/2014/main" val="112319686"/>
                    </a:ext>
                  </a:extLst>
                </a:gridCol>
                <a:gridCol w="1776773">
                  <a:extLst>
                    <a:ext uri="{9D8B030D-6E8A-4147-A177-3AD203B41FA5}">
                      <a16:colId xmlns:a16="http://schemas.microsoft.com/office/drawing/2014/main" val="3307421762"/>
                    </a:ext>
                  </a:extLst>
                </a:gridCol>
                <a:gridCol w="5468993">
                  <a:extLst>
                    <a:ext uri="{9D8B030D-6E8A-4147-A177-3AD203B41FA5}">
                      <a16:colId xmlns:a16="http://schemas.microsoft.com/office/drawing/2014/main" val="3253859551"/>
                    </a:ext>
                  </a:extLst>
                </a:gridCol>
                <a:gridCol w="619052">
                  <a:extLst>
                    <a:ext uri="{9D8B030D-6E8A-4147-A177-3AD203B41FA5}">
                      <a16:colId xmlns:a16="http://schemas.microsoft.com/office/drawing/2014/main" val="3242199465"/>
                    </a:ext>
                  </a:extLst>
                </a:gridCol>
              </a:tblGrid>
              <a:tr h="2100904">
                <a:tc>
                  <a:txBody>
                    <a:bodyPr/>
                    <a:lstStyle/>
                    <a:p>
                      <a:pPr>
                        <a:spcAft>
                          <a:spcPts val="0"/>
                        </a:spcAft>
                        <a:tabLst>
                          <a:tab pos="5626100" algn="l"/>
                        </a:tabLst>
                      </a:pPr>
                      <a:r>
                        <a:rPr lang="pt-BR" sz="1600" dirty="0">
                          <a:effectLst/>
                        </a:rPr>
                        <a:t>RN0036</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Gerar cupom de troco</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Um cupom de troca deve ser gerado quando uma compra for paga com outros cupons em que o valor supere o valor da compra. </a:t>
                      </a:r>
                      <a:r>
                        <a:rPr lang="pt-BR" sz="1600" dirty="0" err="1">
                          <a:effectLst/>
                        </a:rPr>
                        <a:t>Obs</a:t>
                      </a:r>
                      <a:r>
                        <a:rPr lang="pt-BR" sz="1600" dirty="0">
                          <a:effectLst/>
                        </a:rPr>
                        <a:t>: O sistema não deve possibilitar o uso de cupons que supere a compra desnecessariamente, </a:t>
                      </a:r>
                      <a:r>
                        <a:rPr lang="pt-BR" sz="1600" dirty="0" err="1">
                          <a:effectLst/>
                        </a:rPr>
                        <a:t>ex</a:t>
                      </a:r>
                      <a:r>
                        <a:rPr lang="pt-BR" sz="1600" dirty="0">
                          <a:effectLst/>
                        </a:rPr>
                        <a:t>: a venda tem valor total de R$ 50,00 e o cliente possui três cupons, um com valor de R$ 20,00, outro com valor de R$ 40,00 e um terceiro com valor de R$ 35,00 o sistema não deve possibilitar o uso dos três cupons nesta compra, deve ser aceito apenas dois cupons e consequentemente gerar um cupom com a diferença de R$ 5,00, ou R$ 10,00 ou R$ 25,00.</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243" marR="55243" marT="0" marB="0"/>
                </a:tc>
                <a:extLst>
                  <a:ext uri="{0D108BD9-81ED-4DB2-BD59-A6C34878D82A}">
                    <a16:rowId xmlns:a16="http://schemas.microsoft.com/office/drawing/2014/main" val="885893709"/>
                  </a:ext>
                </a:extLst>
              </a:tr>
              <a:tr h="840361">
                <a:tc>
                  <a:txBody>
                    <a:bodyPr/>
                    <a:lstStyle/>
                    <a:p>
                      <a:pPr>
                        <a:spcAft>
                          <a:spcPts val="0"/>
                        </a:spcAft>
                        <a:tabLst>
                          <a:tab pos="5626100" algn="l"/>
                        </a:tabLst>
                      </a:pPr>
                      <a:r>
                        <a:rPr lang="pt-BR" sz="1600">
                          <a:effectLst/>
                        </a:rPr>
                        <a:t>RN0037</a:t>
                      </a:r>
                      <a:endParaRPr lang="pt-BR" sz="160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Validar Forma de Pagamento para finalização de compra</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Após a finalização da compra a forma de pagamento deve ser validada. Para tal deve-se validar a validade e veracidade dos cupons de troca e promocionais que por ventura foram utilizados.</a:t>
                      </a:r>
                    </a:p>
                  </a:txBody>
                  <a:tcPr marL="55243" marR="5524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243" marR="55243" marT="0" marB="0"/>
                </a:tc>
                <a:extLst>
                  <a:ext uri="{0D108BD9-81ED-4DB2-BD59-A6C34878D82A}">
                    <a16:rowId xmlns:a16="http://schemas.microsoft.com/office/drawing/2014/main" val="3022925204"/>
                  </a:ext>
                </a:extLst>
              </a:tr>
              <a:tr h="1050452">
                <a:tc>
                  <a:txBody>
                    <a:bodyPr/>
                    <a:lstStyle/>
                    <a:p>
                      <a:pPr>
                        <a:spcAft>
                          <a:spcPts val="0"/>
                        </a:spcAft>
                        <a:tabLst>
                          <a:tab pos="5626100" algn="l"/>
                        </a:tabLst>
                      </a:pPr>
                      <a:r>
                        <a:rPr lang="pt-BR" sz="1600">
                          <a:effectLst/>
                        </a:rPr>
                        <a:t>RN0038</a:t>
                      </a:r>
                      <a:endParaRPr lang="pt-BR" sz="160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a:effectLst/>
                        </a:rPr>
                        <a:t>Alterar status da compra conforme processo de aprovação de forma de pagamento</a:t>
                      </a:r>
                      <a:endParaRPr lang="pt-BR" sz="160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Caso as formas de pagamento tenham sido validadas com sucesso, a compra deve passar ter o status APROVADA.</a:t>
                      </a:r>
                    </a:p>
                    <a:p>
                      <a:pPr>
                        <a:spcAft>
                          <a:spcPts val="0"/>
                        </a:spcAft>
                        <a:tabLst>
                          <a:tab pos="5626100" algn="l"/>
                        </a:tabLst>
                      </a:pPr>
                      <a:r>
                        <a:rPr lang="pt-BR" sz="1600" dirty="0">
                          <a:effectLst/>
                        </a:rPr>
                        <a:t>Caso contrário deve passar a ter o status REPROVADA.</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243" marR="55243" marT="0" marB="0"/>
                </a:tc>
                <a:extLst>
                  <a:ext uri="{0D108BD9-81ED-4DB2-BD59-A6C34878D82A}">
                    <a16:rowId xmlns:a16="http://schemas.microsoft.com/office/drawing/2014/main" val="358032835"/>
                  </a:ext>
                </a:extLst>
              </a:tr>
              <a:tr h="630271">
                <a:tc>
                  <a:txBody>
                    <a:bodyPr/>
                    <a:lstStyle/>
                    <a:p>
                      <a:pPr>
                        <a:spcAft>
                          <a:spcPts val="0"/>
                        </a:spcAft>
                        <a:tabLst>
                          <a:tab pos="5626100" algn="l"/>
                        </a:tabLst>
                      </a:pPr>
                      <a:r>
                        <a:rPr lang="pt-BR" sz="1600" dirty="0">
                          <a:effectLst/>
                        </a:rPr>
                        <a:t>RN0039</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Alterar status da compra para transporte</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effectLst/>
                        </a:rPr>
                        <a:t>Toda compra selecionada para ser entregue por um administrador deve ter seu status alterado para EM TRANSPORTE.</a:t>
                      </a:r>
                      <a:endParaRPr lang="pt-BR" sz="1600" dirty="0">
                        <a:solidFill>
                          <a:srgbClr val="000000"/>
                        </a:solidFill>
                        <a:effectLst/>
                        <a:latin typeface="Arial" panose="020B0604020202020204" pitchFamily="34" charset="0"/>
                        <a:ea typeface="Arial" panose="020B0604020202020204" pitchFamily="34" charset="0"/>
                      </a:endParaRPr>
                    </a:p>
                  </a:txBody>
                  <a:tcPr marL="55243" marR="5524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243" marR="55243" marT="0" marB="0"/>
                </a:tc>
                <a:extLst>
                  <a:ext uri="{0D108BD9-81ED-4DB2-BD59-A6C34878D82A}">
                    <a16:rowId xmlns:a16="http://schemas.microsoft.com/office/drawing/2014/main" val="3146908865"/>
                  </a:ext>
                </a:extLst>
              </a:tr>
            </a:tbl>
          </a:graphicData>
        </a:graphic>
      </p:graphicFrame>
    </p:spTree>
    <p:extLst>
      <p:ext uri="{BB962C8B-B14F-4D97-AF65-F5344CB8AC3E}">
        <p14:creationId xmlns:p14="http://schemas.microsoft.com/office/powerpoint/2010/main" val="3213087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8" name="Tabela 7">
            <a:extLst>
              <a:ext uri="{FF2B5EF4-FFF2-40B4-BE49-F238E27FC236}">
                <a16:creationId xmlns:a16="http://schemas.microsoft.com/office/drawing/2014/main" id="{038D8025-C47B-45BA-BB72-A1D97D2C4CD9}"/>
              </a:ext>
            </a:extLst>
          </p:cNvPr>
          <p:cNvGraphicFramePr>
            <a:graphicFrameLocks noGrp="1"/>
          </p:cNvGraphicFramePr>
          <p:nvPr>
            <p:extLst>
              <p:ext uri="{D42A27DB-BD31-4B8C-83A1-F6EECF244321}">
                <p14:modId xmlns:p14="http://schemas.microsoft.com/office/powerpoint/2010/main" val="1726964324"/>
              </p:ext>
            </p:extLst>
          </p:nvPr>
        </p:nvGraphicFramePr>
        <p:xfrm>
          <a:off x="0" y="983677"/>
          <a:ext cx="9144000" cy="5229663"/>
        </p:xfrm>
        <a:graphic>
          <a:graphicData uri="http://schemas.openxmlformats.org/drawingml/2006/table">
            <a:tbl>
              <a:tblPr>
                <a:tableStyleId>{5C22544A-7EE6-4342-B048-85BDC9FD1C3A}</a:tableStyleId>
              </a:tblPr>
              <a:tblGrid>
                <a:gridCol w="1279182">
                  <a:extLst>
                    <a:ext uri="{9D8B030D-6E8A-4147-A177-3AD203B41FA5}">
                      <a16:colId xmlns:a16="http://schemas.microsoft.com/office/drawing/2014/main" val="820192659"/>
                    </a:ext>
                  </a:extLst>
                </a:gridCol>
                <a:gridCol w="1776775">
                  <a:extLst>
                    <a:ext uri="{9D8B030D-6E8A-4147-A177-3AD203B41FA5}">
                      <a16:colId xmlns:a16="http://schemas.microsoft.com/office/drawing/2014/main" val="1006682283"/>
                    </a:ext>
                  </a:extLst>
                </a:gridCol>
                <a:gridCol w="5488759">
                  <a:extLst>
                    <a:ext uri="{9D8B030D-6E8A-4147-A177-3AD203B41FA5}">
                      <a16:colId xmlns:a16="http://schemas.microsoft.com/office/drawing/2014/main" val="1178929319"/>
                    </a:ext>
                  </a:extLst>
                </a:gridCol>
                <a:gridCol w="599284">
                  <a:extLst>
                    <a:ext uri="{9D8B030D-6E8A-4147-A177-3AD203B41FA5}">
                      <a16:colId xmlns:a16="http://schemas.microsoft.com/office/drawing/2014/main" val="1267408765"/>
                    </a:ext>
                  </a:extLst>
                </a:gridCol>
              </a:tblGrid>
              <a:tr h="535743">
                <a:tc>
                  <a:txBody>
                    <a:bodyPr/>
                    <a:lstStyle/>
                    <a:p>
                      <a:pPr>
                        <a:spcAft>
                          <a:spcPts val="0"/>
                        </a:spcAft>
                        <a:tabLst>
                          <a:tab pos="5626100" algn="l"/>
                        </a:tabLst>
                      </a:pPr>
                      <a:r>
                        <a:rPr lang="pt-BR" sz="1600">
                          <a:effectLst/>
                        </a:rPr>
                        <a:t>RN0040</a:t>
                      </a: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400" dirty="0">
                          <a:effectLst/>
                        </a:rPr>
                        <a:t>Alterar status da compra após entrega</a:t>
                      </a:r>
                      <a:endParaRPr lang="pt-BR" sz="14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Toda compra selecionada como entregue por um administrador deve ter seu status alterado para ENTREGUE.</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441" marR="55441" marT="0" marB="0"/>
                </a:tc>
                <a:extLst>
                  <a:ext uri="{0D108BD9-81ED-4DB2-BD59-A6C34878D82A}">
                    <a16:rowId xmlns:a16="http://schemas.microsoft.com/office/drawing/2014/main" val="874254638"/>
                  </a:ext>
                </a:extLst>
              </a:tr>
              <a:tr h="625033">
                <a:tc>
                  <a:txBody>
                    <a:bodyPr/>
                    <a:lstStyle/>
                    <a:p>
                      <a:pPr>
                        <a:spcAft>
                          <a:spcPts val="0"/>
                        </a:spcAft>
                        <a:tabLst>
                          <a:tab pos="5626100" algn="l"/>
                        </a:tabLst>
                      </a:pPr>
                      <a:r>
                        <a:rPr lang="pt-BR" sz="1600" dirty="0">
                          <a:effectLst/>
                        </a:rPr>
                        <a:t>RN0041</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400" dirty="0">
                          <a:effectLst/>
                        </a:rPr>
                        <a:t>Gerar pedido de troca</a:t>
                      </a:r>
                      <a:endParaRPr lang="pt-BR" sz="14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400" dirty="0">
                          <a:effectLst/>
                        </a:rPr>
                        <a:t>Todo item selecionado para troca deve gerar um pedido de troca. Este pedido deverá terá o status EM TROCA.</a:t>
                      </a:r>
                    </a:p>
                    <a:p>
                      <a:pPr>
                        <a:spcAft>
                          <a:spcPts val="0"/>
                        </a:spcAft>
                        <a:tabLst>
                          <a:tab pos="5626100" algn="l"/>
                        </a:tabLst>
                      </a:pPr>
                      <a:r>
                        <a:rPr lang="pt-BR" sz="1400" dirty="0">
                          <a:effectLst/>
                        </a:rPr>
                        <a:t>Caso o cliente solicite a troca de toda a compra o status do pedido deverá ser EM TROCA.</a:t>
                      </a: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441" marR="55441" marT="0" marB="0"/>
                </a:tc>
                <a:extLst>
                  <a:ext uri="{0D108BD9-81ED-4DB2-BD59-A6C34878D82A}">
                    <a16:rowId xmlns:a16="http://schemas.microsoft.com/office/drawing/2014/main" val="2197482879"/>
                  </a:ext>
                </a:extLst>
              </a:tr>
              <a:tr h="714324">
                <a:tc>
                  <a:txBody>
                    <a:bodyPr/>
                    <a:lstStyle/>
                    <a:p>
                      <a:pPr>
                        <a:spcAft>
                          <a:spcPts val="0"/>
                        </a:spcAft>
                        <a:tabLst>
                          <a:tab pos="5626100" algn="l"/>
                        </a:tabLst>
                      </a:pPr>
                      <a:r>
                        <a:rPr lang="pt-BR" sz="1600" dirty="0">
                          <a:effectLst/>
                        </a:rPr>
                        <a:t>RN0042</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Alterar status do pedido após recebimento de troca</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400" dirty="0">
                          <a:effectLst/>
                        </a:rPr>
                        <a:t>Ao confirmar que os itens de um pedido de troca ou uma compra com status EM TROCA foi recebido o status do pedido ou </a:t>
                      </a:r>
                      <a:r>
                        <a:rPr lang="pt-BR" sz="1400" dirty="0" err="1">
                          <a:effectLst/>
                        </a:rPr>
                        <a:t>compr</a:t>
                      </a:r>
                      <a:r>
                        <a:rPr lang="pt-BR" sz="1400" dirty="0">
                          <a:effectLst/>
                        </a:rPr>
                        <a:t> deverá ser TROCADO.</a:t>
                      </a:r>
                      <a:endParaRPr lang="pt-BR" sz="14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441" marR="55441" marT="0" marB="0"/>
                </a:tc>
                <a:extLst>
                  <a:ext uri="{0D108BD9-81ED-4DB2-BD59-A6C34878D82A}">
                    <a16:rowId xmlns:a16="http://schemas.microsoft.com/office/drawing/2014/main" val="1743958040"/>
                  </a:ext>
                </a:extLst>
              </a:tr>
              <a:tr h="357162">
                <a:tc>
                  <a:txBody>
                    <a:bodyPr/>
                    <a:lstStyle/>
                    <a:p>
                      <a:pPr>
                        <a:spcAft>
                          <a:spcPts val="0"/>
                        </a:spcAft>
                        <a:tabLst>
                          <a:tab pos="5626100" algn="l"/>
                        </a:tabLst>
                      </a:pPr>
                      <a:r>
                        <a:rPr lang="pt-BR" sz="1600" dirty="0">
                          <a:effectLst/>
                        </a:rPr>
                        <a:t>RN0043</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Validação para solicitar troca</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Somente itens de pedidos com status ENTREGUE poderão receber solicitação de troca.</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441" marR="55441" marT="0" marB="0"/>
                </a:tc>
                <a:extLst>
                  <a:ext uri="{0D108BD9-81ED-4DB2-BD59-A6C34878D82A}">
                    <a16:rowId xmlns:a16="http://schemas.microsoft.com/office/drawing/2014/main" val="3581247811"/>
                  </a:ext>
                </a:extLst>
              </a:tr>
              <a:tr h="669679">
                <a:tc>
                  <a:txBody>
                    <a:bodyPr/>
                    <a:lstStyle/>
                    <a:p>
                      <a:pPr>
                        <a:spcAft>
                          <a:spcPts val="0"/>
                        </a:spcAft>
                        <a:tabLst>
                          <a:tab pos="5626100" algn="l"/>
                        </a:tabLst>
                      </a:pPr>
                      <a:r>
                        <a:rPr lang="pt-BR" sz="1600">
                          <a:effectLst/>
                        </a:rPr>
                        <a:t>RN0044</a:t>
                      </a: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a:effectLst/>
                        </a:rPr>
                        <a:t>Bloqueio de produtos</a:t>
                      </a:r>
                      <a:endParaRPr lang="pt-BR" sz="160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200" dirty="0">
                          <a:effectLst/>
                        </a:rPr>
                        <a:t>Ao adicionar o item no carrinho, este deverá ser temporiamente bloqueado para que novas compras não sejam solicitadas. Tal bloqueio só deve ser retirado no caso da compra que gerou tal status não ser efetivada ou aprovada em um prazo parametrizado, o prazo deve levar em consideração o momento do bloqueio. Obs.: O prazo parametrizado deve ser relativo ao último item incluído no carrinho.</a:t>
                      </a:r>
                      <a:endParaRPr lang="pt-BR" sz="12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a:t>
                      </a:r>
                    </a:p>
                  </a:txBody>
                  <a:tcPr marL="55441" marR="55441" marT="0" marB="0"/>
                </a:tc>
                <a:extLst>
                  <a:ext uri="{0D108BD9-81ED-4DB2-BD59-A6C34878D82A}">
                    <a16:rowId xmlns:a16="http://schemas.microsoft.com/office/drawing/2014/main" val="2669494327"/>
                  </a:ext>
                </a:extLst>
              </a:tr>
              <a:tr h="535743">
                <a:tc>
                  <a:txBody>
                    <a:bodyPr/>
                    <a:lstStyle/>
                    <a:p>
                      <a:pPr>
                        <a:spcAft>
                          <a:spcPts val="0"/>
                        </a:spcAft>
                        <a:tabLst>
                          <a:tab pos="5626100" algn="l"/>
                        </a:tabLst>
                      </a:pPr>
                      <a:r>
                        <a:rPr lang="pt-BR" sz="1600" dirty="0">
                          <a:effectLst/>
                        </a:rPr>
                        <a:t>RNF0045</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Retirar item do carrinho</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Toda vez que um item for desbloqueado todos itens do mesmo produto deverão ser retirados do carrinho de compra que gerou o prazo de bloqueio. </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441" marR="55441" marT="0" marB="0"/>
                </a:tc>
                <a:extLst>
                  <a:ext uri="{0D108BD9-81ED-4DB2-BD59-A6C34878D82A}">
                    <a16:rowId xmlns:a16="http://schemas.microsoft.com/office/drawing/2014/main" val="1089295806"/>
                  </a:ext>
                </a:extLst>
              </a:tr>
              <a:tr h="535743">
                <a:tc>
                  <a:txBody>
                    <a:bodyPr/>
                    <a:lstStyle/>
                    <a:p>
                      <a:pPr>
                        <a:spcAft>
                          <a:spcPts val="0"/>
                        </a:spcAft>
                        <a:tabLst>
                          <a:tab pos="5626100" algn="l"/>
                        </a:tabLst>
                      </a:pPr>
                      <a:r>
                        <a:rPr lang="pt-BR" sz="1600" dirty="0">
                          <a:effectLst/>
                        </a:rPr>
                        <a:t>RNF0046</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Gerar notificação de autorização de troca</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effectLst/>
                        </a:rPr>
                        <a:t>Quando o administrador autorizar uma troca o sistema deverá gerar uma notificação sobre tal ao cliente.</a:t>
                      </a:r>
                      <a:endParaRPr lang="pt-BR" sz="1600" dirty="0">
                        <a:solidFill>
                          <a:srgbClr val="000000"/>
                        </a:solidFill>
                        <a:effectLst/>
                        <a:latin typeface="Arial" panose="020B0604020202020204" pitchFamily="34" charset="0"/>
                        <a:ea typeface="Arial" panose="020B0604020202020204" pitchFamily="34" charset="0"/>
                      </a:endParaRPr>
                    </a:p>
                  </a:txBody>
                  <a:tcPr marL="55441" marR="55441"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55441" marR="55441" marT="0" marB="0"/>
                </a:tc>
                <a:extLst>
                  <a:ext uri="{0D108BD9-81ED-4DB2-BD59-A6C34878D82A}">
                    <a16:rowId xmlns:a16="http://schemas.microsoft.com/office/drawing/2014/main" val="3313392310"/>
                  </a:ext>
                </a:extLst>
              </a:tr>
            </a:tbl>
          </a:graphicData>
        </a:graphic>
      </p:graphicFrame>
    </p:spTree>
    <p:extLst>
      <p:ext uri="{BB962C8B-B14F-4D97-AF65-F5344CB8AC3E}">
        <p14:creationId xmlns:p14="http://schemas.microsoft.com/office/powerpoint/2010/main" val="585524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7" name="Tabela 6">
            <a:extLst>
              <a:ext uri="{FF2B5EF4-FFF2-40B4-BE49-F238E27FC236}">
                <a16:creationId xmlns:a16="http://schemas.microsoft.com/office/drawing/2014/main" id="{3E1CDABD-2E39-4B55-98C9-FAF675A4BD20}"/>
              </a:ext>
            </a:extLst>
          </p:cNvPr>
          <p:cNvGraphicFramePr>
            <a:graphicFrameLocks noGrp="1"/>
          </p:cNvGraphicFramePr>
          <p:nvPr>
            <p:extLst>
              <p:ext uri="{D42A27DB-BD31-4B8C-83A1-F6EECF244321}">
                <p14:modId xmlns:p14="http://schemas.microsoft.com/office/powerpoint/2010/main" val="1235248153"/>
              </p:ext>
            </p:extLst>
          </p:nvPr>
        </p:nvGraphicFramePr>
        <p:xfrm>
          <a:off x="0" y="1290429"/>
          <a:ext cx="9144000" cy="4489174"/>
        </p:xfrm>
        <a:graphic>
          <a:graphicData uri="http://schemas.openxmlformats.org/drawingml/2006/table">
            <a:tbl>
              <a:tblPr>
                <a:tableStyleId>{5C22544A-7EE6-4342-B048-85BDC9FD1C3A}</a:tableStyleId>
              </a:tblPr>
              <a:tblGrid>
                <a:gridCol w="1279182">
                  <a:extLst>
                    <a:ext uri="{9D8B030D-6E8A-4147-A177-3AD203B41FA5}">
                      <a16:colId xmlns:a16="http://schemas.microsoft.com/office/drawing/2014/main" val="3350428193"/>
                    </a:ext>
                  </a:extLst>
                </a:gridCol>
                <a:gridCol w="1776774">
                  <a:extLst>
                    <a:ext uri="{9D8B030D-6E8A-4147-A177-3AD203B41FA5}">
                      <a16:colId xmlns:a16="http://schemas.microsoft.com/office/drawing/2014/main" val="2811068481"/>
                    </a:ext>
                  </a:extLst>
                </a:gridCol>
                <a:gridCol w="5506449">
                  <a:extLst>
                    <a:ext uri="{9D8B030D-6E8A-4147-A177-3AD203B41FA5}">
                      <a16:colId xmlns:a16="http://schemas.microsoft.com/office/drawing/2014/main" val="1049189325"/>
                    </a:ext>
                  </a:extLst>
                </a:gridCol>
                <a:gridCol w="581595">
                  <a:extLst>
                    <a:ext uri="{9D8B030D-6E8A-4147-A177-3AD203B41FA5}">
                      <a16:colId xmlns:a16="http://schemas.microsoft.com/office/drawing/2014/main" val="1174207871"/>
                    </a:ext>
                  </a:extLst>
                </a:gridCol>
              </a:tblGrid>
              <a:tr h="347753">
                <a:tc gridSpan="3">
                  <a:txBody>
                    <a:bodyPr/>
                    <a:lstStyle/>
                    <a:p>
                      <a:pPr>
                        <a:spcAft>
                          <a:spcPts val="0"/>
                        </a:spcAft>
                        <a:tabLst>
                          <a:tab pos="5626100" algn="l"/>
                        </a:tabLst>
                      </a:pPr>
                      <a:r>
                        <a:rPr lang="pt-BR" sz="1800" dirty="0"/>
                        <a:t>Grupo: Controle de estoque</a:t>
                      </a: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362684081"/>
                  </a:ext>
                </a:extLst>
              </a:tr>
              <a:tr h="948417">
                <a:tc>
                  <a:txBody>
                    <a:bodyPr/>
                    <a:lstStyle/>
                    <a:p>
                      <a:pPr>
                        <a:spcAft>
                          <a:spcPts val="0"/>
                        </a:spcAft>
                        <a:tabLst>
                          <a:tab pos="5626100" algn="l"/>
                        </a:tabLst>
                      </a:pPr>
                      <a:r>
                        <a:rPr lang="pt-BR" sz="1600" dirty="0">
                          <a:effectLst/>
                        </a:rPr>
                        <a:t>RN0051</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Validar dados de estoque</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cada entrada em estoque, deve ser obrigatoriamente informado o produto, a quantidade, o valor de custo, fornecedor, e a data de entrada dos itens de produto.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534442916"/>
                  </a:ext>
                </a:extLst>
              </a:tr>
              <a:tr h="1264556">
                <a:tc>
                  <a:txBody>
                    <a:bodyPr/>
                    <a:lstStyle/>
                    <a:p>
                      <a:pPr>
                        <a:spcAft>
                          <a:spcPts val="0"/>
                        </a:spcAft>
                        <a:tabLst>
                          <a:tab pos="5626100" algn="l"/>
                        </a:tabLst>
                      </a:pPr>
                      <a:r>
                        <a:rPr lang="pt-BR" sz="1600" dirty="0">
                          <a:effectLst/>
                        </a:rPr>
                        <a:t>RN0052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Definir valor de item com diferentes custos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Quando itens de uma determinada bebida forem registrados com valores de custo diferentes deverá ser calculado o valor de venda com base no grupo de precificação porém o valor de todos itens deverão ser iguais, considerando então o maior valor de custo.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520652185"/>
                  </a:ext>
                </a:extLst>
              </a:tr>
              <a:tr h="948417">
                <a:tc>
                  <a:txBody>
                    <a:bodyPr/>
                    <a:lstStyle/>
                    <a:p>
                      <a:pPr>
                        <a:spcAft>
                          <a:spcPts val="0"/>
                        </a:spcAft>
                        <a:tabLst>
                          <a:tab pos="5626100" algn="l"/>
                        </a:tabLst>
                      </a:pPr>
                      <a:r>
                        <a:rPr lang="pt-BR" sz="1600" dirty="0">
                          <a:effectLst/>
                        </a:rPr>
                        <a:t>RN0053</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Quantidade de itens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Não deve ser permitido que seja realizado a entrada de itens de bebidas com quantidade igual a zero.</a:t>
                      </a:r>
                    </a:p>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065306853"/>
                  </a:ext>
                </a:extLst>
              </a:tr>
              <a:tr h="347753">
                <a:tc>
                  <a:txBody>
                    <a:bodyPr/>
                    <a:lstStyle/>
                    <a:p>
                      <a:pPr>
                        <a:spcAft>
                          <a:spcPts val="0"/>
                        </a:spcAft>
                        <a:tabLst>
                          <a:tab pos="5626100" algn="l"/>
                        </a:tabLst>
                      </a:pPr>
                      <a:r>
                        <a:rPr lang="pt-BR" sz="1600" dirty="0">
                          <a:effectLst/>
                        </a:rPr>
                        <a:t>RN0054</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Valor de custo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todo item deve haver um valor de custo.</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801533071"/>
                  </a:ext>
                </a:extLst>
              </a:tr>
              <a:tr h="632278">
                <a:tc>
                  <a:txBody>
                    <a:bodyPr/>
                    <a:lstStyle/>
                    <a:p>
                      <a:pPr>
                        <a:spcAft>
                          <a:spcPts val="0"/>
                        </a:spcAft>
                        <a:tabLst>
                          <a:tab pos="5626100" algn="l"/>
                        </a:tabLst>
                      </a:pPr>
                      <a:r>
                        <a:rPr lang="pt-BR" sz="1600" dirty="0">
                          <a:effectLst/>
                        </a:rPr>
                        <a:t>RNF0055</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Data de entrada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Não deve ser permitido que itens sejam registrados sem que uma data de entrada seja registrada.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356830003"/>
                  </a:ext>
                </a:extLst>
              </a:tr>
            </a:tbl>
          </a:graphicData>
        </a:graphic>
      </p:graphicFrame>
    </p:spTree>
    <p:extLst>
      <p:ext uri="{BB962C8B-B14F-4D97-AF65-F5344CB8AC3E}">
        <p14:creationId xmlns:p14="http://schemas.microsoft.com/office/powerpoint/2010/main" val="2542510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Documentos </a:t>
            </a:r>
          </a:p>
        </p:txBody>
      </p:sp>
      <p:sp>
        <p:nvSpPr>
          <p:cNvPr id="3" name="Espaço Reservado para Conteúdo 2"/>
          <p:cNvSpPr>
            <a:spLocks noGrp="1"/>
          </p:cNvSpPr>
          <p:nvPr>
            <p:ph idx="1"/>
          </p:nvPr>
        </p:nvSpPr>
        <p:spPr>
          <a:xfrm>
            <a:off x="1443491" y="1790622"/>
            <a:ext cx="6571343" cy="3450613"/>
          </a:xfrm>
        </p:spPr>
        <p:txBody>
          <a:bodyPr/>
          <a:lstStyle/>
          <a:p>
            <a:pPr algn="just"/>
            <a:r>
              <a:rPr lang="pt-BR" dirty="0"/>
              <a:t>Documento de Visão de Projeto</a:t>
            </a:r>
          </a:p>
          <a:p>
            <a:pPr algn="just"/>
            <a:r>
              <a:rPr lang="pt-BR" dirty="0"/>
              <a:t>Documento de Arquitetura de Sistemas</a:t>
            </a:r>
          </a:p>
          <a:p>
            <a:pPr algn="just"/>
            <a:r>
              <a:rPr lang="pt-BR" dirty="0"/>
              <a:t>Proposta Técnica Comercial</a:t>
            </a:r>
          </a:p>
          <a:p>
            <a:pPr algn="just"/>
            <a:r>
              <a:rPr lang="pt-BR" dirty="0"/>
              <a:t>Documento de Requisitos de Sistema</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313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Tema</a:t>
            </a:r>
          </a:p>
        </p:txBody>
      </p:sp>
      <p:sp>
        <p:nvSpPr>
          <p:cNvPr id="3" name="Espaço Reservado para Conteúdo 2"/>
          <p:cNvSpPr>
            <a:spLocks noGrp="1"/>
          </p:cNvSpPr>
          <p:nvPr>
            <p:ph idx="1"/>
          </p:nvPr>
        </p:nvSpPr>
        <p:spPr/>
        <p:txBody>
          <a:bodyPr/>
          <a:lstStyle/>
          <a:p>
            <a:r>
              <a:rPr lang="pt-BR" dirty="0"/>
              <a:t>Drink-It, E-commerce de bebidas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281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Diagrama de casos de uso</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E19167D8-F64E-4A6D-AB46-833B82BEC4DB}"/>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4097744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800" dirty="0"/>
              <a:t>Diagrama de classes de domínio</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E19167D8-F64E-4A6D-AB46-833B82BEC4DB}"/>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1550264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dirty="0"/>
              <a:t>Diagrama de arquitetura do sistema</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E19167D8-F64E-4A6D-AB46-833B82BEC4DB}"/>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1878516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Tecnologias utilizadas </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E19167D8-F64E-4A6D-AB46-833B82BEC4DB}"/>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2379776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Cronograma de entregas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E19167D8-F64E-4A6D-AB46-833B82BEC4DB}"/>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1076557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a:t>Telas do sistema</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E19167D8-F64E-4A6D-AB46-833B82BEC4DB}"/>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3760707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ítulo 1"/>
          <p:cNvSpPr>
            <a:spLocks noGrp="1"/>
          </p:cNvSpPr>
          <p:nvPr>
            <p:ph type="ctrTitle"/>
          </p:nvPr>
        </p:nvSpPr>
        <p:spPr>
          <a:xfrm>
            <a:off x="1089462" y="962902"/>
            <a:ext cx="3132288" cy="2380828"/>
          </a:xfrm>
        </p:spPr>
        <p:txBody>
          <a:bodyPr>
            <a:normAutofit/>
          </a:bodyPr>
          <a:lstStyle/>
          <a:p>
            <a:r>
              <a:rPr lang="pt-BR" sz="4200"/>
              <a:t>Drink-It</a:t>
            </a:r>
          </a:p>
        </p:txBody>
      </p:sp>
      <p:sp>
        <p:nvSpPr>
          <p:cNvPr id="3" name="Subtítulo 2"/>
          <p:cNvSpPr>
            <a:spLocks noGrp="1"/>
          </p:cNvSpPr>
          <p:nvPr>
            <p:ph type="subTitle" idx="1"/>
          </p:nvPr>
        </p:nvSpPr>
        <p:spPr>
          <a:xfrm>
            <a:off x="673774" y="4129299"/>
            <a:ext cx="3897034" cy="1765799"/>
          </a:xfrm>
        </p:spPr>
        <p:txBody>
          <a:bodyPr>
            <a:normAutofit/>
          </a:bodyPr>
          <a:lstStyle/>
          <a:p>
            <a:pPr algn="ctr">
              <a:lnSpc>
                <a:spcPct val="100000"/>
              </a:lnSpc>
            </a:pPr>
            <a:r>
              <a:rPr lang="pt-BR" sz="2400" dirty="0"/>
              <a:t>Obrigado pela atenção!</a:t>
            </a:r>
          </a:p>
        </p:txBody>
      </p:sp>
      <p:cxnSp>
        <p:nvCxnSpPr>
          <p:cNvPr id="14" name="Straight Connector 13">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462" y="3528543"/>
            <a:ext cx="31286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Graphic 6">
            <a:extLst>
              <a:ext uri="{FF2B5EF4-FFF2-40B4-BE49-F238E27FC236}">
                <a16:creationId xmlns:a16="http://schemas.microsoft.com/office/drawing/2014/main" id="{23DBF57D-97CA-43B5-AB9F-C17F9D18DE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0808" y="1275798"/>
            <a:ext cx="3720331" cy="3720331"/>
          </a:xfrm>
          <a:prstGeom prst="rect">
            <a:avLst/>
          </a:prstGeom>
        </p:spPr>
      </p:pic>
      <p:pic>
        <p:nvPicPr>
          <p:cNvPr id="16" name="Picture 15">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8" name="Straight Connector 17">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9456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Drink-it</a:t>
            </a:r>
          </a:p>
        </p:txBody>
      </p:sp>
      <p:sp>
        <p:nvSpPr>
          <p:cNvPr id="3" name="Espaço Reservado para Conteúdo 2"/>
          <p:cNvSpPr>
            <a:spLocks noGrp="1"/>
          </p:cNvSpPr>
          <p:nvPr>
            <p:ph idx="1"/>
          </p:nvPr>
        </p:nvSpPr>
        <p:spPr>
          <a:xfrm>
            <a:off x="1443490" y="2666000"/>
            <a:ext cx="6571343" cy="3450613"/>
          </a:xfrm>
        </p:spPr>
        <p:txBody>
          <a:bodyPr/>
          <a:lstStyle/>
          <a:p>
            <a:pPr algn="just"/>
            <a:r>
              <a:rPr lang="pt-BR" dirty="0"/>
              <a:t>O Drink-It é um sistema do tipo comércio eletrônico (e-commerce), que tem como objetivo fornecer uma plataforma comércio virtual, ou venda não-presencial, de bebidas para seus diversos tipos de consumidores, através da internet.</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1616765"/>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ítulo 1">
            <a:extLst>
              <a:ext uri="{FF2B5EF4-FFF2-40B4-BE49-F238E27FC236}">
                <a16:creationId xmlns:a16="http://schemas.microsoft.com/office/drawing/2014/main" id="{D6035B9B-C9FE-4853-87A8-08E348938F2F}"/>
              </a:ext>
            </a:extLst>
          </p:cNvPr>
          <p:cNvSpPr txBox="1">
            <a:spLocks/>
          </p:cNvSpPr>
          <p:nvPr/>
        </p:nvSpPr>
        <p:spPr>
          <a:xfrm>
            <a:off x="1443489" y="1904394"/>
            <a:ext cx="6571343" cy="52461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pt-BR" sz="2400" b="1" cap="none" dirty="0"/>
              <a:t>Descrição do sistema:</a:t>
            </a:r>
          </a:p>
        </p:txBody>
      </p:sp>
    </p:spTree>
    <p:extLst>
      <p:ext uri="{BB962C8B-B14F-4D97-AF65-F5344CB8AC3E}">
        <p14:creationId xmlns:p14="http://schemas.microsoft.com/office/powerpoint/2010/main" val="2643596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7" name="Espaço Reservado para Conteúdo 3">
            <a:extLst>
              <a:ext uri="{FF2B5EF4-FFF2-40B4-BE49-F238E27FC236}">
                <a16:creationId xmlns:a16="http://schemas.microsoft.com/office/drawing/2014/main" id="{959B5543-3CBB-4DA1-9D26-CDCAD3DDD228}"/>
              </a:ext>
            </a:extLst>
          </p:cNvPr>
          <p:cNvGraphicFramePr>
            <a:graphicFrameLocks/>
          </p:cNvGraphicFramePr>
          <p:nvPr>
            <p:extLst>
              <p:ext uri="{D42A27DB-BD31-4B8C-83A1-F6EECF244321}">
                <p14:modId xmlns:p14="http://schemas.microsoft.com/office/powerpoint/2010/main" val="311558790"/>
              </p:ext>
            </p:extLst>
          </p:nvPr>
        </p:nvGraphicFramePr>
        <p:xfrm>
          <a:off x="308527" y="1170528"/>
          <a:ext cx="8526946" cy="5042562"/>
        </p:xfrm>
        <a:graphic>
          <a:graphicData uri="http://schemas.openxmlformats.org/drawingml/2006/table">
            <a:tbl>
              <a:tblPr>
                <a:tableStyleId>{5C22544A-7EE6-4342-B048-85BDC9FD1C3A}</a:tableStyleId>
              </a:tblPr>
              <a:tblGrid>
                <a:gridCol w="942328">
                  <a:extLst>
                    <a:ext uri="{9D8B030D-6E8A-4147-A177-3AD203B41FA5}">
                      <a16:colId xmlns:a16="http://schemas.microsoft.com/office/drawing/2014/main" val="2754124445"/>
                    </a:ext>
                  </a:extLst>
                </a:gridCol>
                <a:gridCol w="1930650">
                  <a:extLst>
                    <a:ext uri="{9D8B030D-6E8A-4147-A177-3AD203B41FA5}">
                      <a16:colId xmlns:a16="http://schemas.microsoft.com/office/drawing/2014/main" val="2009899652"/>
                    </a:ext>
                  </a:extLst>
                </a:gridCol>
                <a:gridCol w="4836060">
                  <a:extLst>
                    <a:ext uri="{9D8B030D-6E8A-4147-A177-3AD203B41FA5}">
                      <a16:colId xmlns:a16="http://schemas.microsoft.com/office/drawing/2014/main" val="38554071"/>
                    </a:ext>
                  </a:extLst>
                </a:gridCol>
                <a:gridCol w="817908">
                  <a:extLst>
                    <a:ext uri="{9D8B030D-6E8A-4147-A177-3AD203B41FA5}">
                      <a16:colId xmlns:a16="http://schemas.microsoft.com/office/drawing/2014/main" val="3197665518"/>
                    </a:ext>
                  </a:extLst>
                </a:gridCol>
              </a:tblGrid>
              <a:tr h="291787">
                <a:tc gridSpan="3">
                  <a:txBody>
                    <a:bodyPr/>
                    <a:lstStyle/>
                    <a:p>
                      <a:pPr>
                        <a:spcAft>
                          <a:spcPts val="0"/>
                        </a:spcAft>
                        <a:tabLst>
                          <a:tab pos="5626100" algn="l"/>
                        </a:tabLst>
                      </a:pPr>
                      <a:r>
                        <a:rPr lang="pt-BR" sz="1800" dirty="0">
                          <a:effectLst/>
                        </a:rPr>
                        <a:t>Grupo: Cadastro de Bebidas</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r>
                        <a:rPr lang="pt-BR" sz="1800" kern="1200" dirty="0">
                          <a:solidFill>
                            <a:schemeClr val="dk1"/>
                          </a:solidFill>
                          <a:effectLst/>
                          <a:latin typeface="+mn-lt"/>
                          <a:ea typeface="+mn-ea"/>
                          <a:cs typeface="+mn-cs"/>
                        </a:rPr>
                        <a:t>Status</a:t>
                      </a:r>
                    </a:p>
                  </a:txBody>
                  <a:tcPr marL="68580" marR="68580" marT="0" marB="0"/>
                </a:tc>
                <a:extLst>
                  <a:ext uri="{0D108BD9-81ED-4DB2-BD59-A6C34878D82A}">
                    <a16:rowId xmlns:a16="http://schemas.microsoft.com/office/drawing/2014/main" val="170494956"/>
                  </a:ext>
                </a:extLst>
              </a:tr>
              <a:tr h="291787">
                <a:tc>
                  <a:txBody>
                    <a:bodyPr/>
                    <a:lstStyle/>
                    <a:p>
                      <a:pPr>
                        <a:spcAft>
                          <a:spcPts val="0"/>
                        </a:spcAft>
                      </a:pPr>
                      <a:r>
                        <a:rPr lang="pt-BR" sz="1800">
                          <a:effectLst/>
                        </a:rPr>
                        <a:t>RF0011</a:t>
                      </a:r>
                      <a:endParaRPr lang="pt-BR" sz="18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800">
                          <a:effectLst/>
                        </a:rPr>
                        <a:t>Cadastrar bebida</a:t>
                      </a:r>
                      <a:endParaRPr lang="pt-BR" sz="18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a:effectLst/>
                        </a:rPr>
                        <a:t>O sistema deve manter um cadastro único para bebidas.</a:t>
                      </a:r>
                      <a:endParaRPr lang="pt-BR" sz="18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406354314"/>
                  </a:ext>
                </a:extLst>
              </a:tr>
              <a:tr h="291787">
                <a:tc>
                  <a:txBody>
                    <a:bodyPr/>
                    <a:lstStyle/>
                    <a:p>
                      <a:pPr>
                        <a:spcAft>
                          <a:spcPts val="0"/>
                        </a:spcAft>
                        <a:tabLst>
                          <a:tab pos="5626100" algn="l"/>
                        </a:tabLst>
                      </a:pPr>
                      <a:r>
                        <a:rPr lang="pt-BR" sz="1800" dirty="0">
                          <a:effectLst/>
                        </a:rPr>
                        <a:t>RF0012</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Inativar cadastro de bebida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O sistema deve possibilitar que bebidas sejam inativadas.</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959995815"/>
                  </a:ext>
                </a:extLst>
              </a:tr>
              <a:tr h="875361">
                <a:tc>
                  <a:txBody>
                    <a:bodyPr/>
                    <a:lstStyle/>
                    <a:p>
                      <a:pPr>
                        <a:spcAft>
                          <a:spcPts val="0"/>
                        </a:spcAft>
                        <a:tabLst>
                          <a:tab pos="5626100" algn="l"/>
                        </a:tabLst>
                      </a:pPr>
                      <a:r>
                        <a:rPr lang="pt-BR" sz="1800" dirty="0">
                          <a:effectLst/>
                        </a:rPr>
                        <a:t>RF0013</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Inativar bebida de forma automática </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O sistema deve inativar bebidas sem estoque e que não possuem venda com valor inferior a parâmetro predefinido no sistema.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787377864"/>
                  </a:ext>
                </a:extLst>
              </a:tr>
              <a:tr h="583574">
                <a:tc>
                  <a:txBody>
                    <a:bodyPr/>
                    <a:lstStyle/>
                    <a:p>
                      <a:pPr>
                        <a:spcAft>
                          <a:spcPts val="0"/>
                        </a:spcAft>
                        <a:tabLst>
                          <a:tab pos="5626100" algn="l"/>
                        </a:tabLst>
                      </a:pPr>
                      <a:r>
                        <a:rPr lang="pt-BR" sz="1800" dirty="0">
                          <a:effectLst/>
                        </a:rPr>
                        <a:t>RF0014</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Alterar cadastro de bebida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O sistema deve possibilitar a alteração de dados cadastrais para as bebidas.</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97270661"/>
                  </a:ext>
                </a:extLst>
              </a:tr>
              <a:tr h="1263152">
                <a:tc>
                  <a:txBody>
                    <a:bodyPr/>
                    <a:lstStyle/>
                    <a:p>
                      <a:pPr>
                        <a:spcAft>
                          <a:spcPts val="0"/>
                        </a:spcAft>
                        <a:tabLst>
                          <a:tab pos="5626100" algn="l"/>
                        </a:tabLst>
                      </a:pPr>
                      <a:r>
                        <a:rPr lang="pt-BR" sz="1800" dirty="0">
                          <a:effectLst/>
                        </a:rPr>
                        <a:t>RF0015</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Consulta de bebida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O sistema deve possibilitar que uma bebida seja consultada com base em um filtro definido pelo usuário. Todos os campos utilizados para identificação da bebida podem ser utilizados como filtro, tanto de forma combinada como de forma isolada.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421016921"/>
                  </a:ext>
                </a:extLst>
              </a:tr>
              <a:tr h="291787">
                <a:tc>
                  <a:txBody>
                    <a:bodyPr/>
                    <a:lstStyle/>
                    <a:p>
                      <a:pPr>
                        <a:spcAft>
                          <a:spcPts val="0"/>
                        </a:spcAft>
                        <a:tabLst>
                          <a:tab pos="5626100" algn="l"/>
                        </a:tabLst>
                      </a:pPr>
                      <a:r>
                        <a:rPr lang="pt-BR" sz="1800" dirty="0">
                          <a:effectLst/>
                        </a:rPr>
                        <a:t>RF0016</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Ativar cadastro de bebida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effectLst/>
                        </a:rPr>
                        <a:t>Deve ser possível ativar o cadastro de uma bebida.</a:t>
                      </a:r>
                      <a:endParaRPr lang="pt-BR" sz="18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8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597459673"/>
                  </a:ext>
                </a:extLst>
              </a:tr>
            </a:tbl>
          </a:graphicData>
        </a:graphic>
      </p:graphicFrame>
    </p:spTree>
    <p:extLst>
      <p:ext uri="{BB962C8B-B14F-4D97-AF65-F5344CB8AC3E}">
        <p14:creationId xmlns:p14="http://schemas.microsoft.com/office/powerpoint/2010/main" val="3277156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8" name="Espaço Reservado para Conteúdo 3">
            <a:extLst>
              <a:ext uri="{FF2B5EF4-FFF2-40B4-BE49-F238E27FC236}">
                <a16:creationId xmlns:a16="http://schemas.microsoft.com/office/drawing/2014/main" id="{127E7B98-B6CD-4609-95D3-B9241C18E6A1}"/>
              </a:ext>
            </a:extLst>
          </p:cNvPr>
          <p:cNvGraphicFramePr>
            <a:graphicFrameLocks/>
          </p:cNvGraphicFramePr>
          <p:nvPr>
            <p:extLst>
              <p:ext uri="{D42A27DB-BD31-4B8C-83A1-F6EECF244321}">
                <p14:modId xmlns:p14="http://schemas.microsoft.com/office/powerpoint/2010/main" val="478787108"/>
              </p:ext>
            </p:extLst>
          </p:nvPr>
        </p:nvGraphicFramePr>
        <p:xfrm>
          <a:off x="0" y="1017843"/>
          <a:ext cx="9144000" cy="5120640"/>
        </p:xfrm>
        <a:graphic>
          <a:graphicData uri="http://schemas.openxmlformats.org/drawingml/2006/table">
            <a:tbl>
              <a:tblPr>
                <a:tableStyleId>{5C22544A-7EE6-4342-B048-85BDC9FD1C3A}</a:tableStyleId>
              </a:tblPr>
              <a:tblGrid>
                <a:gridCol w="1010519">
                  <a:extLst>
                    <a:ext uri="{9D8B030D-6E8A-4147-A177-3AD203B41FA5}">
                      <a16:colId xmlns:a16="http://schemas.microsoft.com/office/drawing/2014/main" val="3342944457"/>
                    </a:ext>
                  </a:extLst>
                </a:gridCol>
                <a:gridCol w="2070363">
                  <a:extLst>
                    <a:ext uri="{9D8B030D-6E8A-4147-A177-3AD203B41FA5}">
                      <a16:colId xmlns:a16="http://schemas.microsoft.com/office/drawing/2014/main" val="3205193309"/>
                    </a:ext>
                  </a:extLst>
                </a:gridCol>
                <a:gridCol w="5367994">
                  <a:extLst>
                    <a:ext uri="{9D8B030D-6E8A-4147-A177-3AD203B41FA5}">
                      <a16:colId xmlns:a16="http://schemas.microsoft.com/office/drawing/2014/main" val="3292821394"/>
                    </a:ext>
                  </a:extLst>
                </a:gridCol>
                <a:gridCol w="695124">
                  <a:extLst>
                    <a:ext uri="{9D8B030D-6E8A-4147-A177-3AD203B41FA5}">
                      <a16:colId xmlns:a16="http://schemas.microsoft.com/office/drawing/2014/main" val="4225387312"/>
                    </a:ext>
                  </a:extLst>
                </a:gridCol>
              </a:tblGrid>
              <a:tr h="185265">
                <a:tc gridSpan="3">
                  <a:txBody>
                    <a:bodyPr/>
                    <a:lstStyle/>
                    <a:p>
                      <a:pPr>
                        <a:spcAft>
                          <a:spcPts val="0"/>
                        </a:spcAft>
                        <a:tabLst>
                          <a:tab pos="5626100" algn="l"/>
                        </a:tabLst>
                      </a:pPr>
                      <a:r>
                        <a:rPr lang="pt-BR" sz="1600" dirty="0">
                          <a:effectLst/>
                        </a:rPr>
                        <a:t>Grupo: Cadastro de Clientes</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extLst>
                  <a:ext uri="{0D108BD9-81ED-4DB2-BD59-A6C34878D82A}">
                    <a16:rowId xmlns:a16="http://schemas.microsoft.com/office/drawing/2014/main" val="945015563"/>
                  </a:ext>
                </a:extLst>
              </a:tr>
              <a:tr h="185265">
                <a:tc>
                  <a:txBody>
                    <a:bodyPr/>
                    <a:lstStyle/>
                    <a:p>
                      <a:pPr>
                        <a:spcAft>
                          <a:spcPts val="0"/>
                        </a:spcAft>
                      </a:pPr>
                      <a:r>
                        <a:rPr lang="pt-BR" sz="1600">
                          <a:effectLst/>
                        </a:rPr>
                        <a:t>RF0021</a:t>
                      </a: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a:effectLst/>
                        </a:rPr>
                        <a:t>Cadastrar cliente</a:t>
                      </a: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a:effectLst/>
                        </a:rPr>
                        <a:t>O sistema deve possibilitar o cadastro de clientes.</a:t>
                      </a:r>
                      <a:endParaRPr lang="pt-BR" sz="160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1824632998"/>
                  </a:ext>
                </a:extLst>
              </a:tr>
              <a:tr h="370530">
                <a:tc>
                  <a:txBody>
                    <a:bodyPr/>
                    <a:lstStyle/>
                    <a:p>
                      <a:pPr>
                        <a:spcAft>
                          <a:spcPts val="0"/>
                        </a:spcAft>
                      </a:pPr>
                      <a:r>
                        <a:rPr lang="pt-BR" sz="1600" dirty="0">
                          <a:effectLst/>
                        </a:rPr>
                        <a:t>RF0022</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dirty="0">
                          <a:effectLst/>
                        </a:rPr>
                        <a:t>Alterar cliente</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O sistema deve possibilitar a alteração de dados cadastrais de clientes.</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618186230"/>
                  </a:ext>
                </a:extLst>
              </a:tr>
              <a:tr h="370530">
                <a:tc>
                  <a:txBody>
                    <a:bodyPr/>
                    <a:lstStyle/>
                    <a:p>
                      <a:pPr>
                        <a:spcAft>
                          <a:spcPts val="0"/>
                        </a:spcAft>
                      </a:pPr>
                      <a:r>
                        <a:rPr lang="pt-BR" sz="1600" dirty="0">
                          <a:effectLst/>
                        </a:rPr>
                        <a:t>RF0023</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Inativar cadastro de cliente</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O sistema deve possibilitar que clientes sejam inativados.</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2211846943"/>
                  </a:ext>
                </a:extLst>
              </a:tr>
              <a:tr h="783901">
                <a:tc>
                  <a:txBody>
                    <a:bodyPr/>
                    <a:lstStyle/>
                    <a:p>
                      <a:pPr>
                        <a:spcAft>
                          <a:spcPts val="0"/>
                        </a:spcAft>
                      </a:pPr>
                      <a:r>
                        <a:rPr lang="pt-BR" sz="1600" dirty="0">
                          <a:effectLst/>
                        </a:rPr>
                        <a:t>RF0024</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Consulta de clientes</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O sistema deve possibilitar que um cliente seja consultado com base em um filtro definido pelo usuário. Todos os campos utilizados para identificação do cliente podem ser utilizados como filtro, tanto de forma combinada como de forma isolada.</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3795722080"/>
                  </a:ext>
                </a:extLst>
              </a:tr>
              <a:tr h="370530">
                <a:tc>
                  <a:txBody>
                    <a:bodyPr/>
                    <a:lstStyle/>
                    <a:p>
                      <a:pPr>
                        <a:spcAft>
                          <a:spcPts val="0"/>
                        </a:spcAft>
                      </a:pPr>
                      <a:r>
                        <a:rPr lang="pt-BR" sz="1600" dirty="0">
                          <a:effectLst/>
                        </a:rPr>
                        <a:t>RF0025</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dirty="0">
                          <a:effectLst/>
                        </a:rPr>
                        <a:t>Consulta de transações</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O sistema deve disponibilizar no cadastro de clientes a consulta de todas transações já realizadas pelo mesmo.</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3804064215"/>
                  </a:ext>
                </a:extLst>
              </a:tr>
              <a:tr h="627121">
                <a:tc>
                  <a:txBody>
                    <a:bodyPr/>
                    <a:lstStyle/>
                    <a:p>
                      <a:pPr>
                        <a:spcAft>
                          <a:spcPts val="0"/>
                        </a:spcAft>
                      </a:pPr>
                      <a:r>
                        <a:rPr lang="pt-BR" sz="1600" dirty="0">
                          <a:effectLst/>
                        </a:rPr>
                        <a:t>RF0026</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dirty="0">
                          <a:effectLst/>
                        </a:rPr>
                        <a:t>Cadastro de endereços de entrega</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Deve ser possível associar diversos endereços de entrega ao cadastro de um cliente. Cada cadastro de endereço deve ser identificado com um nome composto de uma frase curta. </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4121718480"/>
                  </a:ext>
                </a:extLst>
              </a:tr>
              <a:tr h="555795">
                <a:tc>
                  <a:txBody>
                    <a:bodyPr/>
                    <a:lstStyle/>
                    <a:p>
                      <a:pPr>
                        <a:spcAft>
                          <a:spcPts val="0"/>
                        </a:spcAft>
                      </a:pPr>
                      <a:r>
                        <a:rPr lang="pt-BR" sz="1600" dirty="0">
                          <a:effectLst/>
                        </a:rPr>
                        <a:t>RF0027</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dirty="0">
                          <a:effectLst/>
                        </a:rPr>
                        <a:t>Cadastro de cartões de crédito</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Deve ser possível associar diversos cartões de crédito ao cadastro de um cliente. Deve haver um cartão de crédito configurado como preferencial. </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4147992213"/>
                  </a:ext>
                </a:extLst>
              </a:tr>
              <a:tr h="555795">
                <a:tc>
                  <a:txBody>
                    <a:bodyPr/>
                    <a:lstStyle/>
                    <a:p>
                      <a:pPr>
                        <a:spcAft>
                          <a:spcPts val="0"/>
                        </a:spcAft>
                      </a:pPr>
                      <a:r>
                        <a:rPr lang="pt-BR" sz="1600" dirty="0">
                          <a:effectLst/>
                        </a:rPr>
                        <a:t>RF0028</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pPr>
                      <a:r>
                        <a:rPr lang="pt-BR" sz="1600" dirty="0">
                          <a:effectLst/>
                        </a:rPr>
                        <a:t>Alteração apenas de senha</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effectLst/>
                        </a:rPr>
                        <a:t>O sistema deve possibilitar que a senha do usuário seja alterada sem que seja necessária a alteração de todos os dados cadastrais. </a:t>
                      </a:r>
                      <a:endParaRPr lang="pt-BR" sz="1600" dirty="0">
                        <a:solidFill>
                          <a:srgbClr val="000000"/>
                        </a:solidFill>
                        <a:effectLst/>
                        <a:latin typeface="Arial" panose="020B0604020202020204" pitchFamily="34" charset="0"/>
                        <a:ea typeface="Arial" panose="020B0604020202020204" pitchFamily="34" charset="0"/>
                      </a:endParaRPr>
                    </a:p>
                  </a:txBody>
                  <a:tcPr marL="62093" marR="62093"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2093" marR="62093" marT="0" marB="0"/>
                </a:tc>
                <a:extLst>
                  <a:ext uri="{0D108BD9-81ED-4DB2-BD59-A6C34878D82A}">
                    <a16:rowId xmlns:a16="http://schemas.microsoft.com/office/drawing/2014/main" val="3997298704"/>
                  </a:ext>
                </a:extLst>
              </a:tr>
            </a:tbl>
          </a:graphicData>
        </a:graphic>
      </p:graphicFrame>
    </p:spTree>
    <p:extLst>
      <p:ext uri="{BB962C8B-B14F-4D97-AF65-F5344CB8AC3E}">
        <p14:creationId xmlns:p14="http://schemas.microsoft.com/office/powerpoint/2010/main" val="1961334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7" name="Tabela 6">
            <a:extLst>
              <a:ext uri="{FF2B5EF4-FFF2-40B4-BE49-F238E27FC236}">
                <a16:creationId xmlns:a16="http://schemas.microsoft.com/office/drawing/2014/main" id="{71C5235D-126D-4544-98D3-72C3F8046D75}"/>
              </a:ext>
            </a:extLst>
          </p:cNvPr>
          <p:cNvGraphicFramePr>
            <a:graphicFrameLocks noGrp="1"/>
          </p:cNvGraphicFramePr>
          <p:nvPr>
            <p:extLst>
              <p:ext uri="{D42A27DB-BD31-4B8C-83A1-F6EECF244321}">
                <p14:modId xmlns:p14="http://schemas.microsoft.com/office/powerpoint/2010/main" val="3924997291"/>
              </p:ext>
            </p:extLst>
          </p:nvPr>
        </p:nvGraphicFramePr>
        <p:xfrm>
          <a:off x="0" y="-20240"/>
          <a:ext cx="9144000" cy="6295345"/>
        </p:xfrm>
        <a:graphic>
          <a:graphicData uri="http://schemas.openxmlformats.org/drawingml/2006/table">
            <a:tbl>
              <a:tblPr>
                <a:tableStyleId>{5C22544A-7EE6-4342-B048-85BDC9FD1C3A}</a:tableStyleId>
              </a:tblPr>
              <a:tblGrid>
                <a:gridCol w="1010521">
                  <a:extLst>
                    <a:ext uri="{9D8B030D-6E8A-4147-A177-3AD203B41FA5}">
                      <a16:colId xmlns:a16="http://schemas.microsoft.com/office/drawing/2014/main" val="3308097023"/>
                    </a:ext>
                  </a:extLst>
                </a:gridCol>
                <a:gridCol w="2070361">
                  <a:extLst>
                    <a:ext uri="{9D8B030D-6E8A-4147-A177-3AD203B41FA5}">
                      <a16:colId xmlns:a16="http://schemas.microsoft.com/office/drawing/2014/main" val="9035566"/>
                    </a:ext>
                  </a:extLst>
                </a:gridCol>
                <a:gridCol w="5576317">
                  <a:extLst>
                    <a:ext uri="{9D8B030D-6E8A-4147-A177-3AD203B41FA5}">
                      <a16:colId xmlns:a16="http://schemas.microsoft.com/office/drawing/2014/main" val="4112670436"/>
                    </a:ext>
                  </a:extLst>
                </a:gridCol>
                <a:gridCol w="486801">
                  <a:extLst>
                    <a:ext uri="{9D8B030D-6E8A-4147-A177-3AD203B41FA5}">
                      <a16:colId xmlns:a16="http://schemas.microsoft.com/office/drawing/2014/main" val="2059676857"/>
                    </a:ext>
                  </a:extLst>
                </a:gridCol>
              </a:tblGrid>
              <a:tr h="211803">
                <a:tc gridSpan="3">
                  <a:txBody>
                    <a:bodyPr/>
                    <a:lstStyle/>
                    <a:p>
                      <a:pPr>
                        <a:spcAft>
                          <a:spcPts val="600"/>
                        </a:spcAft>
                      </a:pPr>
                      <a:r>
                        <a:rPr lang="pt-BR" sz="1600">
                          <a:effectLst/>
                        </a:rPr>
                        <a:t>Grupo: Gerenciar Vendas Eletrônicas</a:t>
                      </a: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tc hMerge="1">
                  <a:txBody>
                    <a:bodyPr/>
                    <a:lstStyle/>
                    <a:p>
                      <a:endParaRPr lang="pt-BR"/>
                    </a:p>
                  </a:txBody>
                  <a:tcPr/>
                </a:tc>
                <a:tc hMerge="1">
                  <a:txBody>
                    <a:bodyPr/>
                    <a:lstStyle/>
                    <a:p>
                      <a:endParaRPr lang="pt-BR"/>
                    </a:p>
                  </a:txBody>
                  <a:tcPr/>
                </a:tc>
                <a:tc>
                  <a:txBody>
                    <a:bodyPr/>
                    <a:lstStyle/>
                    <a:p>
                      <a:pPr>
                        <a:spcAft>
                          <a:spcPts val="600"/>
                        </a:spcAft>
                      </a:pP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extLst>
                  <a:ext uri="{0D108BD9-81ED-4DB2-BD59-A6C34878D82A}">
                    <a16:rowId xmlns:a16="http://schemas.microsoft.com/office/drawing/2014/main" val="2488104869"/>
                  </a:ext>
                </a:extLst>
              </a:tr>
              <a:tr h="847211">
                <a:tc>
                  <a:txBody>
                    <a:bodyPr/>
                    <a:lstStyle/>
                    <a:p>
                      <a:pPr>
                        <a:spcAft>
                          <a:spcPts val="0"/>
                        </a:spcAft>
                      </a:pPr>
                      <a:r>
                        <a:rPr lang="pt-BR" sz="1600">
                          <a:effectLst/>
                        </a:rPr>
                        <a:t>RF0031</a:t>
                      </a: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Gerenciar carrinho de compra</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a:effectLst/>
                        </a:rPr>
                        <a:t>O sistema deve permitir que produtos sejam colocados em um repositório temporário para futura compra (carrinho de compra). Deve ser possível adicionar, alterar e excluir itens de compra no carrinho. Também deve ser possível visualizar os itens no carrinho.</a:t>
                      </a:r>
                      <a:endParaRPr lang="pt-BR" sz="160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1248283986"/>
                  </a:ext>
                </a:extLst>
              </a:tr>
              <a:tr h="847211">
                <a:tc>
                  <a:txBody>
                    <a:bodyPr/>
                    <a:lstStyle/>
                    <a:p>
                      <a:pPr>
                        <a:spcAft>
                          <a:spcPts val="0"/>
                        </a:spcAft>
                      </a:pPr>
                      <a:r>
                        <a:rPr lang="pt-BR" sz="1600" dirty="0">
                          <a:effectLst/>
                        </a:rPr>
                        <a:t>RF0032</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Definir quantidade de itens no para o carrinho</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effectLst/>
                        </a:rPr>
                        <a:t>Deve ser possível editar a quantidade de cada item ao adicionar um produto no carrinho. Também deve ser possível editar a quantidade de itens de um carrinho na visualização dos itens já adicionados.</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3962791318"/>
                  </a:ext>
                </a:extLst>
              </a:tr>
              <a:tr h="423606">
                <a:tc>
                  <a:txBody>
                    <a:bodyPr/>
                    <a:lstStyle/>
                    <a:p>
                      <a:pPr>
                        <a:spcAft>
                          <a:spcPts val="0"/>
                        </a:spcAft>
                      </a:pPr>
                      <a:r>
                        <a:rPr lang="pt-BR" sz="1600" dirty="0">
                          <a:effectLst/>
                        </a:rPr>
                        <a:t>RF0033</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Realizar compra</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effectLst/>
                        </a:rPr>
                        <a:t>Deve ser possível a partir de um carrinho de compra realizar uma compra.</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816594186"/>
                  </a:ext>
                </a:extLst>
              </a:tr>
              <a:tr h="423606">
                <a:tc>
                  <a:txBody>
                    <a:bodyPr/>
                    <a:lstStyle/>
                    <a:p>
                      <a:pPr>
                        <a:spcAft>
                          <a:spcPts val="0"/>
                        </a:spcAft>
                      </a:pPr>
                      <a:r>
                        <a:rPr lang="pt-BR" sz="1600" dirty="0">
                          <a:effectLst/>
                        </a:rPr>
                        <a:t>RF0034</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Calcular frete</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effectLst/>
                        </a:rPr>
                        <a:t>O sistema deve calcular o frete da compra com base nos itens selecionados e o endereço apontado pelo cliente.</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4254301456"/>
                  </a:ext>
                </a:extLst>
              </a:tr>
              <a:tr h="1059014">
                <a:tc>
                  <a:txBody>
                    <a:bodyPr/>
                    <a:lstStyle/>
                    <a:p>
                      <a:pPr>
                        <a:spcAft>
                          <a:spcPts val="0"/>
                        </a:spcAft>
                      </a:pPr>
                      <a:r>
                        <a:rPr lang="pt-BR" sz="1600" dirty="0">
                          <a:effectLst/>
                        </a:rPr>
                        <a:t>RF0035</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Selecionar endereço de entrega</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effectLst/>
                        </a:rPr>
                        <a:t>O cliente pode selecionar qualquer endereço de entrega previamente cadastrado em seu perfil ou um novo endereço de entrega pode ser cadastrado. Caso um novo endereço de entrega seja inserido, deve-se dar a possibilidade que o mesmo seja incorporado ao perfil do cliente.</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1207299039"/>
                  </a:ext>
                </a:extLst>
              </a:tr>
              <a:tr h="1906225">
                <a:tc>
                  <a:txBody>
                    <a:bodyPr/>
                    <a:lstStyle/>
                    <a:p>
                      <a:pPr>
                        <a:spcAft>
                          <a:spcPts val="0"/>
                        </a:spcAft>
                      </a:pPr>
                      <a:r>
                        <a:rPr lang="pt-BR" sz="1600" dirty="0">
                          <a:effectLst/>
                        </a:rPr>
                        <a:t>RF0036</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pPr>
                      <a:r>
                        <a:rPr lang="pt-BR" sz="1600" dirty="0">
                          <a:effectLst/>
                        </a:rPr>
                        <a:t>Selecionar forma de pagamento</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effectLst/>
                        </a:rPr>
                        <a:t>O cliente pode selecionar qualquer cartão de crédito previamente cadastrado em seu perfil.</a:t>
                      </a:r>
                    </a:p>
                    <a:p>
                      <a:pPr>
                        <a:spcAft>
                          <a:spcPts val="0"/>
                        </a:spcAft>
                        <a:tabLst>
                          <a:tab pos="5626100" algn="l"/>
                        </a:tabLst>
                      </a:pPr>
                      <a:r>
                        <a:rPr lang="pt-BR" sz="1600" dirty="0">
                          <a:effectLst/>
                        </a:rPr>
                        <a:t>O cliente também poderá utilizar um cupom de troca ou um cupom promocional válido.</a:t>
                      </a:r>
                    </a:p>
                    <a:p>
                      <a:pPr>
                        <a:spcAft>
                          <a:spcPts val="0"/>
                        </a:spcAft>
                        <a:tabLst>
                          <a:tab pos="5626100" algn="l"/>
                        </a:tabLst>
                      </a:pPr>
                      <a:r>
                        <a:rPr lang="pt-BR" sz="1600" dirty="0">
                          <a:effectLst/>
                        </a:rPr>
                        <a:t>Deve-se possibilitar que o pagamento seja feito utilizando tanto cupons de troca, promocionais e cartão de crédito.</a:t>
                      </a:r>
                    </a:p>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43120" marR="4312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3120" marR="43120" marT="0" marB="0"/>
                </a:tc>
                <a:extLst>
                  <a:ext uri="{0D108BD9-81ED-4DB2-BD59-A6C34878D82A}">
                    <a16:rowId xmlns:a16="http://schemas.microsoft.com/office/drawing/2014/main" val="1491823767"/>
                  </a:ext>
                </a:extLst>
              </a:tr>
            </a:tbl>
          </a:graphicData>
        </a:graphic>
      </p:graphicFrame>
    </p:spTree>
    <p:extLst>
      <p:ext uri="{BB962C8B-B14F-4D97-AF65-F5344CB8AC3E}">
        <p14:creationId xmlns:p14="http://schemas.microsoft.com/office/powerpoint/2010/main" val="3931389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7" name="Tabela 6">
            <a:extLst>
              <a:ext uri="{FF2B5EF4-FFF2-40B4-BE49-F238E27FC236}">
                <a16:creationId xmlns:a16="http://schemas.microsoft.com/office/drawing/2014/main" id="{71128D69-466C-4EDF-8ECF-5C2E184D3124}"/>
              </a:ext>
            </a:extLst>
          </p:cNvPr>
          <p:cNvGraphicFramePr>
            <a:graphicFrameLocks noGrp="1"/>
          </p:cNvGraphicFramePr>
          <p:nvPr>
            <p:extLst>
              <p:ext uri="{D42A27DB-BD31-4B8C-83A1-F6EECF244321}">
                <p14:modId xmlns:p14="http://schemas.microsoft.com/office/powerpoint/2010/main" val="2273358434"/>
              </p:ext>
            </p:extLst>
          </p:nvPr>
        </p:nvGraphicFramePr>
        <p:xfrm>
          <a:off x="0" y="0"/>
          <a:ext cx="9143999" cy="6241776"/>
        </p:xfrm>
        <a:graphic>
          <a:graphicData uri="http://schemas.openxmlformats.org/drawingml/2006/table">
            <a:tbl>
              <a:tblPr>
                <a:tableStyleId>{5C22544A-7EE6-4342-B048-85BDC9FD1C3A}</a:tableStyleId>
              </a:tblPr>
              <a:tblGrid>
                <a:gridCol w="1010519">
                  <a:extLst>
                    <a:ext uri="{9D8B030D-6E8A-4147-A177-3AD203B41FA5}">
                      <a16:colId xmlns:a16="http://schemas.microsoft.com/office/drawing/2014/main" val="1753275004"/>
                    </a:ext>
                  </a:extLst>
                </a:gridCol>
                <a:gridCol w="2070362">
                  <a:extLst>
                    <a:ext uri="{9D8B030D-6E8A-4147-A177-3AD203B41FA5}">
                      <a16:colId xmlns:a16="http://schemas.microsoft.com/office/drawing/2014/main" val="1104149966"/>
                    </a:ext>
                  </a:extLst>
                </a:gridCol>
                <a:gridCol w="5516746">
                  <a:extLst>
                    <a:ext uri="{9D8B030D-6E8A-4147-A177-3AD203B41FA5}">
                      <a16:colId xmlns:a16="http://schemas.microsoft.com/office/drawing/2014/main" val="2001968897"/>
                    </a:ext>
                  </a:extLst>
                </a:gridCol>
                <a:gridCol w="546372">
                  <a:extLst>
                    <a:ext uri="{9D8B030D-6E8A-4147-A177-3AD203B41FA5}">
                      <a16:colId xmlns:a16="http://schemas.microsoft.com/office/drawing/2014/main" val="2454774140"/>
                    </a:ext>
                  </a:extLst>
                </a:gridCol>
              </a:tblGrid>
              <a:tr h="788435">
                <a:tc>
                  <a:txBody>
                    <a:bodyPr/>
                    <a:lstStyle/>
                    <a:p>
                      <a:pPr>
                        <a:spcAft>
                          <a:spcPts val="0"/>
                        </a:spcAft>
                      </a:pPr>
                      <a:r>
                        <a:rPr lang="pt-BR" sz="1600">
                          <a:effectLst/>
                        </a:rPr>
                        <a:t>RF0037</a:t>
                      </a: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a:effectLst/>
                        </a:rPr>
                        <a:t>Finalizar Compra</a:t>
                      </a: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a:effectLst/>
                        </a:rPr>
                        <a:t>Uma compra deve ser finalizada após a seleção da forma de pagamento e endereço de entrega. Após a finalização o status da compra deve ser EM PROCESSAMENTO.</a:t>
                      </a:r>
                      <a:endParaRPr lang="pt-BR" sz="160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1824460899"/>
                  </a:ext>
                </a:extLst>
              </a:tr>
              <a:tr h="788435">
                <a:tc>
                  <a:txBody>
                    <a:bodyPr/>
                    <a:lstStyle/>
                    <a:p>
                      <a:pPr>
                        <a:spcAft>
                          <a:spcPts val="0"/>
                        </a:spcAft>
                      </a:pPr>
                      <a:r>
                        <a:rPr lang="pt-BR" sz="1600" dirty="0">
                          <a:effectLst/>
                        </a:rPr>
                        <a:t>RF0038</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Despachar produtos para entrega</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 possibilitar que um usuário com perfil de administrador selecione vendas já aprovadas para serem entregues. Assim o status deve ficar EM TRANSITO.</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1270143081"/>
                  </a:ext>
                </a:extLst>
              </a:tr>
              <a:tr h="788435">
                <a:tc>
                  <a:txBody>
                    <a:bodyPr/>
                    <a:lstStyle/>
                    <a:p>
                      <a:pPr>
                        <a:spcAft>
                          <a:spcPts val="0"/>
                        </a:spcAft>
                      </a:pPr>
                      <a:r>
                        <a:rPr lang="pt-BR" sz="1600" dirty="0">
                          <a:effectLst/>
                        </a:rPr>
                        <a:t>RF0039</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Produtos entregues</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 possibilitar que um usuário com perfil de administrador confirme entrega de uma compra. Assim o status deve ficar ENTREGUE.</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1942647129"/>
                  </a:ext>
                </a:extLst>
              </a:tr>
              <a:tr h="788435">
                <a:tc>
                  <a:txBody>
                    <a:bodyPr/>
                    <a:lstStyle/>
                    <a:p>
                      <a:pPr>
                        <a:spcAft>
                          <a:spcPts val="0"/>
                        </a:spcAft>
                      </a:pPr>
                      <a:r>
                        <a:rPr lang="pt-BR" sz="1600" dirty="0">
                          <a:effectLst/>
                        </a:rPr>
                        <a:t>RF0040</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Solicitar troca</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 possibilitar que um item de uma compra seja trocado por um cliente através da visualização de pedidos do mesmo.</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309432998"/>
                  </a:ext>
                </a:extLst>
              </a:tr>
              <a:tr h="788435">
                <a:tc>
                  <a:txBody>
                    <a:bodyPr/>
                    <a:lstStyle/>
                    <a:p>
                      <a:pPr>
                        <a:spcAft>
                          <a:spcPts val="0"/>
                        </a:spcAft>
                      </a:pPr>
                      <a:r>
                        <a:rPr lang="pt-BR" sz="1600" dirty="0">
                          <a:effectLst/>
                        </a:rPr>
                        <a:t>RF0041</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Autorizar trocas</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deverá possibilitar que o administrador autorize pedidos ou compra com status EM TROCA. Assim o pedido passa ficar com status TROCA AUTORIZADA.</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1434892297"/>
                  </a:ext>
                </a:extLst>
              </a:tr>
              <a:tr h="525623">
                <a:tc>
                  <a:txBody>
                    <a:bodyPr/>
                    <a:lstStyle/>
                    <a:p>
                      <a:pPr>
                        <a:spcAft>
                          <a:spcPts val="0"/>
                        </a:spcAft>
                      </a:pPr>
                      <a:r>
                        <a:rPr lang="pt-BR" sz="1600" dirty="0">
                          <a:effectLst/>
                        </a:rPr>
                        <a:t>RF0042</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Visualização de trocas</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effectLst/>
                        </a:rPr>
                        <a:t>O sistema deverá possibilitar que o administrador visualize todos pedidos de troca ou compra com status EM TROCA.</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extLst>
                  <a:ext uri="{0D108BD9-81ED-4DB2-BD59-A6C34878D82A}">
                    <a16:rowId xmlns:a16="http://schemas.microsoft.com/office/drawing/2014/main" val="671318518"/>
                  </a:ext>
                </a:extLst>
              </a:tr>
              <a:tr h="985543">
                <a:tc>
                  <a:txBody>
                    <a:bodyPr/>
                    <a:lstStyle/>
                    <a:p>
                      <a:pPr>
                        <a:spcAft>
                          <a:spcPts val="0"/>
                        </a:spcAft>
                      </a:pPr>
                      <a:r>
                        <a:rPr lang="pt-BR" sz="1600" dirty="0">
                          <a:effectLst/>
                        </a:rPr>
                        <a:t>RF0043</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Confirmar recebimento de itens para troca</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200" dirty="0">
                          <a:effectLst/>
                        </a:rPr>
                        <a:t>O sistema deverá possibilitar que o administrador confirme o recebimento de pedidos de troca ou compra com status EM TROCA.</a:t>
                      </a:r>
                    </a:p>
                    <a:p>
                      <a:pPr>
                        <a:spcAft>
                          <a:spcPts val="0"/>
                        </a:spcAft>
                        <a:tabLst>
                          <a:tab pos="5626100" algn="l"/>
                        </a:tabLst>
                      </a:pPr>
                      <a:r>
                        <a:rPr lang="pt-BR" sz="1200" dirty="0">
                          <a:effectLst/>
                        </a:rPr>
                        <a:t>Nesta confirmação o administrador deverá informar se os itens trocados deverão retornar ao estoque. Em caso positivo deve-se dar entrada no estoque dos respectivos itens. </a:t>
                      </a: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424176237"/>
                  </a:ext>
                </a:extLst>
              </a:tr>
              <a:tr h="788435">
                <a:tc>
                  <a:txBody>
                    <a:bodyPr/>
                    <a:lstStyle/>
                    <a:p>
                      <a:pPr>
                        <a:spcAft>
                          <a:spcPts val="0"/>
                        </a:spcAft>
                      </a:pPr>
                      <a:r>
                        <a:rPr lang="pt-BR" sz="1600" dirty="0">
                          <a:effectLst/>
                        </a:rPr>
                        <a:t>RF0044</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pPr>
                      <a:r>
                        <a:rPr lang="pt-BR" sz="1600" dirty="0">
                          <a:effectLst/>
                        </a:rPr>
                        <a:t>Gerar cupom de troca após recebimento de itens</a:t>
                      </a:r>
                      <a:endParaRPr lang="pt-BR" sz="16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200" dirty="0">
                          <a:effectLst/>
                        </a:rPr>
                        <a:t>O sistema deverá gerar um cupom de troca quando o administrador informar que os itens a serem trocados chegaram. Este cupom deverá ser disponibilizado para o cliente para ser utilizado em futuras compras.</a:t>
                      </a:r>
                      <a:endParaRPr lang="pt-BR" sz="1200" dirty="0">
                        <a:solidFill>
                          <a:srgbClr val="000000"/>
                        </a:solidFill>
                        <a:effectLst/>
                        <a:latin typeface="Arial" panose="020B0604020202020204" pitchFamily="34" charset="0"/>
                        <a:ea typeface="Arial" panose="020B0604020202020204" pitchFamily="34" charset="0"/>
                      </a:endParaRPr>
                    </a:p>
                  </a:txBody>
                  <a:tcPr marL="45657" marR="45657"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45657" marR="45657" marT="0" marB="0"/>
                </a:tc>
                <a:extLst>
                  <a:ext uri="{0D108BD9-81ED-4DB2-BD59-A6C34878D82A}">
                    <a16:rowId xmlns:a16="http://schemas.microsoft.com/office/drawing/2014/main" val="2072326552"/>
                  </a:ext>
                </a:extLst>
              </a:tr>
            </a:tbl>
          </a:graphicData>
        </a:graphic>
      </p:graphicFrame>
    </p:spTree>
    <p:extLst>
      <p:ext uri="{BB962C8B-B14F-4D97-AF65-F5344CB8AC3E}">
        <p14:creationId xmlns:p14="http://schemas.microsoft.com/office/powerpoint/2010/main" val="3677313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7" name="Tabela 6">
            <a:extLst>
              <a:ext uri="{FF2B5EF4-FFF2-40B4-BE49-F238E27FC236}">
                <a16:creationId xmlns:a16="http://schemas.microsoft.com/office/drawing/2014/main" id="{CB41744A-06C2-42F0-A5A6-3CB97B935982}"/>
              </a:ext>
            </a:extLst>
          </p:cNvPr>
          <p:cNvGraphicFramePr>
            <a:graphicFrameLocks noGrp="1"/>
          </p:cNvGraphicFramePr>
          <p:nvPr>
            <p:extLst>
              <p:ext uri="{D42A27DB-BD31-4B8C-83A1-F6EECF244321}">
                <p14:modId xmlns:p14="http://schemas.microsoft.com/office/powerpoint/2010/main" val="3334326022"/>
              </p:ext>
            </p:extLst>
          </p:nvPr>
        </p:nvGraphicFramePr>
        <p:xfrm>
          <a:off x="0" y="1216974"/>
          <a:ext cx="9144001" cy="4424052"/>
        </p:xfrm>
        <a:graphic>
          <a:graphicData uri="http://schemas.openxmlformats.org/drawingml/2006/table">
            <a:tbl>
              <a:tblPr>
                <a:tableStyleId>{5C22544A-7EE6-4342-B048-85BDC9FD1C3A}</a:tableStyleId>
              </a:tblPr>
              <a:tblGrid>
                <a:gridCol w="1010520">
                  <a:extLst>
                    <a:ext uri="{9D8B030D-6E8A-4147-A177-3AD203B41FA5}">
                      <a16:colId xmlns:a16="http://schemas.microsoft.com/office/drawing/2014/main" val="802279697"/>
                    </a:ext>
                  </a:extLst>
                </a:gridCol>
                <a:gridCol w="2070363">
                  <a:extLst>
                    <a:ext uri="{9D8B030D-6E8A-4147-A177-3AD203B41FA5}">
                      <a16:colId xmlns:a16="http://schemas.microsoft.com/office/drawing/2014/main" val="3381857767"/>
                    </a:ext>
                  </a:extLst>
                </a:gridCol>
                <a:gridCol w="5483639">
                  <a:extLst>
                    <a:ext uri="{9D8B030D-6E8A-4147-A177-3AD203B41FA5}">
                      <a16:colId xmlns:a16="http://schemas.microsoft.com/office/drawing/2014/main" val="750905888"/>
                    </a:ext>
                  </a:extLst>
                </a:gridCol>
                <a:gridCol w="579479">
                  <a:extLst>
                    <a:ext uri="{9D8B030D-6E8A-4147-A177-3AD203B41FA5}">
                      <a16:colId xmlns:a16="http://schemas.microsoft.com/office/drawing/2014/main" val="3405998959"/>
                    </a:ext>
                  </a:extLst>
                </a:gridCol>
              </a:tblGrid>
              <a:tr h="327708">
                <a:tc gridSpan="3">
                  <a:txBody>
                    <a:bodyPr/>
                    <a:lstStyle/>
                    <a:p>
                      <a:pPr>
                        <a:spcAft>
                          <a:spcPts val="600"/>
                        </a:spcAft>
                      </a:pPr>
                      <a:r>
                        <a:rPr lang="pt-BR" sz="1600">
                          <a:effectLst/>
                        </a:rPr>
                        <a:t>Grupo: Controle de estoque</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600"/>
                        </a:spcAf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78932852"/>
                  </a:ext>
                </a:extLst>
              </a:tr>
              <a:tr h="1474684">
                <a:tc>
                  <a:txBody>
                    <a:bodyPr/>
                    <a:lstStyle/>
                    <a:p>
                      <a:pPr>
                        <a:spcAft>
                          <a:spcPts val="0"/>
                        </a:spcAft>
                      </a:pPr>
                      <a:r>
                        <a:rPr lang="pt-BR" sz="1600" dirty="0">
                          <a:effectLst/>
                        </a:rPr>
                        <a:t>RF0051</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a:effectLst/>
                        </a:rPr>
                        <a:t>Realizar entrada em estoque</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effectLst/>
                        </a:rPr>
                        <a:t>O sistema deve permitir que seja possível realizar entrada de itens de bebidas em estoque.</a:t>
                      </a:r>
                    </a:p>
                    <a:p>
                      <a:pPr>
                        <a:spcAft>
                          <a:spcPts val="600"/>
                        </a:spcAft>
                      </a:pPr>
                      <a:r>
                        <a:rPr lang="pt-BR" sz="1600" dirty="0">
                          <a:effectLst/>
                        </a:rPr>
                        <a:t>No registro de cada item, deve ser indicado o jogo já previamente cadastrado e a quantidade de itens da bebida.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795418537"/>
                  </a:ext>
                </a:extLst>
              </a:tr>
              <a:tr h="1310830">
                <a:tc>
                  <a:txBody>
                    <a:bodyPr/>
                    <a:lstStyle/>
                    <a:p>
                      <a:pPr>
                        <a:spcAft>
                          <a:spcPts val="0"/>
                        </a:spcAft>
                      </a:pPr>
                      <a:r>
                        <a:rPr lang="pt-BR" sz="1600" dirty="0">
                          <a:effectLst/>
                        </a:rPr>
                        <a:t>RF0052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Calcular valor de venda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effectLst/>
                        </a:rPr>
                        <a:t>O sistema deve calcular o valor de venda com base no valor de custo e o grupo de precificação. Sendo que o valor de venda será o valor de compra mais o percentual definido no grupo de precificação relacionado à bebida.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553406878"/>
                  </a:ext>
                </a:extLst>
              </a:tr>
              <a:tr h="655415">
                <a:tc>
                  <a:txBody>
                    <a:bodyPr/>
                    <a:lstStyle/>
                    <a:p>
                      <a:pPr>
                        <a:spcAft>
                          <a:spcPts val="0"/>
                        </a:spcAft>
                      </a:pPr>
                      <a:r>
                        <a:rPr lang="pt-BR" sz="1600" dirty="0">
                          <a:effectLst/>
                        </a:rPr>
                        <a:t>RF0053</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Dar baixa em estoque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effectLst/>
                        </a:rPr>
                        <a:t>Para cada venda realizada deve-se dar baixa no estoque do total de itens vendidos.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2557344515"/>
                  </a:ext>
                </a:extLst>
              </a:tr>
              <a:tr h="655415">
                <a:tc>
                  <a:txBody>
                    <a:bodyPr/>
                    <a:lstStyle/>
                    <a:p>
                      <a:pPr>
                        <a:spcAft>
                          <a:spcPts val="0"/>
                        </a:spcAft>
                      </a:pPr>
                      <a:r>
                        <a:rPr lang="pt-BR" sz="1600" dirty="0">
                          <a:effectLst/>
                        </a:rPr>
                        <a:t>RF0054</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Realizar reentrada em estoque</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effectLst/>
                        </a:rPr>
                        <a:t>O sistema deve realizar a reentrada de um item em estoque a partir da troca de um produto.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600"/>
                        </a:spcAf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562371159"/>
                  </a:ext>
                </a:extLst>
              </a:tr>
            </a:tbl>
          </a:graphicData>
        </a:graphic>
      </p:graphicFrame>
    </p:spTree>
    <p:extLst>
      <p:ext uri="{BB962C8B-B14F-4D97-AF65-F5344CB8AC3E}">
        <p14:creationId xmlns:p14="http://schemas.microsoft.com/office/powerpoint/2010/main" val="3742648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2365" y="294560"/>
            <a:ext cx="6571343" cy="550564"/>
          </a:xfrm>
        </p:spPr>
        <p:txBody>
          <a:bodyPr/>
          <a:lstStyle/>
          <a:p>
            <a:r>
              <a:rPr lang="pt-BR" dirty="0"/>
              <a:t>Requisitos implementados</a:t>
            </a:r>
          </a:p>
        </p:txBody>
      </p:sp>
      <p:cxnSp>
        <p:nvCxnSpPr>
          <p:cNvPr id="5" name="Conector reto 4">
            <a:extLst>
              <a:ext uri="{FF2B5EF4-FFF2-40B4-BE49-F238E27FC236}">
                <a16:creationId xmlns:a16="http://schemas.microsoft.com/office/drawing/2014/main" id="{00B6769B-994B-4E7B-8C9C-0728EA8CC21B}"/>
              </a:ext>
            </a:extLst>
          </p:cNvPr>
          <p:cNvCxnSpPr/>
          <p:nvPr/>
        </p:nvCxnSpPr>
        <p:spPr>
          <a:xfrm>
            <a:off x="702365" y="940904"/>
            <a:ext cx="764650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ço Reservado para Conteúdo 5">
            <a:extLst>
              <a:ext uri="{FF2B5EF4-FFF2-40B4-BE49-F238E27FC236}">
                <a16:creationId xmlns:a16="http://schemas.microsoft.com/office/drawing/2014/main" id="{C4C2A1AB-EE33-41C3-B3C7-50ACF3A1DC7D}"/>
              </a:ext>
            </a:extLst>
          </p:cNvPr>
          <p:cNvSpPr>
            <a:spLocks noGrp="1"/>
          </p:cNvSpPr>
          <p:nvPr>
            <p:ph idx="1"/>
          </p:nvPr>
        </p:nvSpPr>
        <p:spPr/>
        <p:txBody>
          <a:bodyPr/>
          <a:lstStyle/>
          <a:p>
            <a:endParaRPr lang="pt-BR"/>
          </a:p>
        </p:txBody>
      </p:sp>
      <p:graphicFrame>
        <p:nvGraphicFramePr>
          <p:cNvPr id="8" name="Tabela 7">
            <a:extLst>
              <a:ext uri="{FF2B5EF4-FFF2-40B4-BE49-F238E27FC236}">
                <a16:creationId xmlns:a16="http://schemas.microsoft.com/office/drawing/2014/main" id="{4C8F77CD-0262-49AF-B576-82940FF42E96}"/>
              </a:ext>
            </a:extLst>
          </p:cNvPr>
          <p:cNvGraphicFramePr>
            <a:graphicFrameLocks noGrp="1"/>
          </p:cNvGraphicFramePr>
          <p:nvPr>
            <p:extLst>
              <p:ext uri="{D42A27DB-BD31-4B8C-83A1-F6EECF244321}">
                <p14:modId xmlns:p14="http://schemas.microsoft.com/office/powerpoint/2010/main" val="3520523481"/>
              </p:ext>
            </p:extLst>
          </p:nvPr>
        </p:nvGraphicFramePr>
        <p:xfrm>
          <a:off x="0" y="1769828"/>
          <a:ext cx="9144000" cy="3318344"/>
        </p:xfrm>
        <a:graphic>
          <a:graphicData uri="http://schemas.openxmlformats.org/drawingml/2006/table">
            <a:tbl>
              <a:tblPr>
                <a:tableStyleId>{5C22544A-7EE6-4342-B048-85BDC9FD1C3A}</a:tableStyleId>
              </a:tblPr>
              <a:tblGrid>
                <a:gridCol w="1267359">
                  <a:extLst>
                    <a:ext uri="{9D8B030D-6E8A-4147-A177-3AD203B41FA5}">
                      <a16:colId xmlns:a16="http://schemas.microsoft.com/office/drawing/2014/main" val="3972760246"/>
                    </a:ext>
                  </a:extLst>
                </a:gridCol>
                <a:gridCol w="1813522">
                  <a:extLst>
                    <a:ext uri="{9D8B030D-6E8A-4147-A177-3AD203B41FA5}">
                      <a16:colId xmlns:a16="http://schemas.microsoft.com/office/drawing/2014/main" val="2750602671"/>
                    </a:ext>
                  </a:extLst>
                </a:gridCol>
                <a:gridCol w="5225894">
                  <a:extLst>
                    <a:ext uri="{9D8B030D-6E8A-4147-A177-3AD203B41FA5}">
                      <a16:colId xmlns:a16="http://schemas.microsoft.com/office/drawing/2014/main" val="2433487570"/>
                    </a:ext>
                  </a:extLst>
                </a:gridCol>
                <a:gridCol w="837225">
                  <a:extLst>
                    <a:ext uri="{9D8B030D-6E8A-4147-A177-3AD203B41FA5}">
                      <a16:colId xmlns:a16="http://schemas.microsoft.com/office/drawing/2014/main" val="2162840501"/>
                    </a:ext>
                  </a:extLst>
                </a:gridCol>
              </a:tblGrid>
              <a:tr h="212035">
                <a:tc gridSpan="3">
                  <a:txBody>
                    <a:bodyPr/>
                    <a:lstStyle/>
                    <a:p>
                      <a:pPr>
                        <a:spcAft>
                          <a:spcPts val="0"/>
                        </a:spcAft>
                        <a:tabLst>
                          <a:tab pos="5626100" algn="l"/>
                        </a:tabLst>
                      </a:pPr>
                      <a:r>
                        <a:rPr lang="pt-BR" sz="1600" dirty="0">
                          <a:effectLst/>
                        </a:rPr>
                        <a:t>Grupo: Geral</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818036794"/>
                  </a:ext>
                </a:extLst>
              </a:tr>
              <a:tr h="636104">
                <a:tc>
                  <a:txBody>
                    <a:bodyPr/>
                    <a:lstStyle/>
                    <a:p>
                      <a:pPr>
                        <a:spcAft>
                          <a:spcPts val="0"/>
                        </a:spcAft>
                      </a:pPr>
                      <a:r>
                        <a:rPr lang="pt-BR" sz="1600">
                          <a:effectLst/>
                        </a:rPr>
                        <a:t>RNF0011</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Tempo de resposta para consultas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a:effectLst/>
                        </a:rPr>
                        <a:t>Toda consulta de usuário deve ter resposta em no máximo 1 segundo.</a:t>
                      </a:r>
                      <a:endParaRPr lang="pt-BR" sz="160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241917571"/>
                  </a:ext>
                </a:extLst>
              </a:tr>
              <a:tr h="636104">
                <a:tc>
                  <a:txBody>
                    <a:bodyPr/>
                    <a:lstStyle/>
                    <a:p>
                      <a:pPr>
                        <a:spcAft>
                          <a:spcPts val="0"/>
                        </a:spcAft>
                      </a:pPr>
                      <a:r>
                        <a:rPr lang="pt-BR" sz="1600" dirty="0">
                          <a:effectLst/>
                        </a:rPr>
                        <a:t>RNF0012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Log de transação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Para toda operação de escrita (Inserção ou Alteração) deve ser registado data, hora, usuário responsável além de manter os dados alterados.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332919268"/>
                  </a:ext>
                </a:extLst>
              </a:tr>
              <a:tr h="212035">
                <a:tc gridSpan="3">
                  <a:txBody>
                    <a:bodyPr/>
                    <a:lstStyle/>
                    <a:p>
                      <a:pPr>
                        <a:spcAft>
                          <a:spcPts val="0"/>
                        </a:spcAft>
                        <a:tabLst>
                          <a:tab pos="5626100" algn="l"/>
                        </a:tabLst>
                      </a:pPr>
                      <a:r>
                        <a:rPr lang="pt-BR" sz="1600" dirty="0">
                          <a:effectLst/>
                        </a:rPr>
                        <a:t>Grupo: Cadastro de Bebidas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hMerge="1">
                  <a:txBody>
                    <a:bodyPr/>
                    <a:lstStyle/>
                    <a:p>
                      <a:endParaRPr lang="pt-BR"/>
                    </a:p>
                  </a:txBody>
                  <a:tcPr/>
                </a:tc>
                <a:tc hMerge="1">
                  <a:txBody>
                    <a:bodyPr/>
                    <a:lstStyle/>
                    <a:p>
                      <a:endParaRPr lang="pt-BR"/>
                    </a:p>
                  </a:txBody>
                  <a:tcPr/>
                </a:tc>
                <a:tc>
                  <a:txBody>
                    <a:bodyPr/>
                    <a:lstStyle/>
                    <a:p>
                      <a:pPr>
                        <a:spcAft>
                          <a:spcPts val="0"/>
                        </a:spcAft>
                        <a:tabLst>
                          <a:tab pos="5626100" algn="l"/>
                        </a:tabLst>
                      </a:pP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4125054458"/>
                  </a:ext>
                </a:extLst>
              </a:tr>
              <a:tr h="636104">
                <a:tc>
                  <a:txBody>
                    <a:bodyPr/>
                    <a:lstStyle/>
                    <a:p>
                      <a:pPr>
                        <a:spcAft>
                          <a:spcPts val="0"/>
                        </a:spcAft>
                      </a:pPr>
                      <a:r>
                        <a:rPr lang="pt-BR" sz="1600" dirty="0">
                          <a:effectLst/>
                        </a:rPr>
                        <a:t>RNF0021</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Código de bebida</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Toda bebida cadastrado deve receber um código único no sistema.</a:t>
                      </a:r>
                    </a:p>
                    <a:p>
                      <a:pPr>
                        <a:spcAft>
                          <a:spcPts val="0"/>
                        </a:spcAft>
                        <a:tabLst>
                          <a:tab pos="5626100" algn="l"/>
                        </a:tabLst>
                      </a:pPr>
                      <a:r>
                        <a:rPr lang="pt-BR" sz="1600" dirty="0">
                          <a:effectLst/>
                        </a:rPr>
                        <a:t> </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1040553091"/>
                  </a:ext>
                </a:extLst>
              </a:tr>
              <a:tr h="636104">
                <a:tc>
                  <a:txBody>
                    <a:bodyPr/>
                    <a:lstStyle/>
                    <a:p>
                      <a:pPr>
                        <a:spcAft>
                          <a:spcPts val="0"/>
                        </a:spcAft>
                      </a:pPr>
                      <a:r>
                        <a:rPr lang="pt-BR" sz="1600" dirty="0">
                          <a:effectLst/>
                        </a:rPr>
                        <a:t>RNF0022</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pPr>
                      <a:r>
                        <a:rPr lang="pt-BR" sz="1600" dirty="0">
                          <a:effectLst/>
                        </a:rPr>
                        <a:t>Cadastro de domínios</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effectLst/>
                        </a:rPr>
                        <a:t>Deve haver um script de implantação do sistema que insere todos registros de tabelas de domínio necessárias por </a:t>
                      </a:r>
                      <a:r>
                        <a:rPr lang="pt-BR" sz="1600" dirty="0" err="1">
                          <a:effectLst/>
                        </a:rPr>
                        <a:t>ex</a:t>
                      </a:r>
                      <a:r>
                        <a:rPr lang="pt-BR" sz="1600" dirty="0">
                          <a:effectLst/>
                        </a:rPr>
                        <a:t>: bebida, marca, sabor, volume, etc.</a:t>
                      </a:r>
                      <a:endParaRPr lang="pt-BR" sz="1600" dirty="0">
                        <a:solidFill>
                          <a:srgbClr val="000000"/>
                        </a:solidFill>
                        <a:effectLst/>
                        <a:latin typeface="Arial" panose="020B0604020202020204" pitchFamily="34" charset="0"/>
                        <a:ea typeface="Arial" panose="020B0604020202020204" pitchFamily="34" charset="0"/>
                      </a:endParaRPr>
                    </a:p>
                  </a:txBody>
                  <a:tcPr marL="68580" marR="68580" marT="0" marB="0"/>
                </a:tc>
                <a:tc>
                  <a:txBody>
                    <a:bodyPr/>
                    <a:lstStyle/>
                    <a:p>
                      <a:pPr>
                        <a:spcAft>
                          <a:spcPts val="0"/>
                        </a:spcAft>
                        <a:tabLst>
                          <a:tab pos="5626100" algn="l"/>
                        </a:tabLst>
                      </a:pPr>
                      <a:r>
                        <a:rPr lang="pt-BR" sz="1600" dirty="0">
                          <a:solidFill>
                            <a:srgbClr val="000000"/>
                          </a:solidFill>
                          <a:effectLst/>
                          <a:latin typeface="Arial" panose="020B0604020202020204" pitchFamily="34" charset="0"/>
                          <a:ea typeface="Arial" panose="020B0604020202020204" pitchFamily="34" charset="0"/>
                        </a:rPr>
                        <a:t>OK</a:t>
                      </a:r>
                    </a:p>
                  </a:txBody>
                  <a:tcPr marL="68580" marR="68580" marT="0" marB="0"/>
                </a:tc>
                <a:extLst>
                  <a:ext uri="{0D108BD9-81ED-4DB2-BD59-A6C34878D82A}">
                    <a16:rowId xmlns:a16="http://schemas.microsoft.com/office/drawing/2014/main" val="3593367958"/>
                  </a:ext>
                </a:extLst>
              </a:tr>
            </a:tbl>
          </a:graphicData>
        </a:graphic>
      </p:graphicFrame>
    </p:spTree>
    <p:extLst>
      <p:ext uri="{BB962C8B-B14F-4D97-AF65-F5344CB8AC3E}">
        <p14:creationId xmlns:p14="http://schemas.microsoft.com/office/powerpoint/2010/main" val="2325377698"/>
      </p:ext>
    </p:extLst>
  </p:cSld>
  <p:clrMapOvr>
    <a:masterClrMapping/>
  </p:clrMapOvr>
</p:sld>
</file>

<file path=ppt/theme/theme1.xml><?xml version="1.0" encoding="utf-8"?>
<a:theme xmlns:a="http://schemas.openxmlformats.org/drawingml/2006/main" name="Personalizar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eria">
  <a:themeElements>
    <a:clrScheme name="Galeri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31</TotalTime>
  <Words>2924</Words>
  <Application>Microsoft Office PowerPoint</Application>
  <PresentationFormat>Apresentação na tela (4:3)</PresentationFormat>
  <Paragraphs>371</Paragraphs>
  <Slides>26</Slides>
  <Notes>0</Notes>
  <HiddenSlides>0</HiddenSlides>
  <MMClips>0</MMClips>
  <ScaleCrop>false</ScaleCrop>
  <HeadingPairs>
    <vt:vector size="6" baseType="variant">
      <vt:variant>
        <vt:lpstr>Fontes usadas</vt:lpstr>
      </vt:variant>
      <vt:variant>
        <vt:i4>4</vt:i4>
      </vt:variant>
      <vt:variant>
        <vt:lpstr>Tema</vt:lpstr>
      </vt:variant>
      <vt:variant>
        <vt:i4>2</vt:i4>
      </vt:variant>
      <vt:variant>
        <vt:lpstr>Títulos de slides</vt:lpstr>
      </vt:variant>
      <vt:variant>
        <vt:i4>26</vt:i4>
      </vt:variant>
    </vt:vector>
  </HeadingPairs>
  <TitlesOfParts>
    <vt:vector size="32" baseType="lpstr">
      <vt:lpstr>Arial</vt:lpstr>
      <vt:lpstr>Calibri</vt:lpstr>
      <vt:lpstr>Calibri Light</vt:lpstr>
      <vt:lpstr>Gill Sans MT</vt:lpstr>
      <vt:lpstr>Personalizar design</vt:lpstr>
      <vt:lpstr>Galeria</vt:lpstr>
      <vt:lpstr>Drink-It</vt:lpstr>
      <vt:lpstr>Tema</vt:lpstr>
      <vt:lpstr>O Drink-it</vt:lpstr>
      <vt:lpstr>Requisitos implementados</vt:lpstr>
      <vt:lpstr>Requisitos implementados</vt:lpstr>
      <vt:lpstr>Requisitos implementados</vt:lpstr>
      <vt:lpstr>Requisitos implementados</vt:lpstr>
      <vt:lpstr>Requisitos implementados</vt:lpstr>
      <vt:lpstr>Requisitos implementados</vt:lpstr>
      <vt:lpstr>Requisitos implementados</vt:lpstr>
      <vt:lpstr>Requisitos implementados</vt:lpstr>
      <vt:lpstr>Requisitos implementados</vt:lpstr>
      <vt:lpstr>Requisitos implementados</vt:lpstr>
      <vt:lpstr>Requisitos implementados</vt:lpstr>
      <vt:lpstr>Requisitos implementados</vt:lpstr>
      <vt:lpstr>Requisitos implementados</vt:lpstr>
      <vt:lpstr>Requisitos implementados</vt:lpstr>
      <vt:lpstr>Requisitos implementados</vt:lpstr>
      <vt:lpstr>Documentos </vt:lpstr>
      <vt:lpstr>Diagrama de casos de uso</vt:lpstr>
      <vt:lpstr>Diagrama de classes de domínio</vt:lpstr>
      <vt:lpstr>Diagrama de arquitetura do sistema</vt:lpstr>
      <vt:lpstr>Tecnologias utilizadas </vt:lpstr>
      <vt:lpstr>Cronograma de entregas</vt:lpstr>
      <vt:lpstr>Telas do sistema</vt:lpstr>
      <vt:lpstr>Drink-It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Drink-It</dc:title>
  <dc:creator>Gabriel Lima</dc:creator>
  <cp:lastModifiedBy>Gabriel Lima</cp:lastModifiedBy>
  <cp:revision>7</cp:revision>
  <dcterms:created xsi:type="dcterms:W3CDTF">2019-12-01T20:26:13Z</dcterms:created>
  <dcterms:modified xsi:type="dcterms:W3CDTF">2019-12-01T20:58:13Z</dcterms:modified>
</cp:coreProperties>
</file>