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  <p:sldMasterId id="2147483759" r:id="rId2"/>
  </p:sldMasterIdLst>
  <p:sldIdLst>
    <p:sldId id="256" r:id="rId3"/>
    <p:sldId id="258" r:id="rId4"/>
    <p:sldId id="259" r:id="rId5"/>
    <p:sldId id="260" r:id="rId6"/>
    <p:sldId id="261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63" r:id="rId27"/>
    <p:sldId id="265" r:id="rId28"/>
    <p:sldId id="266" r:id="rId29"/>
    <p:sldId id="268" r:id="rId30"/>
    <p:sldId id="269" r:id="rId31"/>
    <p:sldId id="270" r:id="rId32"/>
    <p:sldId id="272" r:id="rId33"/>
    <p:sldId id="273" r:id="rId34"/>
    <p:sldId id="274" r:id="rId35"/>
    <p:sldId id="277" r:id="rId36"/>
    <p:sldId id="278" r:id="rId37"/>
    <p:sldId id="279" r:id="rId38"/>
    <p:sldId id="300" r:id="rId39"/>
    <p:sldId id="280" r:id="rId4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11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94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16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 userDrawn="1"/>
        </p:nvSpPr>
        <p:spPr bwMode="auto">
          <a:xfrm>
            <a:off x="4379913" y="6488113"/>
            <a:ext cx="4764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pt-BR" sz="1400" b="1" dirty="0" smtClean="0">
                <a:solidFill>
                  <a:srgbClr val="F8F8F8"/>
                </a:solidFill>
                <a:latin typeface="Trebuchet MS" pitchFamily="34" charset="0"/>
              </a:rPr>
              <a:t> MODELO</a:t>
            </a:r>
            <a:r>
              <a:rPr lang="pt-BR" sz="1400" b="1" baseline="0" dirty="0" smtClean="0">
                <a:solidFill>
                  <a:srgbClr val="F8F8F8"/>
                </a:solidFill>
                <a:latin typeface="Trebuchet MS" pitchFamily="34" charset="0"/>
              </a:rPr>
              <a:t> RELACIONAL</a:t>
            </a:r>
            <a:endParaRPr lang="pt-BR" sz="1400" dirty="0" smtClean="0">
              <a:solidFill>
                <a:srgbClr val="F8F8F8"/>
              </a:solidFill>
              <a:latin typeface="Trebuchet MS" pitchFamily="34" charset="0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0" y="207963"/>
            <a:ext cx="476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 smtClean="0">
                <a:solidFill>
                  <a:srgbClr val="F8F8F8"/>
                </a:solidFill>
                <a:latin typeface="Trebuchet MS" pitchFamily="34" charset="0"/>
              </a:rPr>
              <a:t>IMPLEMENTAÇÃO DE BANCO DE DADOS</a:t>
            </a:r>
            <a:endParaRPr lang="pt-BR" dirty="0" smtClean="0">
              <a:solidFill>
                <a:srgbClr val="F8F8F8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05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8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77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9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51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78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355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943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532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518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561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759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05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78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63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30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14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4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01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3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19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7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k.uni-trier.de/~ley/db/about/cod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762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3125" y="2530792"/>
            <a:ext cx="4508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85" dirty="0"/>
              <a:t>Banco </a:t>
            </a:r>
            <a:r>
              <a:rPr sz="5400" spc="-55" dirty="0"/>
              <a:t>de</a:t>
            </a:r>
            <a:r>
              <a:rPr sz="5400" spc="-385" dirty="0"/>
              <a:t> </a:t>
            </a:r>
            <a:r>
              <a:rPr sz="5400" spc="-85" dirty="0"/>
              <a:t>Dados</a:t>
            </a:r>
            <a:endParaRPr sz="5400" dirty="0"/>
          </a:p>
        </p:txBody>
      </p:sp>
      <p:sp>
        <p:nvSpPr>
          <p:cNvPr id="8" name="object 8"/>
          <p:cNvSpPr txBox="1"/>
          <p:nvPr/>
        </p:nvSpPr>
        <p:spPr>
          <a:xfrm>
            <a:off x="5325745" y="5898511"/>
            <a:ext cx="3128645" cy="38664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2200" b="1" spc="-25" dirty="0">
                <a:solidFill>
                  <a:srgbClr val="2E2B1F"/>
                </a:solidFill>
                <a:latin typeface="Carlito"/>
                <a:cs typeface="Carlito"/>
              </a:rPr>
              <a:t>Prof.: </a:t>
            </a:r>
            <a:r>
              <a:rPr lang="pt-BR" sz="2200" b="1" spc="-25" dirty="0" err="1" smtClean="0">
                <a:solidFill>
                  <a:srgbClr val="2E2B1F"/>
                </a:solidFill>
                <a:latin typeface="Carlito"/>
                <a:cs typeface="Carlito"/>
              </a:rPr>
              <a:t>Gean</a:t>
            </a:r>
            <a:r>
              <a:rPr lang="pt-BR" sz="2200" b="1" spc="-25" dirty="0" smtClean="0">
                <a:solidFill>
                  <a:srgbClr val="2E2B1F"/>
                </a:solidFill>
                <a:latin typeface="Carlito"/>
                <a:cs typeface="Carlito"/>
              </a:rPr>
              <a:t> Paulo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68475" y="3379786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Modelo de Dados Relacional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5" y="1300868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Tupla</a:t>
            </a:r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= Linha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277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5" y="2176955"/>
            <a:ext cx="8719760" cy="341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2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5" y="1300868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Conjunto de </a:t>
            </a:r>
            <a:r>
              <a:rPr lang="pt-BR" sz="32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Tuplas</a:t>
            </a:r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= Instância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379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5" y="2100427"/>
            <a:ext cx="8519536" cy="337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7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Campo = Encontro de Linha e Coluna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4818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6" y="1948568"/>
            <a:ext cx="6463863" cy="423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Conteúdo do Campo = Valor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584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0" y="1948567"/>
            <a:ext cx="6258911" cy="418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9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Campos sem Conteúdo = Nulo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6866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2082690"/>
            <a:ext cx="8438202" cy="39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0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Primaria 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789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2106339"/>
            <a:ext cx="8318450" cy="369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3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Primaria = Atributo Único 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9938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0" y="1948568"/>
            <a:ext cx="7772401" cy="3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0317" y="55680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Integridade de Chave Primária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Primaria = Atributo Único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0317" y="5700637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Integridade de Chave Primária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096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6" y="1856641"/>
            <a:ext cx="6232635" cy="387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Primaria = Atributo Obrigatório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8915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2121988"/>
            <a:ext cx="8268468" cy="366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0317" y="5774333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Integridade de Entidade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Primaria = Atributo Obrigatório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0317" y="5774333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Integridade de Entidade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1986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4" y="1948568"/>
            <a:ext cx="6274676" cy="369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9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11137"/>
            <a:ext cx="665289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Processo</a:t>
            </a:r>
            <a:r>
              <a:rPr spc="-220" dirty="0"/>
              <a:t> </a:t>
            </a:r>
            <a:r>
              <a:rPr spc="-50" dirty="0"/>
              <a:t>de</a:t>
            </a:r>
            <a:r>
              <a:rPr spc="-229" dirty="0"/>
              <a:t> </a:t>
            </a:r>
            <a:r>
              <a:rPr spc="-100" dirty="0"/>
              <a:t>Projeto</a:t>
            </a:r>
            <a:r>
              <a:rPr spc="-240" dirty="0"/>
              <a:t> </a:t>
            </a:r>
            <a:r>
              <a:rPr spc="-50" dirty="0"/>
              <a:t>de</a:t>
            </a:r>
            <a:r>
              <a:rPr spc="-210" dirty="0"/>
              <a:t> </a:t>
            </a:r>
            <a:r>
              <a:rPr spc="-80" dirty="0"/>
              <a:t>Banco</a:t>
            </a:r>
            <a:r>
              <a:rPr spc="-220" dirty="0"/>
              <a:t> </a:t>
            </a:r>
            <a:r>
              <a:rPr spc="-50" dirty="0"/>
              <a:t>de  </a:t>
            </a:r>
            <a:r>
              <a:rPr spc="-85" dirty="0"/>
              <a:t>Dados</a:t>
            </a:r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3564" y="3652532"/>
            <a:ext cx="2232660" cy="792480"/>
          </a:xfrm>
          <a:prstGeom prst="rect">
            <a:avLst/>
          </a:prstGeom>
          <a:solidFill>
            <a:srgbClr val="A9A47B"/>
          </a:solidFill>
          <a:ln w="50800">
            <a:solidFill>
              <a:srgbClr val="0000FF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35255" marR="128905" indent="231140">
              <a:lnSpc>
                <a:spcPct val="100000"/>
              </a:lnSpc>
              <a:spcBef>
                <a:spcPts val="85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Levantamento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Análise de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Requisitos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564" y="5326672"/>
            <a:ext cx="2232660" cy="792480"/>
          </a:xfrm>
          <a:prstGeom prst="rect">
            <a:avLst/>
          </a:prstGeom>
          <a:solidFill>
            <a:srgbClr val="A9A47B"/>
          </a:solidFill>
          <a:ln w="50800">
            <a:solidFill>
              <a:srgbClr val="0000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Projeto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Conceitual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3919" y="1957082"/>
            <a:ext cx="2232660" cy="792480"/>
          </a:xfrm>
          <a:prstGeom prst="rect">
            <a:avLst/>
          </a:prstGeom>
          <a:solidFill>
            <a:srgbClr val="A9A47B"/>
          </a:solidFill>
          <a:ln w="603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5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Projeto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Lógico</a:t>
            </a:r>
            <a:endParaRPr sz="1800">
              <a:latin typeface="Carlito"/>
              <a:cs typeface="Carlito"/>
            </a:endParaRPr>
          </a:p>
          <a:p>
            <a:pPr marL="260985" marR="254000" indent="317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(Mapeamento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do  Modelo de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Dados)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3919" y="3636022"/>
            <a:ext cx="2232660" cy="792480"/>
          </a:xfrm>
          <a:prstGeom prst="rect">
            <a:avLst/>
          </a:prstGeom>
          <a:solidFill>
            <a:srgbClr val="A9A47B"/>
          </a:solidFill>
          <a:ln w="25400">
            <a:solidFill>
              <a:srgbClr val="7A785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Projeto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Físico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65367" y="5261483"/>
            <a:ext cx="889635" cy="982980"/>
            <a:chOff x="5865367" y="5261483"/>
            <a:chExt cx="889635" cy="982980"/>
          </a:xfrm>
        </p:grpSpPr>
        <p:sp>
          <p:nvSpPr>
            <p:cNvPr id="10" name="object 10"/>
            <p:cNvSpPr/>
            <p:nvPr/>
          </p:nvSpPr>
          <p:spPr>
            <a:xfrm>
              <a:off x="5878067" y="5382260"/>
              <a:ext cx="864235" cy="848994"/>
            </a:xfrm>
            <a:custGeom>
              <a:avLst/>
              <a:gdLst/>
              <a:ahLst/>
              <a:cxnLst/>
              <a:rect l="l" t="t" r="r" b="b"/>
              <a:pathLst>
                <a:path w="864234" h="848995">
                  <a:moveTo>
                    <a:pt x="864108" y="0"/>
                  </a:moveTo>
                  <a:lnTo>
                    <a:pt x="842070" y="34098"/>
                  </a:lnTo>
                  <a:lnTo>
                    <a:pt x="780714" y="63729"/>
                  </a:lnTo>
                  <a:lnTo>
                    <a:pt x="737520" y="76311"/>
                  </a:lnTo>
                  <a:lnTo>
                    <a:pt x="687171" y="87105"/>
                  </a:lnTo>
                  <a:lnTo>
                    <a:pt x="630558" y="95890"/>
                  </a:lnTo>
                  <a:lnTo>
                    <a:pt x="568573" y="102441"/>
                  </a:lnTo>
                  <a:lnTo>
                    <a:pt x="502108" y="106535"/>
                  </a:lnTo>
                  <a:lnTo>
                    <a:pt x="432054" y="107949"/>
                  </a:lnTo>
                  <a:lnTo>
                    <a:pt x="361968" y="106535"/>
                  </a:lnTo>
                  <a:lnTo>
                    <a:pt x="295485" y="102441"/>
                  </a:lnTo>
                  <a:lnTo>
                    <a:pt x="233493" y="95890"/>
                  </a:lnTo>
                  <a:lnTo>
                    <a:pt x="176881" y="87105"/>
                  </a:lnTo>
                  <a:lnTo>
                    <a:pt x="126539" y="76311"/>
                  </a:lnTo>
                  <a:lnTo>
                    <a:pt x="83356" y="63729"/>
                  </a:lnTo>
                  <a:lnTo>
                    <a:pt x="22024" y="34098"/>
                  </a:lnTo>
                  <a:lnTo>
                    <a:pt x="0" y="0"/>
                  </a:lnTo>
                  <a:lnTo>
                    <a:pt x="0" y="740867"/>
                  </a:lnTo>
                  <a:lnTo>
                    <a:pt x="22024" y="775006"/>
                  </a:lnTo>
                  <a:lnTo>
                    <a:pt x="83356" y="804657"/>
                  </a:lnTo>
                  <a:lnTo>
                    <a:pt x="126539" y="817243"/>
                  </a:lnTo>
                  <a:lnTo>
                    <a:pt x="176881" y="828039"/>
                  </a:lnTo>
                  <a:lnTo>
                    <a:pt x="233493" y="836823"/>
                  </a:lnTo>
                  <a:lnTo>
                    <a:pt x="295485" y="843373"/>
                  </a:lnTo>
                  <a:lnTo>
                    <a:pt x="361968" y="847466"/>
                  </a:lnTo>
                  <a:lnTo>
                    <a:pt x="432054" y="848880"/>
                  </a:lnTo>
                  <a:lnTo>
                    <a:pt x="502108" y="847466"/>
                  </a:lnTo>
                  <a:lnTo>
                    <a:pt x="568573" y="843373"/>
                  </a:lnTo>
                  <a:lnTo>
                    <a:pt x="630558" y="836823"/>
                  </a:lnTo>
                  <a:lnTo>
                    <a:pt x="687171" y="828039"/>
                  </a:lnTo>
                  <a:lnTo>
                    <a:pt x="737520" y="817243"/>
                  </a:lnTo>
                  <a:lnTo>
                    <a:pt x="780714" y="804657"/>
                  </a:lnTo>
                  <a:lnTo>
                    <a:pt x="842070" y="775006"/>
                  </a:lnTo>
                  <a:lnTo>
                    <a:pt x="864108" y="74086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8067" y="5274183"/>
              <a:ext cx="864235" cy="216535"/>
            </a:xfrm>
            <a:custGeom>
              <a:avLst/>
              <a:gdLst/>
              <a:ahLst/>
              <a:cxnLst/>
              <a:rect l="l" t="t" r="r" b="b"/>
              <a:pathLst>
                <a:path w="864234" h="216535">
                  <a:moveTo>
                    <a:pt x="432054" y="0"/>
                  </a:moveTo>
                  <a:lnTo>
                    <a:pt x="361968" y="1414"/>
                  </a:lnTo>
                  <a:lnTo>
                    <a:pt x="295485" y="5509"/>
                  </a:lnTo>
                  <a:lnTo>
                    <a:pt x="233493" y="12063"/>
                  </a:lnTo>
                  <a:lnTo>
                    <a:pt x="176881" y="20852"/>
                  </a:lnTo>
                  <a:lnTo>
                    <a:pt x="126539" y="31654"/>
                  </a:lnTo>
                  <a:lnTo>
                    <a:pt x="83356" y="44247"/>
                  </a:lnTo>
                  <a:lnTo>
                    <a:pt x="22024" y="73916"/>
                  </a:lnTo>
                  <a:lnTo>
                    <a:pt x="0" y="108076"/>
                  </a:lnTo>
                  <a:lnTo>
                    <a:pt x="5654" y="125573"/>
                  </a:lnTo>
                  <a:lnTo>
                    <a:pt x="48222" y="157661"/>
                  </a:lnTo>
                  <a:lnTo>
                    <a:pt x="126539" y="184388"/>
                  </a:lnTo>
                  <a:lnTo>
                    <a:pt x="176881" y="195182"/>
                  </a:lnTo>
                  <a:lnTo>
                    <a:pt x="233493" y="203967"/>
                  </a:lnTo>
                  <a:lnTo>
                    <a:pt x="295485" y="210518"/>
                  </a:lnTo>
                  <a:lnTo>
                    <a:pt x="361968" y="214612"/>
                  </a:lnTo>
                  <a:lnTo>
                    <a:pt x="432054" y="216026"/>
                  </a:lnTo>
                  <a:lnTo>
                    <a:pt x="502108" y="214612"/>
                  </a:lnTo>
                  <a:lnTo>
                    <a:pt x="568573" y="210518"/>
                  </a:lnTo>
                  <a:lnTo>
                    <a:pt x="630558" y="203967"/>
                  </a:lnTo>
                  <a:lnTo>
                    <a:pt x="687171" y="195182"/>
                  </a:lnTo>
                  <a:lnTo>
                    <a:pt x="737520" y="184388"/>
                  </a:lnTo>
                  <a:lnTo>
                    <a:pt x="780714" y="171806"/>
                  </a:lnTo>
                  <a:lnTo>
                    <a:pt x="842070" y="142175"/>
                  </a:lnTo>
                  <a:lnTo>
                    <a:pt x="864108" y="108076"/>
                  </a:lnTo>
                  <a:lnTo>
                    <a:pt x="858450" y="90546"/>
                  </a:lnTo>
                  <a:lnTo>
                    <a:pt x="815861" y="58409"/>
                  </a:lnTo>
                  <a:lnTo>
                    <a:pt x="737520" y="31654"/>
                  </a:lnTo>
                  <a:lnTo>
                    <a:pt x="687171" y="20852"/>
                  </a:lnTo>
                  <a:lnTo>
                    <a:pt x="630558" y="12063"/>
                  </a:lnTo>
                  <a:lnTo>
                    <a:pt x="568573" y="5509"/>
                  </a:lnTo>
                  <a:lnTo>
                    <a:pt x="502108" y="1414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CAC8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78067" y="5274183"/>
              <a:ext cx="864235" cy="957580"/>
            </a:xfrm>
            <a:custGeom>
              <a:avLst/>
              <a:gdLst/>
              <a:ahLst/>
              <a:cxnLst/>
              <a:rect l="l" t="t" r="r" b="b"/>
              <a:pathLst>
                <a:path w="864234" h="957579">
                  <a:moveTo>
                    <a:pt x="864108" y="108076"/>
                  </a:moveTo>
                  <a:lnTo>
                    <a:pt x="842070" y="142175"/>
                  </a:lnTo>
                  <a:lnTo>
                    <a:pt x="780714" y="171806"/>
                  </a:lnTo>
                  <a:lnTo>
                    <a:pt x="737520" y="184388"/>
                  </a:lnTo>
                  <a:lnTo>
                    <a:pt x="687171" y="195182"/>
                  </a:lnTo>
                  <a:lnTo>
                    <a:pt x="630558" y="203967"/>
                  </a:lnTo>
                  <a:lnTo>
                    <a:pt x="568573" y="210518"/>
                  </a:lnTo>
                  <a:lnTo>
                    <a:pt x="502108" y="214612"/>
                  </a:lnTo>
                  <a:lnTo>
                    <a:pt x="432054" y="216026"/>
                  </a:lnTo>
                  <a:lnTo>
                    <a:pt x="361968" y="214612"/>
                  </a:lnTo>
                  <a:lnTo>
                    <a:pt x="295485" y="210518"/>
                  </a:lnTo>
                  <a:lnTo>
                    <a:pt x="233493" y="203967"/>
                  </a:lnTo>
                  <a:lnTo>
                    <a:pt x="176881" y="195182"/>
                  </a:lnTo>
                  <a:lnTo>
                    <a:pt x="126539" y="184388"/>
                  </a:lnTo>
                  <a:lnTo>
                    <a:pt x="83356" y="171806"/>
                  </a:lnTo>
                  <a:lnTo>
                    <a:pt x="22024" y="142175"/>
                  </a:lnTo>
                  <a:lnTo>
                    <a:pt x="0" y="108076"/>
                  </a:lnTo>
                  <a:lnTo>
                    <a:pt x="5654" y="90546"/>
                  </a:lnTo>
                  <a:lnTo>
                    <a:pt x="48222" y="58409"/>
                  </a:lnTo>
                  <a:lnTo>
                    <a:pt x="126539" y="31654"/>
                  </a:lnTo>
                  <a:lnTo>
                    <a:pt x="176881" y="20852"/>
                  </a:lnTo>
                  <a:lnTo>
                    <a:pt x="233493" y="12063"/>
                  </a:lnTo>
                  <a:lnTo>
                    <a:pt x="295485" y="5509"/>
                  </a:lnTo>
                  <a:lnTo>
                    <a:pt x="361968" y="1414"/>
                  </a:lnTo>
                  <a:lnTo>
                    <a:pt x="432054" y="0"/>
                  </a:lnTo>
                  <a:lnTo>
                    <a:pt x="502108" y="1414"/>
                  </a:lnTo>
                  <a:lnTo>
                    <a:pt x="568573" y="5509"/>
                  </a:lnTo>
                  <a:lnTo>
                    <a:pt x="630558" y="12063"/>
                  </a:lnTo>
                  <a:lnTo>
                    <a:pt x="687171" y="20852"/>
                  </a:lnTo>
                  <a:lnTo>
                    <a:pt x="737520" y="31654"/>
                  </a:lnTo>
                  <a:lnTo>
                    <a:pt x="780714" y="44247"/>
                  </a:lnTo>
                  <a:lnTo>
                    <a:pt x="842070" y="73916"/>
                  </a:lnTo>
                  <a:lnTo>
                    <a:pt x="864108" y="108076"/>
                  </a:lnTo>
                  <a:close/>
                </a:path>
                <a:path w="864234" h="957579">
                  <a:moveTo>
                    <a:pt x="864108" y="108076"/>
                  </a:moveTo>
                  <a:lnTo>
                    <a:pt x="864108" y="848944"/>
                  </a:lnTo>
                  <a:lnTo>
                    <a:pt x="858450" y="866463"/>
                  </a:lnTo>
                  <a:lnTo>
                    <a:pt x="815861" y="898581"/>
                  </a:lnTo>
                  <a:lnTo>
                    <a:pt x="737520" y="925320"/>
                  </a:lnTo>
                  <a:lnTo>
                    <a:pt x="687171" y="936116"/>
                  </a:lnTo>
                  <a:lnTo>
                    <a:pt x="630558" y="944900"/>
                  </a:lnTo>
                  <a:lnTo>
                    <a:pt x="568573" y="951450"/>
                  </a:lnTo>
                  <a:lnTo>
                    <a:pt x="502108" y="955543"/>
                  </a:lnTo>
                  <a:lnTo>
                    <a:pt x="432054" y="956957"/>
                  </a:lnTo>
                  <a:lnTo>
                    <a:pt x="361968" y="955543"/>
                  </a:lnTo>
                  <a:lnTo>
                    <a:pt x="295485" y="951450"/>
                  </a:lnTo>
                  <a:lnTo>
                    <a:pt x="233493" y="944900"/>
                  </a:lnTo>
                  <a:lnTo>
                    <a:pt x="176881" y="936116"/>
                  </a:lnTo>
                  <a:lnTo>
                    <a:pt x="126539" y="925320"/>
                  </a:lnTo>
                  <a:lnTo>
                    <a:pt x="83356" y="912734"/>
                  </a:lnTo>
                  <a:lnTo>
                    <a:pt x="22024" y="883083"/>
                  </a:lnTo>
                  <a:lnTo>
                    <a:pt x="0" y="848944"/>
                  </a:lnTo>
                  <a:lnTo>
                    <a:pt x="0" y="108076"/>
                  </a:lnTo>
                </a:path>
              </a:pathLst>
            </a:custGeom>
            <a:ln w="25400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66865" y="5643879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0564" y="4582159"/>
            <a:ext cx="151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Requisitos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do 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Banco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Dados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2460" y="5827077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Esquema</a:t>
            </a:r>
            <a:r>
              <a:rPr sz="1800" spc="-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Conceitual 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(Alto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Nível)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1609" y="2905378"/>
            <a:ext cx="1747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Esquema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Lógico  (Modelo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do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SGBD)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5051" y="5818504"/>
            <a:ext cx="1697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Catálogo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do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SGBD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0726" y="4535423"/>
            <a:ext cx="8712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Es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q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uema 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Interno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4882" y="1852295"/>
            <a:ext cx="1969770" cy="1031875"/>
            <a:chOff x="814882" y="1852295"/>
            <a:chExt cx="1969770" cy="1031875"/>
          </a:xfrm>
        </p:grpSpPr>
        <p:sp>
          <p:nvSpPr>
            <p:cNvPr id="20" name="object 20"/>
            <p:cNvSpPr/>
            <p:nvPr/>
          </p:nvSpPr>
          <p:spPr>
            <a:xfrm>
              <a:off x="827582" y="1864995"/>
              <a:ext cx="1944370" cy="1006475"/>
            </a:xfrm>
            <a:custGeom>
              <a:avLst/>
              <a:gdLst/>
              <a:ahLst/>
              <a:cxnLst/>
              <a:rect l="l" t="t" r="r" b="b"/>
              <a:pathLst>
                <a:path w="1944370" h="1006475">
                  <a:moveTo>
                    <a:pt x="1458163" y="0"/>
                  </a:moveTo>
                  <a:lnTo>
                    <a:pt x="1386329" y="1091"/>
                  </a:lnTo>
                  <a:lnTo>
                    <a:pt x="1317772" y="4263"/>
                  </a:lnTo>
                  <a:lnTo>
                    <a:pt x="1253243" y="9359"/>
                  </a:lnTo>
                  <a:lnTo>
                    <a:pt x="1193492" y="16223"/>
                  </a:lnTo>
                  <a:lnTo>
                    <a:pt x="1139271" y="24701"/>
                  </a:lnTo>
                  <a:lnTo>
                    <a:pt x="1091331" y="34635"/>
                  </a:lnTo>
                  <a:lnTo>
                    <a:pt x="1050423" y="45870"/>
                  </a:lnTo>
                  <a:lnTo>
                    <a:pt x="992708" y="71622"/>
                  </a:lnTo>
                  <a:lnTo>
                    <a:pt x="966862" y="115591"/>
                  </a:lnTo>
                  <a:lnTo>
                    <a:pt x="951550" y="129788"/>
                  </a:lnTo>
                  <a:lnTo>
                    <a:pt x="893812" y="155513"/>
                  </a:lnTo>
                  <a:lnTo>
                    <a:pt x="852893" y="166731"/>
                  </a:lnTo>
                  <a:lnTo>
                    <a:pt x="804945" y="176648"/>
                  </a:lnTo>
                  <a:lnTo>
                    <a:pt x="750719" y="185109"/>
                  </a:lnTo>
                  <a:lnTo>
                    <a:pt x="690970" y="191958"/>
                  </a:lnTo>
                  <a:lnTo>
                    <a:pt x="626449" y="197042"/>
                  </a:lnTo>
                  <a:lnTo>
                    <a:pt x="557910" y="200206"/>
                  </a:lnTo>
                  <a:lnTo>
                    <a:pt x="486105" y="201294"/>
                  </a:lnTo>
                  <a:lnTo>
                    <a:pt x="414267" y="200206"/>
                  </a:lnTo>
                  <a:lnTo>
                    <a:pt x="345703" y="197042"/>
                  </a:lnTo>
                  <a:lnTo>
                    <a:pt x="281165" y="191958"/>
                  </a:lnTo>
                  <a:lnTo>
                    <a:pt x="221406" y="185109"/>
                  </a:lnTo>
                  <a:lnTo>
                    <a:pt x="167175" y="176648"/>
                  </a:lnTo>
                  <a:lnTo>
                    <a:pt x="119225" y="166731"/>
                  </a:lnTo>
                  <a:lnTo>
                    <a:pt x="78308" y="155513"/>
                  </a:lnTo>
                  <a:lnTo>
                    <a:pt x="20579" y="129788"/>
                  </a:lnTo>
                  <a:lnTo>
                    <a:pt x="0" y="100710"/>
                  </a:lnTo>
                  <a:lnTo>
                    <a:pt x="0" y="905763"/>
                  </a:lnTo>
                  <a:lnTo>
                    <a:pt x="45176" y="948223"/>
                  </a:lnTo>
                  <a:lnTo>
                    <a:pt x="119225" y="971839"/>
                  </a:lnTo>
                  <a:lnTo>
                    <a:pt x="167175" y="981773"/>
                  </a:lnTo>
                  <a:lnTo>
                    <a:pt x="221406" y="990251"/>
                  </a:lnTo>
                  <a:lnTo>
                    <a:pt x="281165" y="997115"/>
                  </a:lnTo>
                  <a:lnTo>
                    <a:pt x="345703" y="1002211"/>
                  </a:lnTo>
                  <a:lnTo>
                    <a:pt x="414267" y="1005383"/>
                  </a:lnTo>
                  <a:lnTo>
                    <a:pt x="486105" y="1006475"/>
                  </a:lnTo>
                  <a:lnTo>
                    <a:pt x="557910" y="1005383"/>
                  </a:lnTo>
                  <a:lnTo>
                    <a:pt x="626449" y="1002211"/>
                  </a:lnTo>
                  <a:lnTo>
                    <a:pt x="690970" y="997115"/>
                  </a:lnTo>
                  <a:lnTo>
                    <a:pt x="750719" y="990251"/>
                  </a:lnTo>
                  <a:lnTo>
                    <a:pt x="804945" y="981773"/>
                  </a:lnTo>
                  <a:lnTo>
                    <a:pt x="852893" y="971839"/>
                  </a:lnTo>
                  <a:lnTo>
                    <a:pt x="893812" y="960604"/>
                  </a:lnTo>
                  <a:lnTo>
                    <a:pt x="951550" y="934852"/>
                  </a:lnTo>
                  <a:lnTo>
                    <a:pt x="977402" y="890912"/>
                  </a:lnTo>
                  <a:lnTo>
                    <a:pt x="992708" y="876733"/>
                  </a:lnTo>
                  <a:lnTo>
                    <a:pt x="1050423" y="851017"/>
                  </a:lnTo>
                  <a:lnTo>
                    <a:pt x="1091331" y="839794"/>
                  </a:lnTo>
                  <a:lnTo>
                    <a:pt x="1139271" y="829869"/>
                  </a:lnTo>
                  <a:lnTo>
                    <a:pt x="1193492" y="821397"/>
                  </a:lnTo>
                  <a:lnTo>
                    <a:pt x="1253243" y="814536"/>
                  </a:lnTo>
                  <a:lnTo>
                    <a:pt x="1317772" y="809442"/>
                  </a:lnTo>
                  <a:lnTo>
                    <a:pt x="1386329" y="806271"/>
                  </a:lnTo>
                  <a:lnTo>
                    <a:pt x="1458163" y="805179"/>
                  </a:lnTo>
                  <a:lnTo>
                    <a:pt x="1529996" y="806271"/>
                  </a:lnTo>
                  <a:lnTo>
                    <a:pt x="1598553" y="809442"/>
                  </a:lnTo>
                  <a:lnTo>
                    <a:pt x="1663083" y="814536"/>
                  </a:lnTo>
                  <a:lnTo>
                    <a:pt x="1722833" y="821397"/>
                  </a:lnTo>
                  <a:lnTo>
                    <a:pt x="1777054" y="829869"/>
                  </a:lnTo>
                  <a:lnTo>
                    <a:pt x="1824994" y="839794"/>
                  </a:lnTo>
                  <a:lnTo>
                    <a:pt x="1865902" y="851017"/>
                  </a:lnTo>
                  <a:lnTo>
                    <a:pt x="1923618" y="876733"/>
                  </a:lnTo>
                  <a:lnTo>
                    <a:pt x="1944192" y="905763"/>
                  </a:lnTo>
                  <a:lnTo>
                    <a:pt x="1944192" y="100710"/>
                  </a:lnTo>
                  <a:lnTo>
                    <a:pt x="1899027" y="58251"/>
                  </a:lnTo>
                  <a:lnTo>
                    <a:pt x="1824994" y="34635"/>
                  </a:lnTo>
                  <a:lnTo>
                    <a:pt x="1777054" y="24701"/>
                  </a:lnTo>
                  <a:lnTo>
                    <a:pt x="1722833" y="16223"/>
                  </a:lnTo>
                  <a:lnTo>
                    <a:pt x="1663083" y="9359"/>
                  </a:lnTo>
                  <a:lnTo>
                    <a:pt x="1598553" y="4263"/>
                  </a:lnTo>
                  <a:lnTo>
                    <a:pt x="1529996" y="1091"/>
                  </a:lnTo>
                  <a:lnTo>
                    <a:pt x="145816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7582" y="1864995"/>
              <a:ext cx="1944370" cy="1006475"/>
            </a:xfrm>
            <a:custGeom>
              <a:avLst/>
              <a:gdLst/>
              <a:ahLst/>
              <a:cxnLst/>
              <a:rect l="l" t="t" r="r" b="b"/>
              <a:pathLst>
                <a:path w="1944370" h="1006475">
                  <a:moveTo>
                    <a:pt x="0" y="100710"/>
                  </a:moveTo>
                  <a:lnTo>
                    <a:pt x="45176" y="143147"/>
                  </a:lnTo>
                  <a:lnTo>
                    <a:pt x="119225" y="166731"/>
                  </a:lnTo>
                  <a:lnTo>
                    <a:pt x="167175" y="176648"/>
                  </a:lnTo>
                  <a:lnTo>
                    <a:pt x="221406" y="185109"/>
                  </a:lnTo>
                  <a:lnTo>
                    <a:pt x="281165" y="191958"/>
                  </a:lnTo>
                  <a:lnTo>
                    <a:pt x="345703" y="197042"/>
                  </a:lnTo>
                  <a:lnTo>
                    <a:pt x="414267" y="200206"/>
                  </a:lnTo>
                  <a:lnTo>
                    <a:pt x="486105" y="201294"/>
                  </a:lnTo>
                  <a:lnTo>
                    <a:pt x="557910" y="200206"/>
                  </a:lnTo>
                  <a:lnTo>
                    <a:pt x="626449" y="197042"/>
                  </a:lnTo>
                  <a:lnTo>
                    <a:pt x="690970" y="191958"/>
                  </a:lnTo>
                  <a:lnTo>
                    <a:pt x="750719" y="185109"/>
                  </a:lnTo>
                  <a:lnTo>
                    <a:pt x="804945" y="176648"/>
                  </a:lnTo>
                  <a:lnTo>
                    <a:pt x="852893" y="166731"/>
                  </a:lnTo>
                  <a:lnTo>
                    <a:pt x="893812" y="155513"/>
                  </a:lnTo>
                  <a:lnTo>
                    <a:pt x="951550" y="129788"/>
                  </a:lnTo>
                  <a:lnTo>
                    <a:pt x="977402" y="85827"/>
                  </a:lnTo>
                  <a:lnTo>
                    <a:pt x="992708" y="71622"/>
                  </a:lnTo>
                  <a:lnTo>
                    <a:pt x="1050423" y="45870"/>
                  </a:lnTo>
                  <a:lnTo>
                    <a:pt x="1091331" y="34635"/>
                  </a:lnTo>
                  <a:lnTo>
                    <a:pt x="1139271" y="24701"/>
                  </a:lnTo>
                  <a:lnTo>
                    <a:pt x="1193492" y="16223"/>
                  </a:lnTo>
                  <a:lnTo>
                    <a:pt x="1253243" y="9359"/>
                  </a:lnTo>
                  <a:lnTo>
                    <a:pt x="1317772" y="4263"/>
                  </a:lnTo>
                  <a:lnTo>
                    <a:pt x="1386329" y="1091"/>
                  </a:lnTo>
                  <a:lnTo>
                    <a:pt x="1458163" y="0"/>
                  </a:lnTo>
                  <a:lnTo>
                    <a:pt x="1529996" y="1091"/>
                  </a:lnTo>
                  <a:lnTo>
                    <a:pt x="1598553" y="4263"/>
                  </a:lnTo>
                  <a:lnTo>
                    <a:pt x="1663083" y="9359"/>
                  </a:lnTo>
                  <a:lnTo>
                    <a:pt x="1722833" y="16223"/>
                  </a:lnTo>
                  <a:lnTo>
                    <a:pt x="1777054" y="24701"/>
                  </a:lnTo>
                  <a:lnTo>
                    <a:pt x="1824994" y="34635"/>
                  </a:lnTo>
                  <a:lnTo>
                    <a:pt x="1865902" y="45870"/>
                  </a:lnTo>
                  <a:lnTo>
                    <a:pt x="1923618" y="71622"/>
                  </a:lnTo>
                  <a:lnTo>
                    <a:pt x="1944192" y="100710"/>
                  </a:lnTo>
                  <a:lnTo>
                    <a:pt x="1944192" y="905763"/>
                  </a:lnTo>
                  <a:lnTo>
                    <a:pt x="1938923" y="890912"/>
                  </a:lnTo>
                  <a:lnTo>
                    <a:pt x="1923618" y="876733"/>
                  </a:lnTo>
                  <a:lnTo>
                    <a:pt x="1865902" y="851017"/>
                  </a:lnTo>
                  <a:lnTo>
                    <a:pt x="1824994" y="839794"/>
                  </a:lnTo>
                  <a:lnTo>
                    <a:pt x="1777054" y="829869"/>
                  </a:lnTo>
                  <a:lnTo>
                    <a:pt x="1722833" y="821397"/>
                  </a:lnTo>
                  <a:lnTo>
                    <a:pt x="1663083" y="814536"/>
                  </a:lnTo>
                  <a:lnTo>
                    <a:pt x="1598553" y="809442"/>
                  </a:lnTo>
                  <a:lnTo>
                    <a:pt x="1529996" y="806271"/>
                  </a:lnTo>
                  <a:lnTo>
                    <a:pt x="1458163" y="805179"/>
                  </a:lnTo>
                  <a:lnTo>
                    <a:pt x="1386329" y="806271"/>
                  </a:lnTo>
                  <a:lnTo>
                    <a:pt x="1317772" y="809442"/>
                  </a:lnTo>
                  <a:lnTo>
                    <a:pt x="1253243" y="814536"/>
                  </a:lnTo>
                  <a:lnTo>
                    <a:pt x="1193492" y="821397"/>
                  </a:lnTo>
                  <a:lnTo>
                    <a:pt x="1139271" y="829869"/>
                  </a:lnTo>
                  <a:lnTo>
                    <a:pt x="1091331" y="839794"/>
                  </a:lnTo>
                  <a:lnTo>
                    <a:pt x="1050423" y="851017"/>
                  </a:lnTo>
                  <a:lnTo>
                    <a:pt x="992708" y="876733"/>
                  </a:lnTo>
                  <a:lnTo>
                    <a:pt x="966862" y="920647"/>
                  </a:lnTo>
                  <a:lnTo>
                    <a:pt x="951550" y="934852"/>
                  </a:lnTo>
                  <a:lnTo>
                    <a:pt x="893812" y="960604"/>
                  </a:lnTo>
                  <a:lnTo>
                    <a:pt x="852893" y="971839"/>
                  </a:lnTo>
                  <a:lnTo>
                    <a:pt x="804945" y="981773"/>
                  </a:lnTo>
                  <a:lnTo>
                    <a:pt x="750719" y="990251"/>
                  </a:lnTo>
                  <a:lnTo>
                    <a:pt x="690970" y="997115"/>
                  </a:lnTo>
                  <a:lnTo>
                    <a:pt x="626449" y="1002211"/>
                  </a:lnTo>
                  <a:lnTo>
                    <a:pt x="557910" y="1005383"/>
                  </a:lnTo>
                  <a:lnTo>
                    <a:pt x="486105" y="1006475"/>
                  </a:lnTo>
                  <a:lnTo>
                    <a:pt x="414267" y="1005383"/>
                  </a:lnTo>
                  <a:lnTo>
                    <a:pt x="345703" y="1002211"/>
                  </a:lnTo>
                  <a:lnTo>
                    <a:pt x="281165" y="997115"/>
                  </a:lnTo>
                  <a:lnTo>
                    <a:pt x="221406" y="990251"/>
                  </a:lnTo>
                  <a:lnTo>
                    <a:pt x="167175" y="981773"/>
                  </a:lnTo>
                  <a:lnTo>
                    <a:pt x="119225" y="971839"/>
                  </a:lnTo>
                  <a:lnTo>
                    <a:pt x="78308" y="960604"/>
                  </a:lnTo>
                  <a:lnTo>
                    <a:pt x="20579" y="934852"/>
                  </a:lnTo>
                  <a:lnTo>
                    <a:pt x="0" y="905763"/>
                  </a:lnTo>
                  <a:lnTo>
                    <a:pt x="0" y="100710"/>
                  </a:lnTo>
                  <a:close/>
                </a:path>
              </a:pathLst>
            </a:custGeom>
            <a:ln w="25400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44600" y="2204084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nimu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04467" y="4444619"/>
            <a:ext cx="190500" cy="882015"/>
          </a:xfrm>
          <a:custGeom>
            <a:avLst/>
            <a:gdLst/>
            <a:ahLst/>
            <a:cxnLst/>
            <a:rect l="l" t="t" r="r" b="b"/>
            <a:pathLst>
              <a:path w="190500" h="882014">
                <a:moveTo>
                  <a:pt x="76200" y="691514"/>
                </a:moveTo>
                <a:lnTo>
                  <a:pt x="0" y="691514"/>
                </a:lnTo>
                <a:lnTo>
                  <a:pt x="95250" y="882014"/>
                </a:lnTo>
                <a:lnTo>
                  <a:pt x="180975" y="710564"/>
                </a:lnTo>
                <a:lnTo>
                  <a:pt x="76200" y="710564"/>
                </a:lnTo>
                <a:lnTo>
                  <a:pt x="76200" y="691514"/>
                </a:lnTo>
                <a:close/>
              </a:path>
              <a:path w="190500" h="882014">
                <a:moveTo>
                  <a:pt x="114300" y="0"/>
                </a:moveTo>
                <a:lnTo>
                  <a:pt x="76200" y="0"/>
                </a:lnTo>
                <a:lnTo>
                  <a:pt x="76200" y="710564"/>
                </a:lnTo>
                <a:lnTo>
                  <a:pt x="114300" y="710564"/>
                </a:lnTo>
                <a:lnTo>
                  <a:pt x="114300" y="0"/>
                </a:lnTo>
                <a:close/>
              </a:path>
              <a:path w="190500" h="882014">
                <a:moveTo>
                  <a:pt x="190500" y="691514"/>
                </a:moveTo>
                <a:lnTo>
                  <a:pt x="114300" y="691514"/>
                </a:lnTo>
                <a:lnTo>
                  <a:pt x="114300" y="710564"/>
                </a:lnTo>
                <a:lnTo>
                  <a:pt x="180975" y="710564"/>
                </a:lnTo>
                <a:lnTo>
                  <a:pt x="190500" y="691514"/>
                </a:lnTo>
                <a:close/>
              </a:path>
            </a:pathLst>
          </a:custGeom>
          <a:solidFill>
            <a:srgbClr val="A6A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4871" y="4428109"/>
            <a:ext cx="190500" cy="846455"/>
          </a:xfrm>
          <a:custGeom>
            <a:avLst/>
            <a:gdLst/>
            <a:ahLst/>
            <a:cxnLst/>
            <a:rect l="l" t="t" r="r" b="b"/>
            <a:pathLst>
              <a:path w="190500" h="846454">
                <a:moveTo>
                  <a:pt x="76200" y="655574"/>
                </a:moveTo>
                <a:lnTo>
                  <a:pt x="0" y="655574"/>
                </a:lnTo>
                <a:lnTo>
                  <a:pt x="95250" y="846074"/>
                </a:lnTo>
                <a:lnTo>
                  <a:pt x="180975" y="674624"/>
                </a:lnTo>
                <a:lnTo>
                  <a:pt x="76200" y="674624"/>
                </a:lnTo>
                <a:lnTo>
                  <a:pt x="76200" y="655574"/>
                </a:lnTo>
                <a:close/>
              </a:path>
              <a:path w="190500" h="846454">
                <a:moveTo>
                  <a:pt x="114300" y="0"/>
                </a:moveTo>
                <a:lnTo>
                  <a:pt x="76200" y="0"/>
                </a:lnTo>
                <a:lnTo>
                  <a:pt x="76200" y="674624"/>
                </a:lnTo>
                <a:lnTo>
                  <a:pt x="114300" y="674624"/>
                </a:lnTo>
                <a:lnTo>
                  <a:pt x="114300" y="0"/>
                </a:lnTo>
                <a:close/>
              </a:path>
              <a:path w="190500" h="846454">
                <a:moveTo>
                  <a:pt x="190500" y="655574"/>
                </a:moveTo>
                <a:lnTo>
                  <a:pt x="114300" y="655574"/>
                </a:lnTo>
                <a:lnTo>
                  <a:pt x="114300" y="674624"/>
                </a:lnTo>
                <a:lnTo>
                  <a:pt x="180975" y="674624"/>
                </a:lnTo>
                <a:lnTo>
                  <a:pt x="190500" y="655574"/>
                </a:lnTo>
                <a:close/>
              </a:path>
            </a:pathLst>
          </a:custGeom>
          <a:solidFill>
            <a:srgbClr val="A6A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124102" y="2770758"/>
            <a:ext cx="770890" cy="882015"/>
            <a:chOff x="1124102" y="2770758"/>
            <a:chExt cx="770890" cy="882015"/>
          </a:xfrm>
        </p:grpSpPr>
        <p:sp>
          <p:nvSpPr>
            <p:cNvPr id="26" name="object 26"/>
            <p:cNvSpPr/>
            <p:nvPr/>
          </p:nvSpPr>
          <p:spPr>
            <a:xfrm>
              <a:off x="1704467" y="2770758"/>
              <a:ext cx="190500" cy="882015"/>
            </a:xfrm>
            <a:custGeom>
              <a:avLst/>
              <a:gdLst/>
              <a:ahLst/>
              <a:cxnLst/>
              <a:rect l="l" t="t" r="r" b="b"/>
              <a:pathLst>
                <a:path w="190500" h="882014">
                  <a:moveTo>
                    <a:pt x="76200" y="691388"/>
                  </a:moveTo>
                  <a:lnTo>
                    <a:pt x="0" y="691388"/>
                  </a:lnTo>
                  <a:lnTo>
                    <a:pt x="95250" y="881888"/>
                  </a:lnTo>
                  <a:lnTo>
                    <a:pt x="180975" y="710438"/>
                  </a:lnTo>
                  <a:lnTo>
                    <a:pt x="76200" y="710438"/>
                  </a:lnTo>
                  <a:lnTo>
                    <a:pt x="76200" y="691388"/>
                  </a:lnTo>
                  <a:close/>
                </a:path>
                <a:path w="190500" h="882014">
                  <a:moveTo>
                    <a:pt x="114300" y="0"/>
                  </a:moveTo>
                  <a:lnTo>
                    <a:pt x="76200" y="0"/>
                  </a:lnTo>
                  <a:lnTo>
                    <a:pt x="76200" y="710438"/>
                  </a:lnTo>
                  <a:lnTo>
                    <a:pt x="114300" y="710438"/>
                  </a:lnTo>
                  <a:lnTo>
                    <a:pt x="114300" y="0"/>
                  </a:lnTo>
                  <a:close/>
                </a:path>
                <a:path w="190500" h="882014">
                  <a:moveTo>
                    <a:pt x="190500" y="691388"/>
                  </a:moveTo>
                  <a:lnTo>
                    <a:pt x="114300" y="691388"/>
                  </a:lnTo>
                  <a:lnTo>
                    <a:pt x="114300" y="710438"/>
                  </a:lnTo>
                  <a:lnTo>
                    <a:pt x="180975" y="710438"/>
                  </a:lnTo>
                  <a:lnTo>
                    <a:pt x="190500" y="691388"/>
                  </a:lnTo>
                  <a:close/>
                </a:path>
              </a:pathLst>
            </a:custGeom>
            <a:solidFill>
              <a:srgbClr val="A6A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6802" y="3037077"/>
              <a:ext cx="432434" cy="417830"/>
            </a:xfrm>
            <a:custGeom>
              <a:avLst/>
              <a:gdLst/>
              <a:ahLst/>
              <a:cxnLst/>
              <a:rect l="l" t="t" r="r" b="b"/>
              <a:pathLst>
                <a:path w="432434" h="417829">
                  <a:moveTo>
                    <a:pt x="309727" y="0"/>
                  </a:moveTo>
                  <a:lnTo>
                    <a:pt x="122351" y="0"/>
                  </a:lnTo>
                  <a:lnTo>
                    <a:pt x="0" y="122427"/>
                  </a:lnTo>
                  <a:lnTo>
                    <a:pt x="0" y="295401"/>
                  </a:lnTo>
                  <a:lnTo>
                    <a:pt x="122351" y="417830"/>
                  </a:lnTo>
                  <a:lnTo>
                    <a:pt x="309727" y="417830"/>
                  </a:lnTo>
                  <a:lnTo>
                    <a:pt x="432028" y="295401"/>
                  </a:lnTo>
                  <a:lnTo>
                    <a:pt x="432028" y="122427"/>
                  </a:lnTo>
                  <a:lnTo>
                    <a:pt x="309727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802" y="3037077"/>
              <a:ext cx="432434" cy="417830"/>
            </a:xfrm>
            <a:custGeom>
              <a:avLst/>
              <a:gdLst/>
              <a:ahLst/>
              <a:cxnLst/>
              <a:rect l="l" t="t" r="r" b="b"/>
              <a:pathLst>
                <a:path w="432434" h="417829">
                  <a:moveTo>
                    <a:pt x="0" y="122427"/>
                  </a:moveTo>
                  <a:lnTo>
                    <a:pt x="122351" y="0"/>
                  </a:lnTo>
                  <a:lnTo>
                    <a:pt x="309727" y="0"/>
                  </a:lnTo>
                  <a:lnTo>
                    <a:pt x="432028" y="122427"/>
                  </a:lnTo>
                  <a:lnTo>
                    <a:pt x="432028" y="295401"/>
                  </a:lnTo>
                  <a:lnTo>
                    <a:pt x="309727" y="417830"/>
                  </a:lnTo>
                  <a:lnTo>
                    <a:pt x="122351" y="417830"/>
                  </a:lnTo>
                  <a:lnTo>
                    <a:pt x="0" y="295401"/>
                  </a:lnTo>
                  <a:lnTo>
                    <a:pt x="0" y="122427"/>
                  </a:lnTo>
                  <a:close/>
                </a:path>
              </a:pathLst>
            </a:custGeom>
            <a:ln w="25400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915792" y="2257805"/>
            <a:ext cx="2278380" cy="3484245"/>
            <a:chOff x="2915792" y="2257805"/>
            <a:chExt cx="2278380" cy="3484245"/>
          </a:xfrm>
        </p:grpSpPr>
        <p:sp>
          <p:nvSpPr>
            <p:cNvPr id="30" name="object 30"/>
            <p:cNvSpPr/>
            <p:nvPr/>
          </p:nvSpPr>
          <p:spPr>
            <a:xfrm>
              <a:off x="2915792" y="2257805"/>
              <a:ext cx="2278380" cy="3484245"/>
            </a:xfrm>
            <a:custGeom>
              <a:avLst/>
              <a:gdLst/>
              <a:ahLst/>
              <a:cxnLst/>
              <a:rect l="l" t="t" r="r" b="b"/>
              <a:pathLst>
                <a:path w="2278379" h="3484245">
                  <a:moveTo>
                    <a:pt x="1472692" y="3445865"/>
                  </a:moveTo>
                  <a:lnTo>
                    <a:pt x="0" y="3445865"/>
                  </a:lnTo>
                  <a:lnTo>
                    <a:pt x="0" y="3483965"/>
                  </a:lnTo>
                  <a:lnTo>
                    <a:pt x="1491742" y="3483965"/>
                  </a:lnTo>
                  <a:lnTo>
                    <a:pt x="1499165" y="3482467"/>
                  </a:lnTo>
                  <a:lnTo>
                    <a:pt x="1505219" y="3478383"/>
                  </a:lnTo>
                  <a:lnTo>
                    <a:pt x="1509297" y="3472328"/>
                  </a:lnTo>
                  <a:lnTo>
                    <a:pt x="1510792" y="3464915"/>
                  </a:lnTo>
                  <a:lnTo>
                    <a:pt x="1472692" y="3464915"/>
                  </a:lnTo>
                  <a:lnTo>
                    <a:pt x="1472692" y="3445865"/>
                  </a:lnTo>
                  <a:close/>
                </a:path>
                <a:path w="2278379" h="3484245">
                  <a:moveTo>
                    <a:pt x="2087626" y="76200"/>
                  </a:moveTo>
                  <a:lnTo>
                    <a:pt x="1491742" y="76200"/>
                  </a:lnTo>
                  <a:lnTo>
                    <a:pt x="1484372" y="77694"/>
                  </a:lnTo>
                  <a:lnTo>
                    <a:pt x="1478311" y="81772"/>
                  </a:lnTo>
                  <a:lnTo>
                    <a:pt x="1474204" y="87826"/>
                  </a:lnTo>
                  <a:lnTo>
                    <a:pt x="1472692" y="95250"/>
                  </a:lnTo>
                  <a:lnTo>
                    <a:pt x="1472692" y="3464915"/>
                  </a:lnTo>
                  <a:lnTo>
                    <a:pt x="1491742" y="3445865"/>
                  </a:lnTo>
                  <a:lnTo>
                    <a:pt x="1510792" y="3445865"/>
                  </a:lnTo>
                  <a:lnTo>
                    <a:pt x="1510792" y="114300"/>
                  </a:lnTo>
                  <a:lnTo>
                    <a:pt x="1491742" y="114300"/>
                  </a:lnTo>
                  <a:lnTo>
                    <a:pt x="1510792" y="95250"/>
                  </a:lnTo>
                  <a:lnTo>
                    <a:pt x="2087626" y="95250"/>
                  </a:lnTo>
                  <a:lnTo>
                    <a:pt x="2087626" y="76200"/>
                  </a:lnTo>
                  <a:close/>
                </a:path>
                <a:path w="2278379" h="3484245">
                  <a:moveTo>
                    <a:pt x="1510792" y="3445865"/>
                  </a:moveTo>
                  <a:lnTo>
                    <a:pt x="1491742" y="3445865"/>
                  </a:lnTo>
                  <a:lnTo>
                    <a:pt x="1472692" y="3464915"/>
                  </a:lnTo>
                  <a:lnTo>
                    <a:pt x="1510792" y="3464915"/>
                  </a:lnTo>
                  <a:lnTo>
                    <a:pt x="1510792" y="3445865"/>
                  </a:lnTo>
                  <a:close/>
                </a:path>
                <a:path w="2278379" h="3484245">
                  <a:moveTo>
                    <a:pt x="2087626" y="0"/>
                  </a:moveTo>
                  <a:lnTo>
                    <a:pt x="2087626" y="190500"/>
                  </a:lnTo>
                  <a:lnTo>
                    <a:pt x="2240026" y="114300"/>
                  </a:lnTo>
                  <a:lnTo>
                    <a:pt x="2106676" y="114300"/>
                  </a:lnTo>
                  <a:lnTo>
                    <a:pt x="2106676" y="76200"/>
                  </a:lnTo>
                  <a:lnTo>
                    <a:pt x="2240026" y="76200"/>
                  </a:lnTo>
                  <a:lnTo>
                    <a:pt x="2087626" y="0"/>
                  </a:lnTo>
                  <a:close/>
                </a:path>
                <a:path w="2278379" h="3484245">
                  <a:moveTo>
                    <a:pt x="1510792" y="95250"/>
                  </a:moveTo>
                  <a:lnTo>
                    <a:pt x="1491742" y="114300"/>
                  </a:lnTo>
                  <a:lnTo>
                    <a:pt x="1510792" y="114300"/>
                  </a:lnTo>
                  <a:lnTo>
                    <a:pt x="1510792" y="95250"/>
                  </a:lnTo>
                  <a:close/>
                </a:path>
                <a:path w="2278379" h="3484245">
                  <a:moveTo>
                    <a:pt x="2087626" y="95250"/>
                  </a:moveTo>
                  <a:lnTo>
                    <a:pt x="1510792" y="95250"/>
                  </a:lnTo>
                  <a:lnTo>
                    <a:pt x="1510792" y="114300"/>
                  </a:lnTo>
                  <a:lnTo>
                    <a:pt x="2087626" y="114300"/>
                  </a:lnTo>
                  <a:lnTo>
                    <a:pt x="2087626" y="95250"/>
                  </a:lnTo>
                  <a:close/>
                </a:path>
                <a:path w="2278379" h="3484245">
                  <a:moveTo>
                    <a:pt x="2240026" y="76200"/>
                  </a:moveTo>
                  <a:lnTo>
                    <a:pt x="2106676" y="76200"/>
                  </a:lnTo>
                  <a:lnTo>
                    <a:pt x="2106676" y="114300"/>
                  </a:lnTo>
                  <a:lnTo>
                    <a:pt x="2240026" y="114300"/>
                  </a:lnTo>
                  <a:lnTo>
                    <a:pt x="2278126" y="95250"/>
                  </a:lnTo>
                  <a:lnTo>
                    <a:pt x="2240026" y="76200"/>
                  </a:lnTo>
                  <a:close/>
                </a:path>
              </a:pathLst>
            </a:custGeom>
            <a:solidFill>
              <a:srgbClr val="A6A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4487" y="3836288"/>
              <a:ext cx="432434" cy="417830"/>
            </a:xfrm>
            <a:custGeom>
              <a:avLst/>
              <a:gdLst/>
              <a:ahLst/>
              <a:cxnLst/>
              <a:rect l="l" t="t" r="r" b="b"/>
              <a:pathLst>
                <a:path w="432435" h="417829">
                  <a:moveTo>
                    <a:pt x="309752" y="0"/>
                  </a:moveTo>
                  <a:lnTo>
                    <a:pt x="122300" y="0"/>
                  </a:lnTo>
                  <a:lnTo>
                    <a:pt x="0" y="122300"/>
                  </a:lnTo>
                  <a:lnTo>
                    <a:pt x="0" y="295402"/>
                  </a:lnTo>
                  <a:lnTo>
                    <a:pt x="122300" y="417703"/>
                  </a:lnTo>
                  <a:lnTo>
                    <a:pt x="309752" y="417703"/>
                  </a:lnTo>
                  <a:lnTo>
                    <a:pt x="432053" y="295402"/>
                  </a:lnTo>
                  <a:lnTo>
                    <a:pt x="432053" y="122300"/>
                  </a:lnTo>
                  <a:lnTo>
                    <a:pt x="30975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04487" y="3836288"/>
              <a:ext cx="432434" cy="417830"/>
            </a:xfrm>
            <a:custGeom>
              <a:avLst/>
              <a:gdLst/>
              <a:ahLst/>
              <a:cxnLst/>
              <a:rect l="l" t="t" r="r" b="b"/>
              <a:pathLst>
                <a:path w="432435" h="417829">
                  <a:moveTo>
                    <a:pt x="0" y="122300"/>
                  </a:moveTo>
                  <a:lnTo>
                    <a:pt x="122300" y="0"/>
                  </a:lnTo>
                  <a:lnTo>
                    <a:pt x="309752" y="0"/>
                  </a:lnTo>
                  <a:lnTo>
                    <a:pt x="432053" y="122300"/>
                  </a:lnTo>
                  <a:lnTo>
                    <a:pt x="432053" y="295402"/>
                  </a:lnTo>
                  <a:lnTo>
                    <a:pt x="309752" y="417703"/>
                  </a:lnTo>
                  <a:lnTo>
                    <a:pt x="122300" y="417703"/>
                  </a:lnTo>
                  <a:lnTo>
                    <a:pt x="0" y="295402"/>
                  </a:lnTo>
                  <a:lnTo>
                    <a:pt x="0" y="122300"/>
                  </a:lnTo>
                  <a:close/>
                </a:path>
              </a:pathLst>
            </a:custGeom>
            <a:ln w="25400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778246" y="2749169"/>
            <a:ext cx="627380" cy="887094"/>
            <a:chOff x="5778246" y="2749169"/>
            <a:chExt cx="627380" cy="887094"/>
          </a:xfrm>
        </p:grpSpPr>
        <p:sp>
          <p:nvSpPr>
            <p:cNvPr id="34" name="object 34"/>
            <p:cNvSpPr/>
            <p:nvPr/>
          </p:nvSpPr>
          <p:spPr>
            <a:xfrm>
              <a:off x="6214872" y="2749169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76200" y="696340"/>
                  </a:moveTo>
                  <a:lnTo>
                    <a:pt x="0" y="696340"/>
                  </a:lnTo>
                  <a:lnTo>
                    <a:pt x="95250" y="886840"/>
                  </a:lnTo>
                  <a:lnTo>
                    <a:pt x="180975" y="715390"/>
                  </a:lnTo>
                  <a:lnTo>
                    <a:pt x="76200" y="715390"/>
                  </a:lnTo>
                  <a:lnTo>
                    <a:pt x="76200" y="696340"/>
                  </a:lnTo>
                  <a:close/>
                </a:path>
                <a:path w="190500" h="887095">
                  <a:moveTo>
                    <a:pt x="114300" y="0"/>
                  </a:moveTo>
                  <a:lnTo>
                    <a:pt x="76200" y="0"/>
                  </a:lnTo>
                  <a:lnTo>
                    <a:pt x="76200" y="715390"/>
                  </a:lnTo>
                  <a:lnTo>
                    <a:pt x="114300" y="715390"/>
                  </a:lnTo>
                  <a:lnTo>
                    <a:pt x="114300" y="0"/>
                  </a:lnTo>
                  <a:close/>
                </a:path>
                <a:path w="190500" h="887095">
                  <a:moveTo>
                    <a:pt x="190500" y="696340"/>
                  </a:moveTo>
                  <a:lnTo>
                    <a:pt x="114300" y="696340"/>
                  </a:lnTo>
                  <a:lnTo>
                    <a:pt x="114300" y="715390"/>
                  </a:lnTo>
                  <a:lnTo>
                    <a:pt x="180975" y="715390"/>
                  </a:lnTo>
                  <a:lnTo>
                    <a:pt x="190500" y="696340"/>
                  </a:lnTo>
                  <a:close/>
                </a:path>
              </a:pathLst>
            </a:custGeom>
            <a:solidFill>
              <a:srgbClr val="A6A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0946" y="2909570"/>
              <a:ext cx="432434" cy="417830"/>
            </a:xfrm>
            <a:custGeom>
              <a:avLst/>
              <a:gdLst/>
              <a:ahLst/>
              <a:cxnLst/>
              <a:rect l="l" t="t" r="r" b="b"/>
              <a:pathLst>
                <a:path w="432435" h="417829">
                  <a:moveTo>
                    <a:pt x="309752" y="0"/>
                  </a:moveTo>
                  <a:lnTo>
                    <a:pt x="122300" y="0"/>
                  </a:lnTo>
                  <a:lnTo>
                    <a:pt x="0" y="122300"/>
                  </a:lnTo>
                  <a:lnTo>
                    <a:pt x="0" y="295401"/>
                  </a:lnTo>
                  <a:lnTo>
                    <a:pt x="122300" y="417702"/>
                  </a:lnTo>
                  <a:lnTo>
                    <a:pt x="309752" y="417702"/>
                  </a:lnTo>
                  <a:lnTo>
                    <a:pt x="432053" y="295401"/>
                  </a:lnTo>
                  <a:lnTo>
                    <a:pt x="432053" y="122300"/>
                  </a:lnTo>
                  <a:lnTo>
                    <a:pt x="30975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0946" y="2909570"/>
              <a:ext cx="432434" cy="417830"/>
            </a:xfrm>
            <a:custGeom>
              <a:avLst/>
              <a:gdLst/>
              <a:ahLst/>
              <a:cxnLst/>
              <a:rect l="l" t="t" r="r" b="b"/>
              <a:pathLst>
                <a:path w="432435" h="417829">
                  <a:moveTo>
                    <a:pt x="0" y="122300"/>
                  </a:moveTo>
                  <a:lnTo>
                    <a:pt x="122300" y="0"/>
                  </a:lnTo>
                  <a:lnTo>
                    <a:pt x="309752" y="0"/>
                  </a:lnTo>
                  <a:lnTo>
                    <a:pt x="432053" y="122300"/>
                  </a:lnTo>
                  <a:lnTo>
                    <a:pt x="432053" y="295401"/>
                  </a:lnTo>
                  <a:lnTo>
                    <a:pt x="309752" y="417702"/>
                  </a:lnTo>
                  <a:lnTo>
                    <a:pt x="122300" y="417702"/>
                  </a:lnTo>
                  <a:lnTo>
                    <a:pt x="0" y="295401"/>
                  </a:lnTo>
                  <a:lnTo>
                    <a:pt x="0" y="122300"/>
                  </a:lnTo>
                  <a:close/>
                </a:path>
              </a:pathLst>
            </a:custGeom>
            <a:ln w="25400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82700" y="308197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22349" y="4682997"/>
            <a:ext cx="457834" cy="443230"/>
            <a:chOff x="1122349" y="4682997"/>
            <a:chExt cx="457834" cy="443230"/>
          </a:xfrm>
        </p:grpSpPr>
        <p:sp>
          <p:nvSpPr>
            <p:cNvPr id="39" name="object 39"/>
            <p:cNvSpPr/>
            <p:nvPr/>
          </p:nvSpPr>
          <p:spPr>
            <a:xfrm>
              <a:off x="1135049" y="4695697"/>
              <a:ext cx="432434" cy="417830"/>
            </a:xfrm>
            <a:custGeom>
              <a:avLst/>
              <a:gdLst/>
              <a:ahLst/>
              <a:cxnLst/>
              <a:rect l="l" t="t" r="r" b="b"/>
              <a:pathLst>
                <a:path w="432434" h="417829">
                  <a:moveTo>
                    <a:pt x="309702" y="0"/>
                  </a:moveTo>
                  <a:lnTo>
                    <a:pt x="122351" y="0"/>
                  </a:lnTo>
                  <a:lnTo>
                    <a:pt x="0" y="122300"/>
                  </a:lnTo>
                  <a:lnTo>
                    <a:pt x="0" y="295275"/>
                  </a:lnTo>
                  <a:lnTo>
                    <a:pt x="122351" y="417702"/>
                  </a:lnTo>
                  <a:lnTo>
                    <a:pt x="309702" y="417702"/>
                  </a:lnTo>
                  <a:lnTo>
                    <a:pt x="432003" y="295275"/>
                  </a:lnTo>
                  <a:lnTo>
                    <a:pt x="432003" y="122300"/>
                  </a:lnTo>
                  <a:lnTo>
                    <a:pt x="30970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5049" y="4695697"/>
              <a:ext cx="432434" cy="417830"/>
            </a:xfrm>
            <a:custGeom>
              <a:avLst/>
              <a:gdLst/>
              <a:ahLst/>
              <a:cxnLst/>
              <a:rect l="l" t="t" r="r" b="b"/>
              <a:pathLst>
                <a:path w="432434" h="417829">
                  <a:moveTo>
                    <a:pt x="0" y="122300"/>
                  </a:moveTo>
                  <a:lnTo>
                    <a:pt x="122351" y="0"/>
                  </a:lnTo>
                  <a:lnTo>
                    <a:pt x="309702" y="0"/>
                  </a:lnTo>
                  <a:lnTo>
                    <a:pt x="432003" y="122300"/>
                  </a:lnTo>
                  <a:lnTo>
                    <a:pt x="432003" y="295275"/>
                  </a:lnTo>
                  <a:lnTo>
                    <a:pt x="309702" y="417702"/>
                  </a:lnTo>
                  <a:lnTo>
                    <a:pt x="122351" y="417702"/>
                  </a:lnTo>
                  <a:lnTo>
                    <a:pt x="0" y="295275"/>
                  </a:lnTo>
                  <a:lnTo>
                    <a:pt x="0" y="122300"/>
                  </a:lnTo>
                  <a:close/>
                </a:path>
              </a:pathLst>
            </a:custGeom>
            <a:ln w="25399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81049" y="47412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39834" y="6333172"/>
            <a:ext cx="1663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4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1300" y="388143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38265" y="295433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Primaria Simples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301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1948568"/>
            <a:ext cx="7770375" cy="34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300868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Primaria Composta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403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2074479"/>
            <a:ext cx="7804145" cy="369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31231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206272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Candidata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5058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2" y="1796787"/>
            <a:ext cx="6131473" cy="427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7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31231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4" y="1206272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Estrangeira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608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1853972"/>
            <a:ext cx="8103279" cy="366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6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31231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3" y="5699445"/>
            <a:ext cx="8103279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Estrangeira -&gt; Integridade Referencial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4608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1853972"/>
            <a:ext cx="8103279" cy="366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9544" y="1206272"/>
            <a:ext cx="7535917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Chave Estrangeira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483234"/>
            <a:ext cx="7132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5" dirty="0"/>
              <a:t>Conceitos: </a:t>
            </a:r>
            <a:r>
              <a:rPr sz="4400" spc="-85" dirty="0"/>
              <a:t>Esquema </a:t>
            </a:r>
            <a:r>
              <a:rPr sz="4400" spc="-55" dirty="0"/>
              <a:t>de</a:t>
            </a:r>
            <a:r>
              <a:rPr sz="4400" spc="-470" dirty="0"/>
              <a:t> </a:t>
            </a:r>
            <a:r>
              <a:rPr sz="4400" spc="-100" dirty="0"/>
              <a:t>Relação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9462" y="1552624"/>
            <a:ext cx="7413625" cy="46405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85"/>
              </a:spcBef>
              <a:buClr>
                <a:srgbClr val="A9A47B"/>
              </a:buClr>
              <a:buFont typeface="Arial"/>
              <a:buChar char="•"/>
              <a:tabLst>
                <a:tab pos="266700" algn="l"/>
              </a:tabLst>
            </a:pP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Descreve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relação</a:t>
            </a:r>
            <a:endParaRPr sz="28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Arial"/>
              <a:buChar char="•"/>
              <a:tabLst>
                <a:tab pos="266700" algn="l"/>
              </a:tabLst>
            </a:pP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R(A</a:t>
            </a:r>
            <a:r>
              <a:rPr sz="2775" b="1" baseline="-21021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, A</a:t>
            </a:r>
            <a:r>
              <a:rPr sz="2775" b="1" baseline="-21021" dirty="0">
                <a:solidFill>
                  <a:srgbClr val="2E2B1F"/>
                </a:solidFill>
                <a:latin typeface="Carlito"/>
                <a:cs typeface="Carlito"/>
              </a:rPr>
              <a:t>2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, </a:t>
            </a:r>
            <a:r>
              <a:rPr sz="2800" b="1" spc="-10" dirty="0">
                <a:solidFill>
                  <a:srgbClr val="2E2B1F"/>
                </a:solidFill>
                <a:latin typeface="Carlito"/>
                <a:cs typeface="Carlito"/>
              </a:rPr>
              <a:t>...,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775" b="1" baseline="-21021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,</a:t>
            </a:r>
            <a:r>
              <a:rPr sz="28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onde:</a:t>
            </a:r>
            <a:endParaRPr sz="2800">
              <a:latin typeface="Carlito"/>
              <a:cs typeface="Carlito"/>
            </a:endParaRPr>
          </a:p>
          <a:p>
            <a:pPr marL="563245" lvl="1" indent="-228600">
              <a:lnSpc>
                <a:spcPct val="100000"/>
              </a:lnSpc>
              <a:spcBef>
                <a:spcPts val="625"/>
              </a:spcBef>
              <a:buClr>
                <a:srgbClr val="9CBDBC"/>
              </a:buClr>
              <a:buFont typeface="Arial"/>
              <a:buChar char="•"/>
              <a:tabLst>
                <a:tab pos="563880" algn="l"/>
              </a:tabLst>
            </a:pPr>
            <a:r>
              <a:rPr sz="2400" b="1" dirty="0">
                <a:solidFill>
                  <a:srgbClr val="2E2B1F"/>
                </a:solidFill>
                <a:latin typeface="Carlito"/>
                <a:cs typeface="Carlito"/>
              </a:rPr>
              <a:t>R </a:t>
            </a:r>
            <a:r>
              <a:rPr sz="24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Nome da</a:t>
            </a:r>
            <a:r>
              <a:rPr sz="24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relação</a:t>
            </a:r>
            <a:endParaRPr sz="2400">
              <a:latin typeface="Carlito"/>
              <a:cs typeface="Carlito"/>
            </a:endParaRPr>
          </a:p>
          <a:p>
            <a:pPr marL="563245" lvl="1" indent="-228600">
              <a:lnSpc>
                <a:spcPct val="100000"/>
              </a:lnSpc>
              <a:spcBef>
                <a:spcPts val="560"/>
              </a:spcBef>
              <a:buClr>
                <a:srgbClr val="9CBDBC"/>
              </a:buClr>
              <a:buFont typeface="Arial"/>
              <a:buChar char="•"/>
              <a:tabLst>
                <a:tab pos="563880" algn="l"/>
              </a:tabLst>
            </a:pPr>
            <a:r>
              <a:rPr sz="2400" b="1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400" b="1" baseline="-20833" dirty="0">
                <a:solidFill>
                  <a:srgbClr val="2E2B1F"/>
                </a:solidFill>
                <a:latin typeface="Carlito"/>
                <a:cs typeface="Carlito"/>
              </a:rPr>
              <a:t>i </a:t>
            </a:r>
            <a:r>
              <a:rPr sz="24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Nome de um</a:t>
            </a:r>
            <a:r>
              <a:rPr sz="2400" spc="-2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atributo</a:t>
            </a:r>
            <a:endParaRPr sz="2400">
              <a:latin typeface="Carlito"/>
              <a:cs typeface="Carlito"/>
            </a:endParaRPr>
          </a:p>
          <a:p>
            <a:pPr marL="563245" lvl="1" indent="-22860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63880" algn="l"/>
              </a:tabLst>
            </a:pPr>
            <a:r>
              <a:rPr sz="2400" b="1" dirty="0">
                <a:solidFill>
                  <a:srgbClr val="2E2B1F"/>
                </a:solidFill>
                <a:latin typeface="Carlito"/>
                <a:cs typeface="Carlito"/>
              </a:rPr>
              <a:t>n </a:t>
            </a:r>
            <a:r>
              <a:rPr sz="24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Grau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da</a:t>
            </a:r>
            <a:r>
              <a:rPr sz="2400" spc="-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relação</a:t>
            </a:r>
            <a:endParaRPr sz="2400">
              <a:latin typeface="Carlito"/>
              <a:cs typeface="Carlito"/>
            </a:endParaRPr>
          </a:p>
          <a:p>
            <a:pPr marL="563245" lvl="1" indent="-228600">
              <a:lnSpc>
                <a:spcPct val="100000"/>
              </a:lnSpc>
              <a:spcBef>
                <a:spcPts val="560"/>
              </a:spcBef>
              <a:buClr>
                <a:srgbClr val="9CBDBC"/>
              </a:buClr>
              <a:buFont typeface="Arial"/>
              <a:buChar char="•"/>
              <a:tabLst>
                <a:tab pos="56388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cada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Atributo </a:t>
            </a:r>
            <a:r>
              <a:rPr sz="2400" b="1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400" b="1" baseline="-20833" dirty="0">
                <a:solidFill>
                  <a:srgbClr val="2E2B1F"/>
                </a:solidFill>
                <a:latin typeface="Carlito"/>
                <a:cs typeface="Carlito"/>
              </a:rPr>
              <a:t>i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é 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nome de um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papel</a:t>
            </a:r>
            <a:r>
              <a:rPr sz="2400" spc="-1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desempenhado</a:t>
            </a:r>
            <a:endParaRPr sz="2400">
              <a:latin typeface="Carlito"/>
              <a:cs typeface="Carlito"/>
            </a:endParaRPr>
          </a:p>
          <a:p>
            <a:pPr marL="5632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por algum domínio </a:t>
            </a:r>
            <a:r>
              <a:rPr sz="2400" b="1" dirty="0">
                <a:solidFill>
                  <a:srgbClr val="2E2B1F"/>
                </a:solidFill>
                <a:latin typeface="Carlito"/>
                <a:cs typeface="Carlito"/>
              </a:rPr>
              <a:t>D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no Esquema da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relação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1750"/>
              </a:spcBef>
              <a:buClr>
                <a:srgbClr val="A9A47B"/>
              </a:buClr>
              <a:buFont typeface="Arial"/>
              <a:buChar char="•"/>
              <a:tabLst>
                <a:tab pos="266700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Exemplo:</a:t>
            </a:r>
            <a:endParaRPr sz="2800">
              <a:latin typeface="Carlito"/>
              <a:cs typeface="Carlito"/>
            </a:endParaRPr>
          </a:p>
          <a:p>
            <a:pPr marL="563245" lvl="1" indent="-228600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63880" algn="l"/>
              </a:tabLst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Estudante (Nome, </a:t>
            </a:r>
            <a:r>
              <a:rPr sz="2400" spc="-65" dirty="0">
                <a:solidFill>
                  <a:srgbClr val="FF0000"/>
                </a:solidFill>
                <a:latin typeface="Carlito"/>
                <a:cs typeface="Carlito"/>
              </a:rPr>
              <a:t>CPF, 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Telefone,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Endereço,</a:t>
            </a:r>
            <a:r>
              <a:rPr sz="2400" spc="10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GPA)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483234"/>
            <a:ext cx="7031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/>
              <a:t>Características </a:t>
            </a:r>
            <a:r>
              <a:rPr sz="4400" spc="-55" dirty="0"/>
              <a:t>de </a:t>
            </a:r>
            <a:r>
              <a:rPr sz="4400" spc="-65" dirty="0"/>
              <a:t>uma</a:t>
            </a:r>
            <a:r>
              <a:rPr sz="4400" spc="-430" dirty="0"/>
              <a:t> </a:t>
            </a:r>
            <a:r>
              <a:rPr sz="4400" spc="-100" dirty="0"/>
              <a:t>Relação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4862" y="1786254"/>
            <a:ext cx="731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tuplas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uma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relação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não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são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ordenadas (entre</a:t>
            </a:r>
            <a:r>
              <a:rPr sz="24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elas);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3224" y="2453004"/>
            <a:ext cx="7563231" cy="2016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4862" y="4528502"/>
            <a:ext cx="7315834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2B1F"/>
                </a:solidFill>
                <a:latin typeface="Carlito"/>
                <a:cs typeface="Carlito"/>
              </a:rPr>
              <a:t>Relação ALUNO </a:t>
            </a:r>
            <a:r>
              <a:rPr sz="1800" b="1" spc="-5" dirty="0">
                <a:solidFill>
                  <a:srgbClr val="2E2B1F"/>
                </a:solidFill>
                <a:latin typeface="Carlito"/>
                <a:cs typeface="Carlito"/>
              </a:rPr>
              <a:t>com </a:t>
            </a:r>
            <a:r>
              <a:rPr sz="1800" b="1" spc="-15" dirty="0">
                <a:solidFill>
                  <a:srgbClr val="2E2B1F"/>
                </a:solidFill>
                <a:latin typeface="Carlito"/>
                <a:cs typeface="Carlito"/>
              </a:rPr>
              <a:t>ordenação</a:t>
            </a:r>
            <a:r>
              <a:rPr sz="1800" b="1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2E2B1F"/>
                </a:solidFill>
                <a:latin typeface="Carlito"/>
                <a:cs typeface="Carlito"/>
              </a:rPr>
              <a:t>diferente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rlito"/>
              <a:cs typeface="Carlito"/>
            </a:endParaRPr>
          </a:p>
          <a:p>
            <a:pPr marL="241300" marR="508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Registros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em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um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arquivo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são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ordenados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acordo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com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posição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em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que são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armazenados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no</a:t>
            </a:r>
            <a:r>
              <a:rPr sz="24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disco.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483234"/>
            <a:ext cx="7031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/>
              <a:t>Características </a:t>
            </a:r>
            <a:r>
              <a:rPr sz="4400" spc="-55" dirty="0"/>
              <a:t>de </a:t>
            </a:r>
            <a:r>
              <a:rPr sz="4400" spc="-65" dirty="0"/>
              <a:t>uma</a:t>
            </a:r>
            <a:r>
              <a:rPr sz="4400" spc="-430" dirty="0"/>
              <a:t> </a:t>
            </a:r>
            <a:r>
              <a:rPr sz="4400" spc="-100" dirty="0"/>
              <a:t>Relação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8644" y="1666811"/>
            <a:ext cx="7480934" cy="3456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Uma tupla é uma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lista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ordenada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8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valores;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O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valor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cada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atributo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em uma tupla é</a:t>
            </a:r>
            <a:r>
              <a:rPr sz="2800" spc="-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rlito"/>
                <a:cs typeface="Carlito"/>
              </a:rPr>
              <a:t>atômico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Atributos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compostos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multivalorados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NÃO</a:t>
            </a:r>
            <a:r>
              <a:rPr sz="24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são</a:t>
            </a:r>
            <a:endParaRPr sz="2400">
              <a:latin typeface="Carlito"/>
              <a:cs typeface="Carlito"/>
            </a:endParaRPr>
          </a:p>
          <a:p>
            <a:pPr marL="53848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permitidos;</a:t>
            </a:r>
            <a:endParaRPr sz="2400">
              <a:latin typeface="Carlito"/>
              <a:cs typeface="Carlito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58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valor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especial </a:t>
            </a:r>
            <a:r>
              <a:rPr sz="2400" b="1" spc="-10" dirty="0">
                <a:solidFill>
                  <a:srgbClr val="0000FF"/>
                </a:solidFill>
                <a:latin typeface="Carlito"/>
                <a:cs typeface="Carlito"/>
              </a:rPr>
              <a:t>null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é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utilizado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para representar valores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não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conhecidos ou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não aplicáveis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uma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determinada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tupla.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516254"/>
            <a:ext cx="68903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Restrições </a:t>
            </a:r>
            <a:r>
              <a:rPr spc="-50" dirty="0"/>
              <a:t>de </a:t>
            </a:r>
            <a:r>
              <a:rPr spc="-90" dirty="0"/>
              <a:t>Integridade</a:t>
            </a:r>
            <a:r>
              <a:rPr spc="-550" dirty="0"/>
              <a:t> </a:t>
            </a:r>
            <a:r>
              <a:rPr spc="-85" dirty="0"/>
              <a:t>Básicas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0544" y="1577906"/>
            <a:ext cx="7510780" cy="45745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0"/>
              </a:spcBef>
            </a:pP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Restrições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800" b="1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chave</a:t>
            </a:r>
            <a:endParaRPr sz="2800">
              <a:latin typeface="Carlito"/>
              <a:cs typeface="Carlito"/>
            </a:endParaRPr>
          </a:p>
          <a:p>
            <a:pPr marL="2794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80035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Por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definição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todas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tuplas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são</a:t>
            </a:r>
            <a:r>
              <a:rPr sz="24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distintas;</a:t>
            </a:r>
            <a:endParaRPr sz="2400">
              <a:latin typeface="Carlito"/>
              <a:cs typeface="Carlito"/>
            </a:endParaRPr>
          </a:p>
          <a:p>
            <a:pPr marL="279400" indent="-229235">
              <a:lnSpc>
                <a:spcPct val="100000"/>
              </a:lnSpc>
              <a:spcBef>
                <a:spcPts val="585"/>
              </a:spcBef>
              <a:buClr>
                <a:srgbClr val="A9A47B"/>
              </a:buClr>
              <a:buFont typeface="Arial"/>
              <a:buChar char="•"/>
              <a:tabLst>
                <a:tab pos="2800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Um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conjunto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atributos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SK de um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esquema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relação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  <a:p>
            <a:pPr marL="279400">
              <a:lnSpc>
                <a:spcPct val="100000"/>
              </a:lnSpc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tal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que:</a:t>
            </a:r>
            <a:endParaRPr sz="2400">
              <a:latin typeface="Carlito"/>
              <a:cs typeface="Carlito"/>
            </a:endParaRPr>
          </a:p>
          <a:p>
            <a:pPr marL="5765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77215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para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duas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tuplas </a:t>
            </a:r>
            <a:r>
              <a:rPr sz="2400" b="1" spc="-10" dirty="0">
                <a:solidFill>
                  <a:srgbClr val="2E2B1F"/>
                </a:solidFill>
                <a:latin typeface="Carlito"/>
                <a:cs typeface="Carlito"/>
              </a:rPr>
              <a:t>distintas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quaisquer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2400" baseline="-20833" dirty="0">
                <a:solidFill>
                  <a:srgbClr val="2E2B1F"/>
                </a:solidFill>
                <a:latin typeface="Carlito"/>
                <a:cs typeface="Carlito"/>
              </a:rPr>
              <a:t>1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2400" spc="-7" baseline="-20833" dirty="0">
                <a:solidFill>
                  <a:srgbClr val="2E2B1F"/>
                </a:solidFill>
                <a:latin typeface="Carlito"/>
                <a:cs typeface="Carlito"/>
              </a:rPr>
              <a:t>2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400" spc="-3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r(R)</a:t>
            </a:r>
            <a:endParaRPr sz="2400">
              <a:latin typeface="Carlito"/>
              <a:cs typeface="Carlito"/>
            </a:endParaRPr>
          </a:p>
          <a:p>
            <a:pPr marL="91440" algn="ctr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t</a:t>
            </a:r>
            <a:r>
              <a:rPr sz="2025" b="1" spc="-7" baseline="-20576" dirty="0">
                <a:solidFill>
                  <a:srgbClr val="C00000"/>
                </a:solidFill>
                <a:latin typeface="Carlito"/>
                <a:cs typeface="Carlito"/>
              </a:rPr>
              <a:t>1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[SK] </a:t>
            </a:r>
            <a:r>
              <a:rPr sz="2000" b="1" spc="-105" dirty="0">
                <a:solidFill>
                  <a:srgbClr val="C00000"/>
                </a:solidFill>
                <a:latin typeface="Arial"/>
                <a:cs typeface="Arial"/>
              </a:rPr>
              <a:t>≠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25" b="1" baseline="-20576" dirty="0">
                <a:solidFill>
                  <a:srgbClr val="C00000"/>
                </a:solidFill>
                <a:latin typeface="Carlito"/>
                <a:cs typeface="Carlito"/>
              </a:rPr>
              <a:t>2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[SK] é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uma super-chave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de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arlito"/>
              <a:cs typeface="Carlito"/>
            </a:endParaRPr>
          </a:p>
          <a:p>
            <a:pPr marL="279400" marR="17526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800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Uma </a:t>
            </a:r>
            <a:r>
              <a:rPr sz="2400" b="1" spc="-20" dirty="0">
                <a:solidFill>
                  <a:srgbClr val="2E2B1F"/>
                </a:solidFill>
                <a:latin typeface="Carlito"/>
                <a:cs typeface="Carlito"/>
              </a:rPr>
              <a:t>chave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R é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uma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super-chave com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propriedade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adicional de que </a:t>
            </a:r>
            <a:r>
              <a:rPr sz="2400" b="1" spc="-10" dirty="0">
                <a:solidFill>
                  <a:srgbClr val="2E2B1F"/>
                </a:solidFill>
                <a:latin typeface="Carlito"/>
                <a:cs typeface="Carlito"/>
              </a:rPr>
              <a:t>nenhum </a:t>
            </a:r>
            <a:r>
              <a:rPr sz="2400" b="1" spc="-5" dirty="0">
                <a:solidFill>
                  <a:srgbClr val="2E2B1F"/>
                </a:solidFill>
                <a:latin typeface="Carlito"/>
                <a:cs typeface="Carlito"/>
              </a:rPr>
              <a:t>de seus </a:t>
            </a:r>
            <a:r>
              <a:rPr sz="2400" b="1" spc="-10" dirty="0">
                <a:solidFill>
                  <a:srgbClr val="2E2B1F"/>
                </a:solidFill>
                <a:latin typeface="Carlito"/>
                <a:cs typeface="Carlito"/>
              </a:rPr>
              <a:t>subconjuntos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também  seja uma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super-chave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  <a:p>
            <a:pPr marL="161925" algn="ctr">
              <a:lnSpc>
                <a:spcPct val="100000"/>
              </a:lnSpc>
              <a:spcBef>
                <a:spcPts val="525"/>
              </a:spcBef>
            </a:pPr>
            <a:r>
              <a:rPr sz="2000" b="1" spc="-5" dirty="0">
                <a:solidFill>
                  <a:srgbClr val="0000FF"/>
                </a:solidFill>
                <a:latin typeface="Carlito"/>
                <a:cs typeface="Carlito"/>
              </a:rPr>
              <a:t>{SSN, Nome, </a:t>
            </a:r>
            <a:r>
              <a:rPr sz="2000" b="1" dirty="0">
                <a:solidFill>
                  <a:srgbClr val="0000FF"/>
                </a:solidFill>
                <a:latin typeface="Carlito"/>
                <a:cs typeface="Carlito"/>
              </a:rPr>
              <a:t>Idade} = </a:t>
            </a:r>
            <a:r>
              <a:rPr sz="2000" b="1" spc="-5" dirty="0">
                <a:solidFill>
                  <a:srgbClr val="0000FF"/>
                </a:solidFill>
                <a:latin typeface="Carlito"/>
                <a:cs typeface="Carlito"/>
              </a:rPr>
              <a:t>super-chave; {SSN} </a:t>
            </a:r>
            <a:r>
              <a:rPr sz="2000" b="1" dirty="0">
                <a:solidFill>
                  <a:srgbClr val="0000FF"/>
                </a:solidFill>
                <a:latin typeface="Carlito"/>
                <a:cs typeface="Carlito"/>
              </a:rPr>
              <a:t>=</a:t>
            </a:r>
            <a:r>
              <a:rPr sz="2000" b="1" spc="3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rlito"/>
                <a:cs typeface="Carlito"/>
              </a:rPr>
              <a:t>chave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516254"/>
            <a:ext cx="68903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Restrições </a:t>
            </a:r>
            <a:r>
              <a:rPr spc="-50" dirty="0"/>
              <a:t>de </a:t>
            </a:r>
            <a:r>
              <a:rPr spc="-90" dirty="0"/>
              <a:t>Integridade</a:t>
            </a:r>
            <a:r>
              <a:rPr spc="-550" dirty="0"/>
              <a:t> </a:t>
            </a:r>
            <a:r>
              <a:rPr spc="-85" dirty="0"/>
              <a:t>Básicas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8644" y="1574791"/>
            <a:ext cx="7219950" cy="25241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Restrições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800" b="1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chave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ts val="2870"/>
              </a:lnSpc>
              <a:spcBef>
                <a:spcPts val="62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Um esquema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relação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pode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ter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mais de uma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chave</a:t>
            </a:r>
            <a:r>
              <a:rPr sz="24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241300">
              <a:lnSpc>
                <a:spcPts val="2870"/>
              </a:lnSpc>
            </a:pPr>
            <a:r>
              <a:rPr sz="2400" b="1" spc="-20" dirty="0">
                <a:solidFill>
                  <a:srgbClr val="0000FF"/>
                </a:solidFill>
                <a:latin typeface="Carlito"/>
                <a:cs typeface="Carlito"/>
              </a:rPr>
              <a:t>chaves</a:t>
            </a:r>
            <a:r>
              <a:rPr sz="2400" b="1" spc="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rlito"/>
                <a:cs typeface="Carlito"/>
              </a:rPr>
              <a:t>candidatas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Dentre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chaves candidatas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um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esquema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relação,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uma delas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é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indicada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como </a:t>
            </a:r>
            <a:r>
              <a:rPr sz="2400" b="1" spc="-20" dirty="0">
                <a:solidFill>
                  <a:srgbClr val="0000FF"/>
                </a:solidFill>
                <a:latin typeface="Carlito"/>
                <a:cs typeface="Carlito"/>
              </a:rPr>
              <a:t>chave </a:t>
            </a:r>
            <a:r>
              <a:rPr sz="2400" b="1" spc="-5" dirty="0">
                <a:solidFill>
                  <a:srgbClr val="0000FF"/>
                </a:solidFill>
                <a:latin typeface="Carlito"/>
                <a:cs typeface="Carlito"/>
              </a:rPr>
              <a:t>primária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as demais  constituem as </a:t>
            </a:r>
            <a:r>
              <a:rPr sz="2400" b="1" spc="-15" dirty="0">
                <a:solidFill>
                  <a:srgbClr val="0000FF"/>
                </a:solidFill>
                <a:latin typeface="Carlito"/>
                <a:cs typeface="Carlito"/>
              </a:rPr>
              <a:t>chaves</a:t>
            </a:r>
            <a:r>
              <a:rPr sz="2400" b="1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rlito"/>
                <a:cs typeface="Carlito"/>
              </a:rPr>
              <a:t>alternativas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147" y="4293095"/>
            <a:ext cx="8035290" cy="2200910"/>
            <a:chOff x="137147" y="4293095"/>
            <a:chExt cx="8035290" cy="2200910"/>
          </a:xfrm>
        </p:grpSpPr>
        <p:sp>
          <p:nvSpPr>
            <p:cNvPr id="7" name="object 7"/>
            <p:cNvSpPr/>
            <p:nvPr/>
          </p:nvSpPr>
          <p:spPr>
            <a:xfrm>
              <a:off x="137147" y="4293095"/>
              <a:ext cx="8035290" cy="22004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211" y="6237897"/>
              <a:ext cx="947419" cy="255904"/>
            </a:xfrm>
            <a:custGeom>
              <a:avLst/>
              <a:gdLst/>
              <a:ahLst/>
              <a:cxnLst/>
              <a:rect l="l" t="t" r="r" b="b"/>
              <a:pathLst>
                <a:path w="947419" h="255904">
                  <a:moveTo>
                    <a:pt x="947407" y="0"/>
                  </a:moveTo>
                  <a:lnTo>
                    <a:pt x="0" y="0"/>
                  </a:lnTo>
                  <a:lnTo>
                    <a:pt x="0" y="255600"/>
                  </a:lnTo>
                  <a:lnTo>
                    <a:pt x="947407" y="255600"/>
                  </a:lnTo>
                  <a:lnTo>
                    <a:pt x="947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483234"/>
            <a:ext cx="2550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0" dirty="0"/>
              <a:t>Introdução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234" y="628872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862" y="1525523"/>
            <a:ext cx="7038340" cy="511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 modelo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Relacional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foi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proposto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em 1970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por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Edgar </a:t>
            </a:r>
            <a:r>
              <a:rPr sz="2400" spc="-114" dirty="0">
                <a:solidFill>
                  <a:srgbClr val="2E2B1F"/>
                </a:solidFill>
                <a:latin typeface="Carlito"/>
                <a:cs typeface="Carlito"/>
              </a:rPr>
              <a:t>F.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Codd,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quando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 mesmo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trabalhava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na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IBM;</a:t>
            </a:r>
            <a:endParaRPr sz="2400">
              <a:latin typeface="Carlito"/>
              <a:cs typeface="Carlito"/>
            </a:endParaRPr>
          </a:p>
          <a:p>
            <a:pPr marL="241300" marR="316865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Consolidou-se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como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principal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modelo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dados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para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aplicações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comerciais;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2E2B1F"/>
                </a:solidFill>
                <a:latin typeface="Carlito"/>
                <a:cs typeface="Carlito"/>
              </a:rPr>
              <a:t>SGBDs</a:t>
            </a:r>
            <a:r>
              <a:rPr sz="26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rlito"/>
                <a:cs typeface="Carlito"/>
              </a:rPr>
              <a:t>relacionais:</a:t>
            </a:r>
            <a:endParaRPr sz="26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DB2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(IBM)</a:t>
            </a:r>
            <a:endParaRPr sz="24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PostgreSQL</a:t>
            </a:r>
            <a:endParaRPr sz="24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ADABAS</a:t>
            </a:r>
            <a:endParaRPr sz="24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Sybase</a:t>
            </a:r>
            <a:endParaRPr sz="24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56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Oracle</a:t>
            </a:r>
            <a:endParaRPr sz="24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SQL Server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(Microsoft)</a:t>
            </a:r>
            <a:endParaRPr sz="24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MySQL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573426"/>
            <a:ext cx="689038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Restrições </a:t>
            </a:r>
            <a:r>
              <a:rPr spc="-50" dirty="0"/>
              <a:t>de </a:t>
            </a:r>
            <a:r>
              <a:rPr spc="-90" dirty="0" err="1"/>
              <a:t>Integridade</a:t>
            </a:r>
            <a:r>
              <a:rPr spc="-550" dirty="0"/>
              <a:t> </a:t>
            </a:r>
            <a:r>
              <a:rPr lang="pt-BR" spc="-550" dirty="0" smtClean="0"/>
              <a:t> </a:t>
            </a:r>
            <a:r>
              <a:rPr spc="-85" dirty="0" err="1" smtClean="0"/>
              <a:t>Básicas</a:t>
            </a:r>
            <a:endParaRPr spc="-8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8644" y="1562936"/>
            <a:ext cx="7491095" cy="30213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spc="-15" dirty="0">
                <a:solidFill>
                  <a:srgbClr val="2E2B1F"/>
                </a:solidFill>
                <a:latin typeface="Carlito"/>
                <a:cs typeface="Carlito"/>
              </a:rPr>
              <a:t>Restrições </a:t>
            </a:r>
            <a:r>
              <a:rPr sz="3200" b="1" spc="-5" dirty="0">
                <a:solidFill>
                  <a:srgbClr val="2E2B1F"/>
                </a:solidFill>
                <a:latin typeface="Carlito"/>
                <a:cs typeface="Carlito"/>
              </a:rPr>
              <a:t>em </a:t>
            </a:r>
            <a:r>
              <a:rPr sz="3200" b="1" spc="-15" dirty="0">
                <a:solidFill>
                  <a:srgbClr val="2E2B1F"/>
                </a:solidFill>
                <a:latin typeface="Carlito"/>
                <a:cs typeface="Carlito"/>
              </a:rPr>
              <a:t>valores</a:t>
            </a:r>
            <a:r>
              <a:rPr sz="3200" b="1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2E2B1F"/>
                </a:solidFill>
                <a:latin typeface="Carlito"/>
                <a:cs typeface="Carlito"/>
              </a:rPr>
              <a:t>null</a:t>
            </a:r>
            <a:endParaRPr sz="3200">
              <a:latin typeface="Carlito"/>
              <a:cs typeface="Carlito"/>
            </a:endParaRPr>
          </a:p>
          <a:p>
            <a:pPr marL="241300" marR="5080" indent="-229235">
              <a:lnSpc>
                <a:spcPct val="100000"/>
              </a:lnSpc>
              <a:spcBef>
                <a:spcPts val="70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Especifica se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um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atributo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é permitido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ter</a:t>
            </a:r>
            <a:r>
              <a:rPr sz="2800" spc="-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valores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0FF"/>
                </a:solidFill>
                <a:latin typeface="Carlito"/>
                <a:cs typeface="Carlito"/>
              </a:rPr>
              <a:t>null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Exemplo:</a:t>
            </a:r>
            <a:endParaRPr sz="28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64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600" spc="-65" dirty="0">
                <a:solidFill>
                  <a:srgbClr val="2E2B1F"/>
                </a:solidFill>
                <a:latin typeface="Carlito"/>
                <a:cs typeface="Carlito"/>
              </a:rPr>
              <a:t>Todo </a:t>
            </a:r>
            <a:r>
              <a:rPr sz="2600" b="1" dirty="0">
                <a:solidFill>
                  <a:srgbClr val="2E2B1F"/>
                </a:solidFill>
                <a:latin typeface="Carlito"/>
                <a:cs typeface="Carlito"/>
              </a:rPr>
              <a:t>Aluno </a:t>
            </a:r>
            <a:r>
              <a:rPr sz="2600" spc="-15" dirty="0">
                <a:solidFill>
                  <a:srgbClr val="2E2B1F"/>
                </a:solidFill>
                <a:latin typeface="Carlito"/>
                <a:cs typeface="Carlito"/>
              </a:rPr>
              <a:t>deve </a:t>
            </a:r>
            <a:r>
              <a:rPr sz="2600" spc="-5" dirty="0">
                <a:solidFill>
                  <a:srgbClr val="2E2B1F"/>
                </a:solidFill>
                <a:latin typeface="Carlito"/>
                <a:cs typeface="Carlito"/>
              </a:rPr>
              <a:t>ter um </a:t>
            </a:r>
            <a:r>
              <a:rPr sz="2600" b="1" dirty="0">
                <a:solidFill>
                  <a:srgbClr val="2E2B1F"/>
                </a:solidFill>
                <a:latin typeface="Carlito"/>
                <a:cs typeface="Carlito"/>
              </a:rPr>
              <a:t>nome </a:t>
            </a:r>
            <a:r>
              <a:rPr sz="2600" spc="-15" dirty="0">
                <a:solidFill>
                  <a:srgbClr val="2E2B1F"/>
                </a:solidFill>
                <a:latin typeface="Carlito"/>
                <a:cs typeface="Carlito"/>
              </a:rPr>
              <a:t>válido, </a:t>
            </a:r>
            <a:r>
              <a:rPr sz="2600" spc="-30" dirty="0">
                <a:solidFill>
                  <a:srgbClr val="0000FF"/>
                </a:solidFill>
                <a:latin typeface="Carlito"/>
                <a:cs typeface="Carlito"/>
              </a:rPr>
              <a:t>NOT</a:t>
            </a:r>
            <a:r>
              <a:rPr sz="2600" spc="6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000FF"/>
                </a:solidFill>
                <a:latin typeface="Carlito"/>
                <a:cs typeface="Carlito"/>
              </a:rPr>
              <a:t>NULL</a:t>
            </a:r>
            <a:r>
              <a:rPr sz="2600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26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62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600" dirty="0">
                <a:solidFill>
                  <a:srgbClr val="2E2B1F"/>
                </a:solidFill>
                <a:latin typeface="Carlito"/>
                <a:cs typeface="Carlito"/>
              </a:rPr>
              <a:t>Nem </a:t>
            </a:r>
            <a:r>
              <a:rPr sz="2600" spc="-5" dirty="0">
                <a:solidFill>
                  <a:srgbClr val="2E2B1F"/>
                </a:solidFill>
                <a:latin typeface="Carlito"/>
                <a:cs typeface="Carlito"/>
              </a:rPr>
              <a:t>todo </a:t>
            </a:r>
            <a:r>
              <a:rPr sz="2600" b="1" dirty="0">
                <a:solidFill>
                  <a:srgbClr val="2E2B1F"/>
                </a:solidFill>
                <a:latin typeface="Carlito"/>
                <a:cs typeface="Carlito"/>
              </a:rPr>
              <a:t>Aluno </a:t>
            </a:r>
            <a:r>
              <a:rPr sz="2600" spc="-5" dirty="0">
                <a:solidFill>
                  <a:srgbClr val="2E2B1F"/>
                </a:solidFill>
                <a:latin typeface="Carlito"/>
                <a:cs typeface="Carlito"/>
              </a:rPr>
              <a:t>possui </a:t>
            </a:r>
            <a:r>
              <a:rPr sz="2600" b="1" spc="-15" dirty="0">
                <a:solidFill>
                  <a:srgbClr val="2E2B1F"/>
                </a:solidFill>
                <a:latin typeface="Carlito"/>
                <a:cs typeface="Carlito"/>
              </a:rPr>
              <a:t>telefone</a:t>
            </a:r>
            <a:r>
              <a:rPr sz="2600" spc="-15" dirty="0">
                <a:solidFill>
                  <a:srgbClr val="2E2B1F"/>
                </a:solidFill>
                <a:latin typeface="Carlito"/>
                <a:cs typeface="Carlito"/>
              </a:rPr>
              <a:t>,</a:t>
            </a:r>
            <a:r>
              <a:rPr sz="26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rlito"/>
                <a:cs typeface="Carlito"/>
              </a:rPr>
              <a:t>NULL</a:t>
            </a:r>
            <a:r>
              <a:rPr sz="2600" spc="-5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516254"/>
            <a:ext cx="6265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Esquema </a:t>
            </a:r>
            <a:r>
              <a:rPr spc="-50" dirty="0"/>
              <a:t>de </a:t>
            </a:r>
            <a:r>
              <a:rPr spc="-55" dirty="0"/>
              <a:t>um BD</a:t>
            </a:r>
            <a:r>
              <a:rPr spc="-615" dirty="0"/>
              <a:t> </a:t>
            </a:r>
            <a:r>
              <a:rPr spc="-95" dirty="0"/>
              <a:t>Relacional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3532" y="1412747"/>
            <a:ext cx="8065134" cy="5079365"/>
            <a:chOff x="323532" y="1412747"/>
            <a:chExt cx="8065134" cy="5079365"/>
          </a:xfrm>
        </p:grpSpPr>
        <p:sp>
          <p:nvSpPr>
            <p:cNvPr id="6" name="object 6"/>
            <p:cNvSpPr/>
            <p:nvPr/>
          </p:nvSpPr>
          <p:spPr>
            <a:xfrm>
              <a:off x="323532" y="1412747"/>
              <a:ext cx="8064881" cy="5079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573" y="6165304"/>
              <a:ext cx="1008380" cy="327025"/>
            </a:xfrm>
            <a:custGeom>
              <a:avLst/>
              <a:gdLst/>
              <a:ahLst/>
              <a:cxnLst/>
              <a:rect l="l" t="t" r="r" b="b"/>
              <a:pathLst>
                <a:path w="1008380" h="327025">
                  <a:moveTo>
                    <a:pt x="1008113" y="0"/>
                  </a:moveTo>
                  <a:lnTo>
                    <a:pt x="0" y="0"/>
                  </a:lnTo>
                  <a:lnTo>
                    <a:pt x="0" y="326555"/>
                  </a:lnTo>
                  <a:lnTo>
                    <a:pt x="1008113" y="326555"/>
                  </a:lnTo>
                  <a:lnTo>
                    <a:pt x="1008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11137"/>
            <a:ext cx="58845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Restrições </a:t>
            </a:r>
            <a:r>
              <a:rPr spc="-50" dirty="0"/>
              <a:t>de </a:t>
            </a:r>
            <a:r>
              <a:rPr spc="-95" dirty="0"/>
              <a:t>Integridade</a:t>
            </a:r>
            <a:r>
              <a:rPr spc="-540" dirty="0"/>
              <a:t> </a:t>
            </a:r>
            <a:r>
              <a:rPr spc="-50" dirty="0"/>
              <a:t>do  </a:t>
            </a:r>
            <a:r>
              <a:rPr spc="-90" dirty="0"/>
              <a:t>Esquema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2790" y="1855723"/>
            <a:ext cx="6864984" cy="284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56615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Outras restrições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além das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restrições</a:t>
            </a:r>
            <a:r>
              <a:rPr sz="2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de 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domínio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e de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chave.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Restrição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800" b="1" spc="-10" dirty="0">
                <a:solidFill>
                  <a:srgbClr val="2E2B1F"/>
                </a:solidFill>
                <a:latin typeface="Carlito"/>
                <a:cs typeface="Carlito"/>
              </a:rPr>
              <a:t>integridade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800" b="1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rlito"/>
                <a:cs typeface="Carlito"/>
              </a:rPr>
              <a:t>entidade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Nenhum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componente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uma </a:t>
            </a:r>
            <a:r>
              <a:rPr sz="2800" b="1" spc="-20" dirty="0">
                <a:solidFill>
                  <a:srgbClr val="0000FF"/>
                </a:solidFill>
                <a:latin typeface="Carlito"/>
                <a:cs typeface="Carlito"/>
              </a:rPr>
              <a:t>chave</a:t>
            </a:r>
            <a:r>
              <a:rPr sz="2800" b="1" spc="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primária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pode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ser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nulo.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573427"/>
            <a:ext cx="759872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Restrições </a:t>
            </a:r>
            <a:r>
              <a:rPr spc="-50" dirty="0"/>
              <a:t>de </a:t>
            </a:r>
            <a:r>
              <a:rPr spc="-95" dirty="0" err="1"/>
              <a:t>Integridade</a:t>
            </a:r>
            <a:r>
              <a:rPr spc="-540" dirty="0"/>
              <a:t> </a:t>
            </a:r>
            <a:r>
              <a:rPr lang="pt-BR" spc="-540" dirty="0" smtClean="0"/>
              <a:t> </a:t>
            </a:r>
            <a:r>
              <a:rPr spc="-50" dirty="0" smtClean="0"/>
              <a:t>do  </a:t>
            </a:r>
            <a:r>
              <a:rPr spc="-90" dirty="0"/>
              <a:t>Esquema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2790" y="1694833"/>
            <a:ext cx="6343650" cy="42030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Restrição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800" b="1" spc="-10" dirty="0">
                <a:solidFill>
                  <a:srgbClr val="2E2B1F"/>
                </a:solidFill>
                <a:latin typeface="Carlito"/>
                <a:cs typeface="Carlito"/>
              </a:rPr>
              <a:t>integridade</a:t>
            </a:r>
            <a:r>
              <a:rPr sz="2800" b="1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2E2B1F"/>
                </a:solidFill>
                <a:latin typeface="Carlito"/>
                <a:cs typeface="Carlito"/>
              </a:rPr>
              <a:t>referencial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Usada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para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manter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consistência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entre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tuplas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duas</a:t>
            </a:r>
            <a:r>
              <a:rPr sz="24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relações;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Carlito"/>
              <a:cs typeface="Carlito"/>
            </a:endParaRPr>
          </a:p>
          <a:p>
            <a:pPr marL="241300" marR="102235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Uma tupla em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uma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relação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que se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refere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outra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relação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deve referenciar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uma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tupla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existente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 nesta outra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relação;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47B"/>
              </a:buClr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Aparecem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devido aos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relacionamentos</a:t>
            </a:r>
            <a:r>
              <a:rPr sz="2400" spc="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entre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entidades.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483234"/>
            <a:ext cx="19043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0" dirty="0"/>
              <a:t>No</a:t>
            </a:r>
            <a:r>
              <a:rPr sz="4400" spc="-110" dirty="0"/>
              <a:t>ta</a:t>
            </a:r>
            <a:r>
              <a:rPr sz="4400" spc="-105" dirty="0"/>
              <a:t>ç</a:t>
            </a:r>
            <a:r>
              <a:rPr sz="4400" spc="-110" dirty="0"/>
              <a:t>ã</a:t>
            </a:r>
            <a:r>
              <a:rPr sz="4400" spc="-5" dirty="0"/>
              <a:t>o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591" y="1772792"/>
            <a:ext cx="5980175" cy="3482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483234"/>
            <a:ext cx="5814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0" dirty="0"/>
              <a:t>Restrições </a:t>
            </a:r>
            <a:r>
              <a:rPr sz="4400" spc="-55" dirty="0"/>
              <a:t>de</a:t>
            </a:r>
            <a:r>
              <a:rPr sz="4400" spc="-315" dirty="0"/>
              <a:t> </a:t>
            </a:r>
            <a:r>
              <a:rPr sz="4400" spc="-100" dirty="0"/>
              <a:t>Integridade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2055" y="6288722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23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1783715"/>
            <a:ext cx="7204709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25146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66700" algn="l"/>
              </a:tabLst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restrição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integridade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referencial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pode</a:t>
            </a:r>
            <a:r>
              <a:rPr sz="2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ser 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expressa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pela</a:t>
            </a:r>
            <a:r>
              <a:rPr sz="2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notação</a:t>
            </a:r>
            <a:endParaRPr sz="2800">
              <a:latin typeface="Carlito"/>
              <a:cs typeface="Carlito"/>
            </a:endParaRPr>
          </a:p>
          <a:p>
            <a:pPr marL="1753235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775" b="1" spc="-7" baseline="-21021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[FK] </a:t>
            </a:r>
            <a:r>
              <a:rPr sz="2800" b="1" spc="-5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28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775" b="1" spc="-7" baseline="-21021" dirty="0">
                <a:solidFill>
                  <a:srgbClr val="2E2B1F"/>
                </a:solidFill>
                <a:latin typeface="Carlito"/>
                <a:cs typeface="Carlito"/>
              </a:rPr>
              <a:t>2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[PK]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,</a:t>
            </a:r>
            <a:endParaRPr sz="2800">
              <a:latin typeface="Carlito"/>
              <a:cs typeface="Carlito"/>
            </a:endParaRPr>
          </a:p>
          <a:p>
            <a:pPr marL="266700" marR="3048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66700" algn="l"/>
              </a:tabLst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onde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PK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é a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chave </a:t>
            </a:r>
            <a:r>
              <a:rPr sz="2800" dirty="0">
                <a:solidFill>
                  <a:srgbClr val="0000FF"/>
                </a:solidFill>
                <a:latin typeface="Carlito"/>
                <a:cs typeface="Carlito"/>
              </a:rPr>
              <a:t>primária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775" b="1" baseline="-21021" dirty="0">
                <a:solidFill>
                  <a:srgbClr val="2E2B1F"/>
                </a:solidFill>
                <a:latin typeface="Carlito"/>
                <a:cs typeface="Carlito"/>
              </a:rPr>
              <a:t>2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e 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FK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é a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chave  estrangeira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775" b="1" baseline="-21021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endParaRPr sz="2775" baseline="-21021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" y="4593476"/>
            <a:ext cx="6929120" cy="18681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Exemplos:</a:t>
            </a:r>
            <a:endParaRPr sz="2800">
              <a:latin typeface="Carlito"/>
              <a:cs typeface="Carlito"/>
            </a:endParaRPr>
          </a:p>
          <a:p>
            <a:pPr marL="309245" marR="5080">
              <a:lnSpc>
                <a:spcPct val="120200"/>
              </a:lnSpc>
              <a:spcBef>
                <a:spcPts val="40"/>
              </a:spcBef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EMPREGADO[DNO] </a:t>
            </a:r>
            <a:r>
              <a:rPr sz="24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24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DEPARTAMENTO[DNUMBERO]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TRABALHA_EM[ESSN] </a:t>
            </a:r>
            <a:r>
              <a:rPr sz="24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EMPREGADO[SSN]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TRABALHA_EM[PNO] </a:t>
            </a:r>
            <a:r>
              <a:rPr sz="24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PROJETO[PNUMBERO]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516254"/>
            <a:ext cx="3585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Exercício </a:t>
            </a:r>
            <a:r>
              <a:rPr spc="-50" dirty="0"/>
              <a:t>em</a:t>
            </a:r>
            <a:r>
              <a:rPr spc="-425" dirty="0"/>
              <a:t> </a:t>
            </a:r>
            <a:r>
              <a:rPr spc="-75" dirty="0"/>
              <a:t>Sala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717" y="1498028"/>
            <a:ext cx="6312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Identificar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chaves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primária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chaves</a:t>
            </a:r>
            <a:r>
              <a:rPr sz="24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estrangeiras.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1600" y="2060790"/>
            <a:ext cx="6943725" cy="4392930"/>
            <a:chOff x="971600" y="2060790"/>
            <a:chExt cx="6943725" cy="4392930"/>
          </a:xfrm>
        </p:grpSpPr>
        <p:sp>
          <p:nvSpPr>
            <p:cNvPr id="7" name="object 7"/>
            <p:cNvSpPr/>
            <p:nvPr/>
          </p:nvSpPr>
          <p:spPr>
            <a:xfrm>
              <a:off x="971600" y="2060790"/>
              <a:ext cx="6943725" cy="43925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5747" y="6165303"/>
              <a:ext cx="3672840" cy="288290"/>
            </a:xfrm>
            <a:custGeom>
              <a:avLst/>
              <a:gdLst/>
              <a:ahLst/>
              <a:cxnLst/>
              <a:rect l="l" t="t" r="r" b="b"/>
              <a:pathLst>
                <a:path w="3672840" h="288289">
                  <a:moveTo>
                    <a:pt x="3672459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3672459" y="288036"/>
                  </a:lnTo>
                  <a:lnTo>
                    <a:pt x="3672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659523"/>
            <a:ext cx="876300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Tipos de Dados </a:t>
            </a:r>
            <a:r>
              <a:rPr lang="pt-BR" altLang="pt-BR" sz="2000"/>
              <a:t>no </a:t>
            </a:r>
            <a:r>
              <a:rPr lang="pt-BR" altLang="pt-BR" sz="2000" smtClean="0"/>
              <a:t>MySQL: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dirty="0" smtClean="0"/>
              <a:t>INT – Valor Inteiro</a:t>
            </a:r>
            <a:endParaRPr lang="pt-BR" altLang="pt-BR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 dirty="0"/>
              <a:t>DECIMAL(M,D) – Ponto decimal com M dígitos no total (precisão) e D casas decimais (escala); o padrão é 10,0; M vai até 65 e D até 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 dirty="0"/>
              <a:t>FLOAT(M,D) – Ponto flutuante com precisão M e escala D; o padrão é 10,2; D vai até 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 dirty="0"/>
              <a:t>CHAR(M) – </a:t>
            </a:r>
            <a:r>
              <a:rPr lang="pt-BR" altLang="pt-BR" sz="2000" dirty="0" err="1"/>
              <a:t>String</a:t>
            </a:r>
            <a:r>
              <a:rPr lang="pt-BR" altLang="pt-BR" sz="2000" dirty="0"/>
              <a:t> que ocupa tamanho fixo entre 0 e 255 caracteres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 dirty="0"/>
              <a:t>BOOL / BOOLEAN – Valores binários 0 / 1; Na verdade, é um alias para o tipo TINYINT(1)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 dirty="0"/>
              <a:t>VARCHAR(M) – </a:t>
            </a:r>
            <a:r>
              <a:rPr lang="pt-BR" altLang="pt-BR" sz="2000" dirty="0" err="1"/>
              <a:t>String</a:t>
            </a:r>
            <a:r>
              <a:rPr lang="pt-BR" altLang="pt-BR" sz="2000" dirty="0"/>
              <a:t> de tamanho variável, até 65535 caracteres.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 dirty="0"/>
              <a:t>DATE – Uma data de 01/01/1000 a 31/12/9999, no formato YYYY-MM-DD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 dirty="0"/>
              <a:t>TIME – Hora apenas, no formato </a:t>
            </a:r>
            <a:r>
              <a:rPr lang="pt-BR" altLang="pt-BR" sz="2000" dirty="0" smtClean="0"/>
              <a:t>HH:MM:SS</a:t>
            </a:r>
            <a:r>
              <a:rPr lang="pt-BR" altLang="pt-BR" sz="1600" dirty="0" smtClean="0"/>
              <a:t/>
            </a:r>
            <a:br>
              <a:rPr lang="pt-BR" altLang="pt-BR" sz="1600" dirty="0" smtClean="0"/>
            </a:br>
            <a:endParaRPr lang="pt-BR" alt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510317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467995"/>
            <a:ext cx="97916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14" dirty="0">
                <a:solidFill>
                  <a:srgbClr val="675E46"/>
                </a:solidFill>
                <a:latin typeface="Caladea"/>
                <a:cs typeface="Caladea"/>
              </a:rPr>
              <a:t>F</a:t>
            </a:r>
            <a:r>
              <a:rPr sz="4600" spc="-95" dirty="0">
                <a:solidFill>
                  <a:srgbClr val="675E46"/>
                </a:solidFill>
                <a:latin typeface="Caladea"/>
                <a:cs typeface="Caladea"/>
              </a:rPr>
              <a:t>I</a:t>
            </a:r>
            <a:r>
              <a:rPr sz="4600" dirty="0">
                <a:solidFill>
                  <a:srgbClr val="675E46"/>
                </a:solidFill>
                <a:latin typeface="Caladea"/>
                <a:cs typeface="Caladea"/>
              </a:rPr>
              <a:t>M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483234"/>
            <a:ext cx="2550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0" dirty="0"/>
              <a:t>Introdução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234" y="628872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2073" y="2853054"/>
            <a:ext cx="1803400" cy="257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565" y="1354454"/>
            <a:ext cx="8144509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algn="just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2E2B1F"/>
                </a:solidFill>
                <a:latin typeface="Carlito"/>
                <a:cs typeface="Carlito"/>
              </a:rPr>
              <a:t>1970 </a:t>
            </a:r>
            <a:r>
              <a:rPr sz="2600" b="1" spc="-155" dirty="0">
                <a:solidFill>
                  <a:srgbClr val="2E2B1F"/>
                </a:solidFill>
                <a:latin typeface="Arial"/>
                <a:cs typeface="Arial"/>
              </a:rPr>
              <a:t>–</a:t>
            </a:r>
            <a:r>
              <a:rPr sz="2600" b="1" spc="-1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2E2B1F"/>
                </a:solidFill>
                <a:latin typeface="Carlito"/>
                <a:cs typeface="Carlito"/>
              </a:rPr>
              <a:t>1972</a:t>
            </a:r>
            <a:endParaRPr sz="2600" dirty="0">
              <a:latin typeface="Carlito"/>
              <a:cs typeface="Carlito"/>
            </a:endParaRPr>
          </a:p>
          <a:p>
            <a:pPr marL="66675" marR="5080" algn="just">
              <a:lnSpc>
                <a:spcPct val="103099"/>
              </a:lnSpc>
              <a:spcBef>
                <a:spcPts val="1355"/>
              </a:spcBef>
            </a:pP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Edgar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Frank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Codd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propõe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o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modelo de dados relacional,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que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se tornou um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marco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em 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como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pensar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em banco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de dados. Ele </a:t>
            </a:r>
            <a:r>
              <a:rPr sz="1800" b="1" spc="-10" dirty="0">
                <a:solidFill>
                  <a:srgbClr val="2E2B1F"/>
                </a:solidFill>
                <a:latin typeface="Carlito"/>
                <a:cs typeface="Carlito"/>
              </a:rPr>
              <a:t>desconectou </a:t>
            </a:r>
            <a:r>
              <a:rPr sz="1800" b="1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b="1" spc="-15" dirty="0">
                <a:solidFill>
                  <a:srgbClr val="2E2B1F"/>
                </a:solidFill>
                <a:latin typeface="Carlito"/>
                <a:cs typeface="Carlito"/>
              </a:rPr>
              <a:t>estrutura </a:t>
            </a:r>
            <a:r>
              <a:rPr sz="1800" b="1" spc="-5" dirty="0">
                <a:solidFill>
                  <a:srgbClr val="2E2B1F"/>
                </a:solidFill>
                <a:latin typeface="Carlito"/>
                <a:cs typeface="Carlito"/>
              </a:rPr>
              <a:t>lógica do banco </a:t>
            </a:r>
            <a:r>
              <a:rPr sz="1800" b="1" spc="-10" dirty="0">
                <a:solidFill>
                  <a:srgbClr val="2E2B1F"/>
                </a:solidFill>
                <a:latin typeface="Carlito"/>
                <a:cs typeface="Carlito"/>
              </a:rPr>
              <a:t>de  dados </a:t>
            </a:r>
            <a:r>
              <a:rPr sz="1800" b="1" spc="-5" dirty="0">
                <a:solidFill>
                  <a:srgbClr val="2E2B1F"/>
                </a:solidFill>
                <a:latin typeface="Carlito"/>
                <a:cs typeface="Carlito"/>
              </a:rPr>
              <a:t>do </a:t>
            </a:r>
            <a:r>
              <a:rPr sz="1800" b="1" spc="-10" dirty="0">
                <a:solidFill>
                  <a:srgbClr val="2E2B1F"/>
                </a:solidFill>
                <a:latin typeface="Carlito"/>
                <a:cs typeface="Carlito"/>
              </a:rPr>
              <a:t>método </a:t>
            </a:r>
            <a:r>
              <a:rPr sz="1800" b="1" spc="-5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1800" b="1" spc="-10" dirty="0">
                <a:solidFill>
                  <a:srgbClr val="2E2B1F"/>
                </a:solidFill>
                <a:latin typeface="Carlito"/>
                <a:cs typeface="Carlito"/>
              </a:rPr>
              <a:t>armazenamento </a:t>
            </a:r>
            <a:r>
              <a:rPr sz="1800" b="1" spc="-5" dirty="0">
                <a:solidFill>
                  <a:srgbClr val="2E2B1F"/>
                </a:solidFill>
                <a:latin typeface="Carlito"/>
                <a:cs typeface="Carlito"/>
              </a:rPr>
              <a:t>físico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.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Este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sistema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se tornou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padrão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desde 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então.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600" b="1" spc="-10" dirty="0">
                <a:solidFill>
                  <a:srgbClr val="2E2B1F"/>
                </a:solidFill>
                <a:latin typeface="Carlito"/>
                <a:cs typeface="Carlito"/>
              </a:rPr>
              <a:t>Década </a:t>
            </a:r>
            <a:r>
              <a:rPr sz="2600" b="1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600" b="1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2E2B1F"/>
                </a:solidFill>
                <a:latin typeface="Carlito"/>
                <a:cs typeface="Carlito"/>
              </a:rPr>
              <a:t>70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744" y="3759454"/>
            <a:ext cx="158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Do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is	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p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p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744" y="4033773"/>
            <a:ext cx="556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8280" algn="l"/>
                <a:tab pos="2131060" algn="l"/>
                <a:tab pos="2751455" algn="l"/>
                <a:tab pos="3018155" algn="l"/>
                <a:tab pos="3637915" algn="l"/>
                <a:tab pos="3904615" algn="l"/>
                <a:tab pos="5246370" algn="l"/>
              </a:tabLst>
            </a:pP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des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1800" spc="-50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v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l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v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s	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	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197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4	e	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197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7	e	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dem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am	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um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1560" y="3759454"/>
            <a:ext cx="444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231900" algn="l"/>
                <a:tab pos="1729739" algn="l"/>
                <a:tab pos="2700020" algn="l"/>
                <a:tab pos="3869054" algn="l"/>
              </a:tabLst>
            </a:pP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p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ó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ti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p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s	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d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	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si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st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ema	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aci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l	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f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1800" spc="-50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am</a:t>
            </a:r>
            <a:endParaRPr sz="18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ó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timo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744" y="4254806"/>
            <a:ext cx="6269355" cy="21348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exemplo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de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como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teoria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conduz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boas</a:t>
            </a:r>
            <a:r>
              <a:rPr sz="1800" spc="1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práticas.</a:t>
            </a:r>
            <a:endParaRPr sz="1800" dirty="0">
              <a:latin typeface="Carlito"/>
              <a:cs typeface="Carlito"/>
            </a:endParaRPr>
          </a:p>
          <a:p>
            <a:pPr marL="12700" marR="635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2E2B1F"/>
                </a:solidFill>
                <a:latin typeface="Carlito"/>
                <a:cs typeface="Carlito"/>
              </a:rPr>
              <a:t>Ingres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: Desenvolvido pela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UCB. Que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no final das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contas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serviu 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como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base 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para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Ingres, Sybase,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MS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SQL 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Server,</a:t>
            </a:r>
            <a:r>
              <a:rPr sz="1800" spc="1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etc.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445"/>
              </a:spcBef>
            </a:pPr>
            <a:r>
              <a:rPr sz="1800" b="1" spc="-15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1800" b="1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: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Desenvolvido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pela IBM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San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Jose, serviu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de base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para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o  IBM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SQL/DS,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IBM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DB2,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Oracle, todas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os BDs da</a:t>
            </a:r>
            <a:r>
              <a:rPr sz="1800" spc="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75" dirty="0">
                <a:solidFill>
                  <a:srgbClr val="2E2B1F"/>
                </a:solidFill>
                <a:latin typeface="Carlito"/>
                <a:cs typeface="Carlito"/>
              </a:rPr>
              <a:t>HP.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solidFill>
                  <a:srgbClr val="A40020"/>
                </a:solidFill>
                <a:latin typeface="Carlito"/>
                <a:cs typeface="Carlito"/>
              </a:rPr>
              <a:t>O </a:t>
            </a:r>
            <a:r>
              <a:rPr sz="1600" spc="-5" dirty="0">
                <a:solidFill>
                  <a:srgbClr val="A40020"/>
                </a:solidFill>
                <a:latin typeface="Carlito"/>
                <a:cs typeface="Carlito"/>
              </a:rPr>
              <a:t>termo </a:t>
            </a:r>
            <a:r>
              <a:rPr sz="1600" spc="-10" dirty="0">
                <a:solidFill>
                  <a:srgbClr val="A40020"/>
                </a:solidFill>
                <a:latin typeface="Carlito"/>
                <a:cs typeface="Carlito"/>
              </a:rPr>
              <a:t>Sistema </a:t>
            </a:r>
            <a:r>
              <a:rPr sz="1600" spc="-5" dirty="0">
                <a:solidFill>
                  <a:srgbClr val="A40020"/>
                </a:solidFill>
                <a:latin typeface="Carlito"/>
                <a:cs typeface="Carlito"/>
              </a:rPr>
              <a:t>de </a:t>
            </a:r>
            <a:r>
              <a:rPr sz="1600" spc="-10" dirty="0">
                <a:solidFill>
                  <a:srgbClr val="A40020"/>
                </a:solidFill>
                <a:latin typeface="Carlito"/>
                <a:cs typeface="Carlito"/>
              </a:rPr>
              <a:t>Gerenciamento </a:t>
            </a:r>
            <a:r>
              <a:rPr sz="1600" spc="-5" dirty="0">
                <a:solidFill>
                  <a:srgbClr val="A40020"/>
                </a:solidFill>
                <a:latin typeface="Carlito"/>
                <a:cs typeface="Carlito"/>
              </a:rPr>
              <a:t>de </a:t>
            </a:r>
            <a:r>
              <a:rPr sz="1600" spc="-10" dirty="0">
                <a:solidFill>
                  <a:srgbClr val="A40020"/>
                </a:solidFill>
                <a:latin typeface="Carlito"/>
                <a:cs typeface="Carlito"/>
              </a:rPr>
              <a:t>Banco </a:t>
            </a:r>
            <a:r>
              <a:rPr sz="1600" spc="-5" dirty="0">
                <a:solidFill>
                  <a:srgbClr val="A40020"/>
                </a:solidFill>
                <a:latin typeface="Carlito"/>
                <a:cs typeface="Carlito"/>
              </a:rPr>
              <a:t>de </a:t>
            </a:r>
            <a:r>
              <a:rPr sz="1600" spc="-10" dirty="0">
                <a:solidFill>
                  <a:srgbClr val="A40020"/>
                </a:solidFill>
                <a:latin typeface="Carlito"/>
                <a:cs typeface="Carlito"/>
              </a:rPr>
              <a:t>Dados Relacional</a:t>
            </a:r>
            <a:r>
              <a:rPr sz="1600" spc="130" dirty="0">
                <a:solidFill>
                  <a:srgbClr val="A4002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A40020"/>
                </a:solidFill>
                <a:latin typeface="Carlito"/>
                <a:cs typeface="Carlito"/>
              </a:rPr>
              <a:t>(SGBDR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95" dirty="0">
                <a:solidFill>
                  <a:srgbClr val="A4002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A40020"/>
                </a:solidFill>
                <a:latin typeface="Carlito"/>
                <a:cs typeface="Carlito"/>
              </a:rPr>
              <a:t>RDBMS </a:t>
            </a:r>
            <a:r>
              <a:rPr sz="1600" dirty="0">
                <a:solidFill>
                  <a:srgbClr val="A40020"/>
                </a:solidFill>
                <a:latin typeface="Carlito"/>
                <a:cs typeface="Carlito"/>
              </a:rPr>
              <a:t>em </a:t>
            </a:r>
            <a:r>
              <a:rPr sz="1600" spc="-5" dirty="0">
                <a:solidFill>
                  <a:srgbClr val="A40020"/>
                </a:solidFill>
                <a:latin typeface="Carlito"/>
                <a:cs typeface="Carlito"/>
              </a:rPr>
              <a:t>inglês) </a:t>
            </a:r>
            <a:r>
              <a:rPr sz="1600" spc="-20" dirty="0">
                <a:solidFill>
                  <a:srgbClr val="A40020"/>
                </a:solidFill>
                <a:latin typeface="Carlito"/>
                <a:cs typeface="Carlito"/>
              </a:rPr>
              <a:t>foi </a:t>
            </a:r>
            <a:r>
              <a:rPr sz="1600" spc="-10" dirty="0">
                <a:solidFill>
                  <a:srgbClr val="A40020"/>
                </a:solidFill>
                <a:latin typeface="Carlito"/>
                <a:cs typeface="Carlito"/>
              </a:rPr>
              <a:t>definido </a:t>
            </a:r>
            <a:r>
              <a:rPr sz="1600" spc="-15" dirty="0">
                <a:solidFill>
                  <a:srgbClr val="A40020"/>
                </a:solidFill>
                <a:latin typeface="Carlito"/>
                <a:cs typeface="Carlito"/>
              </a:rPr>
              <a:t>durante este</a:t>
            </a:r>
            <a:r>
              <a:rPr sz="1600" spc="135" dirty="0">
                <a:solidFill>
                  <a:srgbClr val="A4002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993300"/>
                </a:solidFill>
                <a:latin typeface="Carlito"/>
                <a:cs typeface="Carlito"/>
              </a:rPr>
              <a:t>período.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7468" y="5475287"/>
            <a:ext cx="1856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2E2B1F"/>
                </a:solidFill>
                <a:latin typeface="Arial"/>
                <a:cs typeface="Arial"/>
              </a:rPr>
              <a:t>Dr. </a:t>
            </a:r>
            <a:r>
              <a:rPr sz="1200" b="1" spc="-5" dirty="0">
                <a:solidFill>
                  <a:srgbClr val="2E2B1F"/>
                </a:solidFill>
                <a:latin typeface="Arial"/>
                <a:cs typeface="Arial"/>
              </a:rPr>
              <a:t>Edgar Frank </a:t>
            </a:r>
            <a:r>
              <a:rPr sz="1200" b="1" dirty="0">
                <a:solidFill>
                  <a:srgbClr val="2E2B1F"/>
                </a:solidFill>
                <a:latin typeface="Arial"/>
                <a:cs typeface="Arial"/>
              </a:rPr>
              <a:t>Codd,</a:t>
            </a:r>
            <a:r>
              <a:rPr sz="1200" b="1" spc="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E2B1F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2E2B1F"/>
                </a:solidFill>
                <a:latin typeface="Arial"/>
                <a:cs typeface="Arial"/>
              </a:rPr>
              <a:t>pai </a:t>
            </a:r>
            <a:r>
              <a:rPr sz="1200" b="1" dirty="0">
                <a:solidFill>
                  <a:srgbClr val="2E2B1F"/>
                </a:solidFill>
                <a:latin typeface="Arial"/>
                <a:cs typeface="Arial"/>
              </a:rPr>
              <a:t>do </a:t>
            </a:r>
            <a:r>
              <a:rPr sz="1200" b="1" spc="-5" dirty="0">
                <a:solidFill>
                  <a:srgbClr val="2E2B1F"/>
                </a:solidFill>
                <a:latin typeface="Arial"/>
                <a:cs typeface="Arial"/>
              </a:rPr>
              <a:t>modelo</a:t>
            </a:r>
            <a:r>
              <a:rPr sz="1200" b="1" spc="-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Arial"/>
                <a:cs typeface="Arial"/>
              </a:rPr>
              <a:t>relacional.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4443" y="5907404"/>
            <a:ext cx="2160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E2B1F"/>
                </a:solidFill>
                <a:latin typeface="Arial"/>
                <a:cs typeface="Arial"/>
              </a:rPr>
              <a:t>Conheça </a:t>
            </a:r>
            <a:r>
              <a:rPr sz="1200" spc="-15" dirty="0">
                <a:solidFill>
                  <a:srgbClr val="2E2B1F"/>
                </a:solidFill>
                <a:latin typeface="Arial"/>
                <a:cs typeface="Arial"/>
              </a:rPr>
              <a:t>mais </a:t>
            </a:r>
            <a:r>
              <a:rPr sz="1200" spc="-5" dirty="0">
                <a:solidFill>
                  <a:srgbClr val="2E2B1F"/>
                </a:solidFill>
                <a:latin typeface="Arial"/>
                <a:cs typeface="Arial"/>
              </a:rPr>
              <a:t>o </a:t>
            </a:r>
            <a:r>
              <a:rPr sz="1200" spc="-10" dirty="0">
                <a:solidFill>
                  <a:srgbClr val="2E2B1F"/>
                </a:solidFill>
                <a:latin typeface="Arial"/>
                <a:cs typeface="Arial"/>
              </a:rPr>
              <a:t>trabalho do</a:t>
            </a:r>
            <a:r>
              <a:rPr sz="1200" spc="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E2B1F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4443" y="6090284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E2B1F"/>
                </a:solidFill>
                <a:latin typeface="Arial"/>
                <a:cs typeface="Arial"/>
              </a:rPr>
              <a:t>Codd</a:t>
            </a:r>
            <a:r>
              <a:rPr sz="1200" spc="-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E2B1F"/>
                </a:solidFill>
                <a:latin typeface="Arial"/>
                <a:cs typeface="Arial"/>
              </a:rPr>
              <a:t>em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Arial"/>
                <a:cs typeface="Arial"/>
                <a:hlinkClick r:id="rId3"/>
              </a:rPr>
              <a:t>www.informatik.uni-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65239" y="6634048"/>
            <a:ext cx="2217420" cy="15240"/>
          </a:xfrm>
          <a:custGeom>
            <a:avLst/>
            <a:gdLst/>
            <a:ahLst/>
            <a:cxnLst/>
            <a:rect l="l" t="t" r="r" b="b"/>
            <a:pathLst>
              <a:path w="2217420" h="15240">
                <a:moveTo>
                  <a:pt x="2217419" y="0"/>
                </a:moveTo>
                <a:lnTo>
                  <a:pt x="0" y="0"/>
                </a:lnTo>
                <a:lnTo>
                  <a:pt x="0" y="15240"/>
                </a:lnTo>
                <a:lnTo>
                  <a:pt x="2217419" y="15240"/>
                </a:lnTo>
                <a:lnTo>
                  <a:pt x="2217419" y="0"/>
                </a:lnTo>
                <a:close/>
              </a:path>
            </a:pathLst>
          </a:custGeom>
          <a:solidFill>
            <a:srgbClr val="D257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4443" y="6456045"/>
            <a:ext cx="2239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D25713"/>
                </a:solidFill>
                <a:latin typeface="Arial"/>
                <a:cs typeface="Arial"/>
                <a:hlinkClick r:id="rId3"/>
              </a:rPr>
              <a:t>trier.de/%7Eley/db/about/codd.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Arial"/>
                <a:cs typeface="Arial"/>
                <a:hlinkClick r:id="rId3"/>
              </a:rPr>
              <a:t>html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483234"/>
            <a:ext cx="2550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0" dirty="0"/>
              <a:t>Introdução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734425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45593" y="253606"/>
                </a:moveTo>
                <a:lnTo>
                  <a:pt x="27860" y="250030"/>
                </a:lnTo>
                <a:lnTo>
                  <a:pt x="13366" y="240277"/>
                </a:lnTo>
                <a:lnTo>
                  <a:pt x="3587" y="225809"/>
                </a:lnTo>
                <a:lnTo>
                  <a:pt x="0" y="208089"/>
                </a:lnTo>
                <a:lnTo>
                  <a:pt x="0" y="45516"/>
                </a:lnTo>
                <a:lnTo>
                  <a:pt x="3587" y="27801"/>
                </a:lnTo>
                <a:lnTo>
                  <a:pt x="13366" y="13333"/>
                </a:lnTo>
                <a:lnTo>
                  <a:pt x="27860" y="3577"/>
                </a:lnTo>
                <a:lnTo>
                  <a:pt x="4559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2973" y="6288900"/>
            <a:ext cx="45720" cy="254000"/>
          </a:xfrm>
          <a:custGeom>
            <a:avLst/>
            <a:gdLst/>
            <a:ahLst/>
            <a:cxnLst/>
            <a:rect l="l" t="t" r="r" b="b"/>
            <a:pathLst>
              <a:path w="45720" h="254000">
                <a:moveTo>
                  <a:pt x="0" y="0"/>
                </a:moveTo>
                <a:lnTo>
                  <a:pt x="17732" y="3577"/>
                </a:lnTo>
                <a:lnTo>
                  <a:pt x="32226" y="13333"/>
                </a:lnTo>
                <a:lnTo>
                  <a:pt x="42005" y="27801"/>
                </a:lnTo>
                <a:lnTo>
                  <a:pt x="45593" y="45516"/>
                </a:lnTo>
                <a:lnTo>
                  <a:pt x="45593" y="208089"/>
                </a:lnTo>
                <a:lnTo>
                  <a:pt x="42005" y="225809"/>
                </a:lnTo>
                <a:lnTo>
                  <a:pt x="32226" y="240277"/>
                </a:lnTo>
                <a:lnTo>
                  <a:pt x="17732" y="250030"/>
                </a:lnTo>
                <a:lnTo>
                  <a:pt x="0" y="2536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234" y="628872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862" y="1639252"/>
            <a:ext cx="676275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O modelo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relacional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representa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um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banco</a:t>
            </a:r>
            <a:r>
              <a:rPr sz="2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de  dados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como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um </a:t>
            </a:r>
            <a:r>
              <a:rPr sz="2800" b="1" spc="-10" dirty="0">
                <a:solidFill>
                  <a:srgbClr val="2E2B1F"/>
                </a:solidFill>
                <a:latin typeface="Carlito"/>
                <a:cs typeface="Carlito"/>
              </a:rPr>
              <a:t>conjunto 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rlito"/>
                <a:cs typeface="Carlito"/>
              </a:rPr>
              <a:t>relações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Informalmente: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042" y="4343400"/>
            <a:ext cx="6582409" cy="192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lr>
                <a:srgbClr val="9CBDBC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cada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linha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representa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uma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coleção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dados</a:t>
            </a:r>
            <a:endParaRPr sz="2400" dirty="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relacionados;</a:t>
            </a:r>
            <a:endParaRPr sz="2400" dirty="0">
              <a:latin typeface="Carlito"/>
              <a:cs typeface="Carlito"/>
            </a:endParaRPr>
          </a:p>
          <a:p>
            <a:pPr marL="240665" marR="5080" indent="-228600">
              <a:lnSpc>
                <a:spcPct val="100000"/>
              </a:lnSpc>
              <a:spcBef>
                <a:spcPts val="585"/>
              </a:spcBef>
              <a:buClr>
                <a:srgbClr val="9CBDBC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cada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linha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 uma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tabela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representa </a:t>
            </a:r>
            <a:r>
              <a:rPr sz="2400" spc="-80" dirty="0">
                <a:solidFill>
                  <a:srgbClr val="2E2B1F"/>
                </a:solidFill>
                <a:latin typeface="Arial"/>
                <a:cs typeface="Arial"/>
              </a:rPr>
              <a:t>um </a:t>
            </a:r>
            <a:r>
              <a:rPr sz="2400" spc="40" dirty="0">
                <a:solidFill>
                  <a:srgbClr val="2E2B1F"/>
                </a:solidFill>
                <a:latin typeface="Arial"/>
                <a:cs typeface="Arial"/>
              </a:rPr>
              <a:t>“fato”</a:t>
            </a:r>
            <a:r>
              <a:rPr sz="2400" spc="-1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2E2B1F"/>
                </a:solidFill>
                <a:latin typeface="Arial"/>
                <a:cs typeface="Arial"/>
              </a:rPr>
              <a:t>que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tipicamente corresponde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uma entidade ou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relacionamento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mundo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real;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3694" y="3759428"/>
            <a:ext cx="4896485" cy="462280"/>
          </a:xfrm>
          <a:prstGeom prst="rect">
            <a:avLst/>
          </a:prstGeom>
          <a:solidFill>
            <a:srgbClr val="9CBDBC"/>
          </a:solidFill>
          <a:ln w="9525">
            <a:solidFill>
              <a:srgbClr val="2E2B1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2400" b="1" spc="-5" dirty="0">
                <a:solidFill>
                  <a:srgbClr val="2E2B1F"/>
                </a:solidFill>
                <a:latin typeface="Carlito"/>
                <a:cs typeface="Carlito"/>
              </a:rPr>
              <a:t>uma </a:t>
            </a:r>
            <a:r>
              <a:rPr sz="2400" b="1" spc="-15" dirty="0">
                <a:solidFill>
                  <a:srgbClr val="2E2B1F"/>
                </a:solidFill>
                <a:latin typeface="Carlito"/>
                <a:cs typeface="Carlito"/>
              </a:rPr>
              <a:t>relação </a:t>
            </a:r>
            <a:r>
              <a:rPr sz="2400" b="1" dirty="0">
                <a:solidFill>
                  <a:srgbClr val="2E2B1F"/>
                </a:solidFill>
                <a:latin typeface="Carlito"/>
                <a:cs typeface="Carlito"/>
              </a:rPr>
              <a:t>= </a:t>
            </a:r>
            <a:r>
              <a:rPr sz="2400" b="1" spc="-5" dirty="0">
                <a:solidFill>
                  <a:srgbClr val="2E2B1F"/>
                </a:solidFill>
                <a:latin typeface="Carlito"/>
                <a:cs typeface="Carlito"/>
              </a:rPr>
              <a:t>uma </a:t>
            </a:r>
            <a:r>
              <a:rPr sz="2400" b="1" spc="-10" dirty="0">
                <a:solidFill>
                  <a:srgbClr val="2E2B1F"/>
                </a:solidFill>
                <a:latin typeface="Carlito"/>
                <a:cs typeface="Carlito"/>
              </a:rPr>
              <a:t>tabela </a:t>
            </a:r>
            <a:r>
              <a:rPr sz="2400" b="1" spc="-5" dirty="0">
                <a:solidFill>
                  <a:srgbClr val="2E2B1F"/>
                </a:solidFill>
                <a:latin typeface="Carlito"/>
                <a:cs typeface="Carlito"/>
              </a:rPr>
              <a:t>de</a:t>
            </a:r>
            <a:r>
              <a:rPr sz="2400" b="1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rlito"/>
                <a:cs typeface="Carlito"/>
              </a:rPr>
              <a:t>valores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87312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pic>
        <p:nvPicPr>
          <p:cNvPr id="2867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5" y="2662072"/>
            <a:ext cx="8744006" cy="276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5" y="1714500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Relação = Tabela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5" y="1300868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Atributo = Coluna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29698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89" y="1861208"/>
            <a:ext cx="6350623" cy="436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5" y="1300868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Valores dos Atributos = Domínio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072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47" y="1948568"/>
            <a:ext cx="6268704" cy="442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94295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Componente do Modelo Relacional</a:t>
            </a: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9545" y="1300868"/>
            <a:ext cx="7062952" cy="647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342900" indent="-342900">
              <a:spcBef>
                <a:spcPct val="20000"/>
              </a:spcBef>
              <a:defRPr sz="2400" b="1" kern="0">
                <a:solidFill>
                  <a:srgbClr val="004D84"/>
                </a:solidFill>
                <a:latin typeface="Trebuchet MS" pitchFamily="34" charset="0"/>
                <a:cs typeface="+mn-cs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Conjunto de Atributo = Esquema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1746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5" y="2173014"/>
            <a:ext cx="8572103" cy="337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1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1013</Words>
  <Application>Microsoft Office PowerPoint</Application>
  <PresentationFormat>Apresentação na tela (4:3)</PresentationFormat>
  <Paragraphs>204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8" baseType="lpstr">
      <vt:lpstr>Arial</vt:lpstr>
      <vt:lpstr>Caladea</vt:lpstr>
      <vt:lpstr>Calibri</vt:lpstr>
      <vt:lpstr>Calibri Light</vt:lpstr>
      <vt:lpstr>Carlito</vt:lpstr>
      <vt:lpstr>Times New Roman</vt:lpstr>
      <vt:lpstr>Trebuchet MS</vt:lpstr>
      <vt:lpstr>Wingdings</vt:lpstr>
      <vt:lpstr>Tema do Office</vt:lpstr>
      <vt:lpstr>Retrospectiva</vt:lpstr>
      <vt:lpstr>Banco de Dados</vt:lpstr>
      <vt:lpstr>Processo de Projeto de Banco de  Dados</vt:lpstr>
      <vt:lpstr>Introdução</vt:lpstr>
      <vt:lpstr>Introdução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Conceitos: Esquema de Relação</vt:lpstr>
      <vt:lpstr>Características de uma Relação</vt:lpstr>
      <vt:lpstr>Características de uma Relação</vt:lpstr>
      <vt:lpstr>Restrições de Integridade Básicas</vt:lpstr>
      <vt:lpstr>Restrições de Integridade Básicas</vt:lpstr>
      <vt:lpstr>Restrições de Integridade  Básicas</vt:lpstr>
      <vt:lpstr>Esquema de um BD Relacional</vt:lpstr>
      <vt:lpstr>Restrições de Integridade do  Esquema</vt:lpstr>
      <vt:lpstr>Restrições de Integridade  do  Esquema</vt:lpstr>
      <vt:lpstr>Notação</vt:lpstr>
      <vt:lpstr>Restrições de Integridade</vt:lpstr>
      <vt:lpstr>Exercício em Sala</vt:lpstr>
      <vt:lpstr>Tipos de Dados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Básica</dc:title>
  <dc:creator>Clayton</dc:creator>
  <cp:lastModifiedBy>Usuário do Windows</cp:lastModifiedBy>
  <cp:revision>7</cp:revision>
  <dcterms:created xsi:type="dcterms:W3CDTF">2022-03-18T14:51:16Z</dcterms:created>
  <dcterms:modified xsi:type="dcterms:W3CDTF">2023-03-17T19:32:54Z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2022-03-18T00:00:00Z</vt:filetime>
  </property>
</Properties>
</file>