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200" y="274641"/>
            <a:ext cx="822960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1">
                <a:solidFill>
                  <a:srgbClr val="575F6D"/>
                </a:solidFill>
                <a:latin typeface="TeXGyreSchola"/>
                <a:cs typeface="TeXGyreSch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1">
                <a:solidFill>
                  <a:srgbClr val="575F6D"/>
                </a:solidFill>
                <a:latin typeface="TeXGyreSchola"/>
                <a:cs typeface="TeXGyreSch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1">
                <a:solidFill>
                  <a:srgbClr val="575F6D"/>
                </a:solidFill>
                <a:latin typeface="TeXGyreSchola"/>
                <a:cs typeface="TeXGyreSch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687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7" y="6858000"/>
                </a:lnTo>
                <a:lnTo>
                  <a:pt x="31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3" y="6858000"/>
                </a:lnTo>
                <a:lnTo>
                  <a:pt x="47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633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719" y="6858000"/>
                </a:lnTo>
                <a:lnTo>
                  <a:pt x="15071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319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880" y="6858000"/>
                </a:lnTo>
                <a:lnTo>
                  <a:pt x="77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4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57150">
            <a:solidFill>
              <a:srgbClr val="F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41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2664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8527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42" y="0"/>
                </a:moveTo>
                <a:lnTo>
                  <a:pt x="0" y="0"/>
                </a:lnTo>
                <a:lnTo>
                  <a:pt x="0" y="6858000"/>
                </a:lnTo>
                <a:lnTo>
                  <a:pt x="11442" y="6858000"/>
                </a:lnTo>
                <a:lnTo>
                  <a:pt x="11442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72" y="0"/>
                </a:lnTo>
                <a:lnTo>
                  <a:pt x="22872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EC3AE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9600" y="3428999"/>
            <a:ext cx="1341755" cy="2079625"/>
          </a:xfrm>
          <a:custGeom>
            <a:avLst/>
            <a:gdLst/>
            <a:ahLst/>
            <a:cxnLst/>
            <a:rect l="l" t="t" r="r" b="b"/>
            <a:pathLst>
              <a:path w="1341755" h="2079625">
                <a:moveTo>
                  <a:pt x="1295400" y="647700"/>
                </a:moveTo>
                <a:lnTo>
                  <a:pt x="1293622" y="599363"/>
                </a:lnTo>
                <a:lnTo>
                  <a:pt x="1288376" y="551992"/>
                </a:lnTo>
                <a:lnTo>
                  <a:pt x="1279779" y="505714"/>
                </a:lnTo>
                <a:lnTo>
                  <a:pt x="1267968" y="460641"/>
                </a:lnTo>
                <a:lnTo>
                  <a:pt x="1253070" y="416915"/>
                </a:lnTo>
                <a:lnTo>
                  <a:pt x="1235202" y="374650"/>
                </a:lnTo>
                <a:lnTo>
                  <a:pt x="1214475" y="333984"/>
                </a:lnTo>
                <a:lnTo>
                  <a:pt x="1191044" y="295033"/>
                </a:lnTo>
                <a:lnTo>
                  <a:pt x="1165021" y="257911"/>
                </a:lnTo>
                <a:lnTo>
                  <a:pt x="1136523" y="222770"/>
                </a:lnTo>
                <a:lnTo>
                  <a:pt x="1105687" y="189712"/>
                </a:lnTo>
                <a:lnTo>
                  <a:pt x="1072629" y="158877"/>
                </a:lnTo>
                <a:lnTo>
                  <a:pt x="1037488" y="130378"/>
                </a:lnTo>
                <a:lnTo>
                  <a:pt x="1000379" y="104355"/>
                </a:lnTo>
                <a:lnTo>
                  <a:pt x="961415" y="80924"/>
                </a:lnTo>
                <a:lnTo>
                  <a:pt x="920750" y="60210"/>
                </a:lnTo>
                <a:lnTo>
                  <a:pt x="878484" y="42329"/>
                </a:lnTo>
                <a:lnTo>
                  <a:pt x="834758" y="27432"/>
                </a:lnTo>
                <a:lnTo>
                  <a:pt x="789686" y="15621"/>
                </a:lnTo>
                <a:lnTo>
                  <a:pt x="743407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210"/>
                </a:lnTo>
                <a:lnTo>
                  <a:pt x="333971" y="80924"/>
                </a:lnTo>
                <a:lnTo>
                  <a:pt x="295008" y="104355"/>
                </a:lnTo>
                <a:lnTo>
                  <a:pt x="257898" y="130378"/>
                </a:lnTo>
                <a:lnTo>
                  <a:pt x="222758" y="158877"/>
                </a:lnTo>
                <a:lnTo>
                  <a:pt x="189699" y="189712"/>
                </a:lnTo>
                <a:lnTo>
                  <a:pt x="158864" y="222770"/>
                </a:lnTo>
                <a:lnTo>
                  <a:pt x="130365" y="257911"/>
                </a:lnTo>
                <a:lnTo>
                  <a:pt x="104343" y="295033"/>
                </a:lnTo>
                <a:lnTo>
                  <a:pt x="80911" y="333984"/>
                </a:lnTo>
                <a:lnTo>
                  <a:pt x="60198" y="374650"/>
                </a:lnTo>
                <a:lnTo>
                  <a:pt x="42316" y="416915"/>
                </a:lnTo>
                <a:lnTo>
                  <a:pt x="27419" y="460641"/>
                </a:lnTo>
                <a:lnTo>
                  <a:pt x="15608" y="505714"/>
                </a:lnTo>
                <a:lnTo>
                  <a:pt x="7010" y="551992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19"/>
                </a:lnTo>
                <a:lnTo>
                  <a:pt x="15608" y="789698"/>
                </a:lnTo>
                <a:lnTo>
                  <a:pt x="27419" y="834771"/>
                </a:lnTo>
                <a:lnTo>
                  <a:pt x="42316" y="878497"/>
                </a:lnTo>
                <a:lnTo>
                  <a:pt x="60198" y="920762"/>
                </a:lnTo>
                <a:lnTo>
                  <a:pt x="80911" y="961428"/>
                </a:lnTo>
                <a:lnTo>
                  <a:pt x="104343" y="1000391"/>
                </a:lnTo>
                <a:lnTo>
                  <a:pt x="130365" y="1037501"/>
                </a:lnTo>
                <a:lnTo>
                  <a:pt x="158864" y="1072642"/>
                </a:lnTo>
                <a:lnTo>
                  <a:pt x="189699" y="1105700"/>
                </a:lnTo>
                <a:lnTo>
                  <a:pt x="222758" y="1136535"/>
                </a:lnTo>
                <a:lnTo>
                  <a:pt x="257898" y="1165034"/>
                </a:lnTo>
                <a:lnTo>
                  <a:pt x="295008" y="1191056"/>
                </a:lnTo>
                <a:lnTo>
                  <a:pt x="333971" y="1214488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07" y="1288389"/>
                </a:lnTo>
                <a:lnTo>
                  <a:pt x="789686" y="1279791"/>
                </a:lnTo>
                <a:lnTo>
                  <a:pt x="834758" y="1267980"/>
                </a:lnTo>
                <a:lnTo>
                  <a:pt x="878484" y="1253083"/>
                </a:lnTo>
                <a:lnTo>
                  <a:pt x="920750" y="1235214"/>
                </a:lnTo>
                <a:lnTo>
                  <a:pt x="961415" y="1214488"/>
                </a:lnTo>
                <a:lnTo>
                  <a:pt x="1000379" y="1191056"/>
                </a:lnTo>
                <a:lnTo>
                  <a:pt x="1037488" y="1165034"/>
                </a:lnTo>
                <a:lnTo>
                  <a:pt x="1072629" y="1136535"/>
                </a:lnTo>
                <a:lnTo>
                  <a:pt x="1105687" y="1105700"/>
                </a:lnTo>
                <a:lnTo>
                  <a:pt x="1136523" y="1072642"/>
                </a:lnTo>
                <a:lnTo>
                  <a:pt x="1165021" y="1037501"/>
                </a:lnTo>
                <a:lnTo>
                  <a:pt x="1191044" y="1000391"/>
                </a:lnTo>
                <a:lnTo>
                  <a:pt x="1214475" y="961428"/>
                </a:lnTo>
                <a:lnTo>
                  <a:pt x="1235202" y="920762"/>
                </a:lnTo>
                <a:lnTo>
                  <a:pt x="1253070" y="878497"/>
                </a:lnTo>
                <a:lnTo>
                  <a:pt x="1267968" y="834771"/>
                </a:lnTo>
                <a:lnTo>
                  <a:pt x="1279779" y="789698"/>
                </a:lnTo>
                <a:lnTo>
                  <a:pt x="1288376" y="743419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755" h="2079625">
                <a:moveTo>
                  <a:pt x="1341462" y="1758467"/>
                </a:moveTo>
                <a:lnTo>
                  <a:pt x="1337983" y="1711083"/>
                </a:lnTo>
                <a:lnTo>
                  <a:pt x="1327873" y="1665846"/>
                </a:lnTo>
                <a:lnTo>
                  <a:pt x="1311643" y="1623263"/>
                </a:lnTo>
                <a:lnTo>
                  <a:pt x="1289786" y="1583842"/>
                </a:lnTo>
                <a:lnTo>
                  <a:pt x="1262786" y="1548066"/>
                </a:lnTo>
                <a:lnTo>
                  <a:pt x="1231150" y="1516430"/>
                </a:lnTo>
                <a:lnTo>
                  <a:pt x="1195362" y="1489430"/>
                </a:lnTo>
                <a:lnTo>
                  <a:pt x="1155941" y="1467573"/>
                </a:lnTo>
                <a:lnTo>
                  <a:pt x="1113358" y="1451343"/>
                </a:lnTo>
                <a:lnTo>
                  <a:pt x="1068120" y="1441234"/>
                </a:lnTo>
                <a:lnTo>
                  <a:pt x="1020724" y="1437754"/>
                </a:lnTo>
                <a:lnTo>
                  <a:pt x="973340" y="1441234"/>
                </a:lnTo>
                <a:lnTo>
                  <a:pt x="928103" y="1451343"/>
                </a:lnTo>
                <a:lnTo>
                  <a:pt x="885532" y="1467573"/>
                </a:lnTo>
                <a:lnTo>
                  <a:pt x="846112" y="1489430"/>
                </a:lnTo>
                <a:lnTo>
                  <a:pt x="810323" y="1516430"/>
                </a:lnTo>
                <a:lnTo>
                  <a:pt x="778687" y="1548066"/>
                </a:lnTo>
                <a:lnTo>
                  <a:pt x="751700" y="1583842"/>
                </a:lnTo>
                <a:lnTo>
                  <a:pt x="729843" y="1623263"/>
                </a:lnTo>
                <a:lnTo>
                  <a:pt x="713613" y="1665846"/>
                </a:lnTo>
                <a:lnTo>
                  <a:pt x="703503" y="1711083"/>
                </a:lnTo>
                <a:lnTo>
                  <a:pt x="700036" y="1758467"/>
                </a:lnTo>
                <a:lnTo>
                  <a:pt x="703503" y="1805863"/>
                </a:lnTo>
                <a:lnTo>
                  <a:pt x="713613" y="1851101"/>
                </a:lnTo>
                <a:lnTo>
                  <a:pt x="729843" y="1893671"/>
                </a:lnTo>
                <a:lnTo>
                  <a:pt x="751700" y="1933105"/>
                </a:lnTo>
                <a:lnTo>
                  <a:pt x="778687" y="1968881"/>
                </a:lnTo>
                <a:lnTo>
                  <a:pt x="810323" y="2000516"/>
                </a:lnTo>
                <a:lnTo>
                  <a:pt x="846112" y="2027516"/>
                </a:lnTo>
                <a:lnTo>
                  <a:pt x="885532" y="2049373"/>
                </a:lnTo>
                <a:lnTo>
                  <a:pt x="928103" y="2065604"/>
                </a:lnTo>
                <a:lnTo>
                  <a:pt x="973340" y="2075713"/>
                </a:lnTo>
                <a:lnTo>
                  <a:pt x="1020724" y="2079180"/>
                </a:lnTo>
                <a:lnTo>
                  <a:pt x="1068120" y="2075713"/>
                </a:lnTo>
                <a:lnTo>
                  <a:pt x="1113358" y="2065604"/>
                </a:lnTo>
                <a:lnTo>
                  <a:pt x="1155941" y="2049373"/>
                </a:lnTo>
                <a:lnTo>
                  <a:pt x="1195362" y="2027516"/>
                </a:lnTo>
                <a:lnTo>
                  <a:pt x="1231150" y="2000516"/>
                </a:lnTo>
                <a:lnTo>
                  <a:pt x="1262786" y="1968881"/>
                </a:lnTo>
                <a:lnTo>
                  <a:pt x="1289786" y="1933105"/>
                </a:lnTo>
                <a:lnTo>
                  <a:pt x="1311643" y="1893671"/>
                </a:lnTo>
                <a:lnTo>
                  <a:pt x="1327873" y="1851101"/>
                </a:lnTo>
                <a:lnTo>
                  <a:pt x="1337983" y="1805863"/>
                </a:lnTo>
                <a:lnTo>
                  <a:pt x="1341462" y="1758467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91079" y="5500636"/>
            <a:ext cx="137159" cy="13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64195" y="4495799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32" y="1429512"/>
                </a:moveTo>
                <a:lnTo>
                  <a:pt x="267335" y="1386166"/>
                </a:lnTo>
                <a:lnTo>
                  <a:pt x="247865" y="1348511"/>
                </a:lnTo>
                <a:lnTo>
                  <a:pt x="218173" y="1318818"/>
                </a:lnTo>
                <a:lnTo>
                  <a:pt x="180517" y="1299349"/>
                </a:lnTo>
                <a:lnTo>
                  <a:pt x="137172" y="1292352"/>
                </a:lnTo>
                <a:lnTo>
                  <a:pt x="93814" y="1299349"/>
                </a:lnTo>
                <a:lnTo>
                  <a:pt x="56159" y="1318818"/>
                </a:lnTo>
                <a:lnTo>
                  <a:pt x="26466" y="1348511"/>
                </a:lnTo>
                <a:lnTo>
                  <a:pt x="6997" y="1386166"/>
                </a:lnTo>
                <a:lnTo>
                  <a:pt x="0" y="1429512"/>
                </a:lnTo>
                <a:lnTo>
                  <a:pt x="6997" y="1472869"/>
                </a:lnTo>
                <a:lnTo>
                  <a:pt x="26466" y="1510525"/>
                </a:lnTo>
                <a:lnTo>
                  <a:pt x="56159" y="1540217"/>
                </a:lnTo>
                <a:lnTo>
                  <a:pt x="93814" y="1559687"/>
                </a:lnTo>
                <a:lnTo>
                  <a:pt x="137172" y="1566672"/>
                </a:lnTo>
                <a:lnTo>
                  <a:pt x="180517" y="1559687"/>
                </a:lnTo>
                <a:lnTo>
                  <a:pt x="218173" y="1540217"/>
                </a:lnTo>
                <a:lnTo>
                  <a:pt x="247865" y="1510525"/>
                </a:lnTo>
                <a:lnTo>
                  <a:pt x="267335" y="1472869"/>
                </a:lnTo>
                <a:lnTo>
                  <a:pt x="274332" y="1429512"/>
                </a:lnTo>
                <a:close/>
              </a:path>
              <a:path w="607060" h="1567179">
                <a:moveTo>
                  <a:pt x="606564" y="182880"/>
                </a:moveTo>
                <a:lnTo>
                  <a:pt x="600024" y="134264"/>
                </a:lnTo>
                <a:lnTo>
                  <a:pt x="581596" y="90576"/>
                </a:lnTo>
                <a:lnTo>
                  <a:pt x="552996" y="53568"/>
                </a:lnTo>
                <a:lnTo>
                  <a:pt x="515988" y="24968"/>
                </a:lnTo>
                <a:lnTo>
                  <a:pt x="472300" y="6540"/>
                </a:lnTo>
                <a:lnTo>
                  <a:pt x="423684" y="0"/>
                </a:lnTo>
                <a:lnTo>
                  <a:pt x="375056" y="6540"/>
                </a:lnTo>
                <a:lnTo>
                  <a:pt x="331381" y="24968"/>
                </a:lnTo>
                <a:lnTo>
                  <a:pt x="294360" y="53568"/>
                </a:lnTo>
                <a:lnTo>
                  <a:pt x="265772" y="90576"/>
                </a:lnTo>
                <a:lnTo>
                  <a:pt x="247332" y="134264"/>
                </a:lnTo>
                <a:lnTo>
                  <a:pt x="240804" y="182880"/>
                </a:lnTo>
                <a:lnTo>
                  <a:pt x="247332" y="231508"/>
                </a:lnTo>
                <a:lnTo>
                  <a:pt x="265772" y="275183"/>
                </a:lnTo>
                <a:lnTo>
                  <a:pt x="294360" y="312204"/>
                </a:lnTo>
                <a:lnTo>
                  <a:pt x="331381" y="340791"/>
                </a:lnTo>
                <a:lnTo>
                  <a:pt x="375056" y="359232"/>
                </a:lnTo>
                <a:lnTo>
                  <a:pt x="423684" y="365760"/>
                </a:lnTo>
                <a:lnTo>
                  <a:pt x="472300" y="359232"/>
                </a:lnTo>
                <a:lnTo>
                  <a:pt x="515988" y="340791"/>
                </a:lnTo>
                <a:lnTo>
                  <a:pt x="552996" y="312204"/>
                </a:lnTo>
                <a:lnTo>
                  <a:pt x="581596" y="275183"/>
                </a:lnTo>
                <a:lnTo>
                  <a:pt x="600024" y="231508"/>
                </a:lnTo>
                <a:lnTo>
                  <a:pt x="606564" y="182880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3810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EC3AE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9525">
            <a:solidFill>
              <a:srgbClr val="FE8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9784" y="1670685"/>
            <a:ext cx="506443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1">
                <a:solidFill>
                  <a:srgbClr val="575F6D"/>
                </a:solidFill>
                <a:latin typeface="TeXGyreSchola"/>
                <a:cs typeface="TeXGyreSch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1761489"/>
            <a:ext cx="7431405" cy="1850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7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7" y="6858000"/>
                </a:lnTo>
                <a:lnTo>
                  <a:pt x="31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3" y="6858000"/>
                </a:lnTo>
                <a:lnTo>
                  <a:pt x="47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228600" cy="6858000"/>
            <a:chOff x="990600" y="0"/>
            <a:chExt cx="2286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8000"/>
                  </a:moveTo>
                  <a:lnTo>
                    <a:pt x="150719" y="6858000"/>
                  </a:lnTo>
                  <a:lnTo>
                    <a:pt x="150719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9CE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19" y="0"/>
              <a:ext cx="78105" cy="6858000"/>
            </a:xfrm>
            <a:custGeom>
              <a:avLst/>
              <a:gdLst/>
              <a:ahLst/>
              <a:cxnLst/>
              <a:rect l="l" t="t" r="r" b="b"/>
              <a:pathLst>
                <a:path w="78105" h="6858000">
                  <a:moveTo>
                    <a:pt x="0" y="6858000"/>
                  </a:moveTo>
                  <a:lnTo>
                    <a:pt x="77880" y="6858000"/>
                  </a:lnTo>
                  <a:lnTo>
                    <a:pt x="7788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D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25536" y="0"/>
            <a:ext cx="117475" cy="6858000"/>
            <a:chOff x="825536" y="0"/>
            <a:chExt cx="117475" cy="6858000"/>
          </a:xfrm>
        </p:grpSpPr>
        <p:sp>
          <p:nvSpPr>
            <p:cNvPr id="12" name="object 12"/>
            <p:cNvSpPr/>
            <p:nvPr/>
          </p:nvSpPr>
          <p:spPr>
            <a:xfrm>
              <a:off x="914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1" y="6858003"/>
                  </a:lnTo>
                </a:path>
              </a:pathLst>
            </a:custGeom>
            <a:ln w="57150">
              <a:solidFill>
                <a:srgbClr val="FFE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411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1" y="6858003"/>
                  </a:lnTo>
                </a:path>
              </a:pathLst>
            </a:custGeom>
            <a:ln w="57150">
              <a:solidFill>
                <a:srgbClr val="FEC3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664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3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527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42" y="0"/>
                </a:moveTo>
                <a:lnTo>
                  <a:pt x="0" y="0"/>
                </a:lnTo>
                <a:lnTo>
                  <a:pt x="0" y="6858000"/>
                </a:lnTo>
                <a:lnTo>
                  <a:pt x="11442" y="6858000"/>
                </a:lnTo>
                <a:lnTo>
                  <a:pt x="11442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72" y="0"/>
                </a:lnTo>
                <a:lnTo>
                  <a:pt x="22872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8" name="object 18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EC3AE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92"/>
                  </a:lnTo>
                  <a:lnTo>
                    <a:pt x="1279779" y="505714"/>
                  </a:lnTo>
                  <a:lnTo>
                    <a:pt x="1267968" y="460641"/>
                  </a:lnTo>
                  <a:lnTo>
                    <a:pt x="1253070" y="416915"/>
                  </a:lnTo>
                  <a:lnTo>
                    <a:pt x="1235202" y="374650"/>
                  </a:lnTo>
                  <a:lnTo>
                    <a:pt x="1214475" y="333984"/>
                  </a:lnTo>
                  <a:lnTo>
                    <a:pt x="1191044" y="295033"/>
                  </a:lnTo>
                  <a:lnTo>
                    <a:pt x="1165021" y="257911"/>
                  </a:lnTo>
                  <a:lnTo>
                    <a:pt x="1136523" y="222770"/>
                  </a:lnTo>
                  <a:lnTo>
                    <a:pt x="1105687" y="189712"/>
                  </a:lnTo>
                  <a:lnTo>
                    <a:pt x="1072629" y="158877"/>
                  </a:lnTo>
                  <a:lnTo>
                    <a:pt x="1037488" y="130378"/>
                  </a:lnTo>
                  <a:lnTo>
                    <a:pt x="1000379" y="104355"/>
                  </a:lnTo>
                  <a:lnTo>
                    <a:pt x="961415" y="80924"/>
                  </a:lnTo>
                  <a:lnTo>
                    <a:pt x="920750" y="60210"/>
                  </a:lnTo>
                  <a:lnTo>
                    <a:pt x="878484" y="42329"/>
                  </a:lnTo>
                  <a:lnTo>
                    <a:pt x="834758" y="27432"/>
                  </a:lnTo>
                  <a:lnTo>
                    <a:pt x="789686" y="15621"/>
                  </a:lnTo>
                  <a:lnTo>
                    <a:pt x="743407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210"/>
                  </a:lnTo>
                  <a:lnTo>
                    <a:pt x="333971" y="80924"/>
                  </a:lnTo>
                  <a:lnTo>
                    <a:pt x="295008" y="104355"/>
                  </a:lnTo>
                  <a:lnTo>
                    <a:pt x="257898" y="130378"/>
                  </a:lnTo>
                  <a:lnTo>
                    <a:pt x="222758" y="158877"/>
                  </a:lnTo>
                  <a:lnTo>
                    <a:pt x="189699" y="189712"/>
                  </a:lnTo>
                  <a:lnTo>
                    <a:pt x="158864" y="222770"/>
                  </a:lnTo>
                  <a:lnTo>
                    <a:pt x="130365" y="257911"/>
                  </a:lnTo>
                  <a:lnTo>
                    <a:pt x="104343" y="295033"/>
                  </a:lnTo>
                  <a:lnTo>
                    <a:pt x="80911" y="333984"/>
                  </a:lnTo>
                  <a:lnTo>
                    <a:pt x="60198" y="374650"/>
                  </a:lnTo>
                  <a:lnTo>
                    <a:pt x="42316" y="416915"/>
                  </a:lnTo>
                  <a:lnTo>
                    <a:pt x="27419" y="460641"/>
                  </a:lnTo>
                  <a:lnTo>
                    <a:pt x="15608" y="505714"/>
                  </a:lnTo>
                  <a:lnTo>
                    <a:pt x="7010" y="551992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19"/>
                  </a:lnTo>
                  <a:lnTo>
                    <a:pt x="15608" y="789698"/>
                  </a:lnTo>
                  <a:lnTo>
                    <a:pt x="27419" y="834771"/>
                  </a:lnTo>
                  <a:lnTo>
                    <a:pt x="42316" y="878497"/>
                  </a:lnTo>
                  <a:lnTo>
                    <a:pt x="60198" y="920762"/>
                  </a:lnTo>
                  <a:lnTo>
                    <a:pt x="80911" y="961428"/>
                  </a:lnTo>
                  <a:lnTo>
                    <a:pt x="104343" y="1000391"/>
                  </a:lnTo>
                  <a:lnTo>
                    <a:pt x="130365" y="1037501"/>
                  </a:lnTo>
                  <a:lnTo>
                    <a:pt x="158864" y="1072642"/>
                  </a:lnTo>
                  <a:lnTo>
                    <a:pt x="189699" y="1105700"/>
                  </a:lnTo>
                  <a:lnTo>
                    <a:pt x="222758" y="1136535"/>
                  </a:lnTo>
                  <a:lnTo>
                    <a:pt x="257898" y="1165034"/>
                  </a:lnTo>
                  <a:lnTo>
                    <a:pt x="295008" y="1191056"/>
                  </a:lnTo>
                  <a:lnTo>
                    <a:pt x="333971" y="1214488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07" y="1288389"/>
                  </a:lnTo>
                  <a:lnTo>
                    <a:pt x="789686" y="1279791"/>
                  </a:lnTo>
                  <a:lnTo>
                    <a:pt x="834758" y="1267980"/>
                  </a:lnTo>
                  <a:lnTo>
                    <a:pt x="878484" y="1253083"/>
                  </a:lnTo>
                  <a:lnTo>
                    <a:pt x="920750" y="1235214"/>
                  </a:lnTo>
                  <a:lnTo>
                    <a:pt x="961415" y="1214488"/>
                  </a:lnTo>
                  <a:lnTo>
                    <a:pt x="1000379" y="1191056"/>
                  </a:lnTo>
                  <a:lnTo>
                    <a:pt x="1037488" y="1165034"/>
                  </a:lnTo>
                  <a:lnTo>
                    <a:pt x="1072629" y="1136535"/>
                  </a:lnTo>
                  <a:lnTo>
                    <a:pt x="1105687" y="1105700"/>
                  </a:lnTo>
                  <a:lnTo>
                    <a:pt x="1136523" y="1072642"/>
                  </a:lnTo>
                  <a:lnTo>
                    <a:pt x="1165021" y="1037501"/>
                  </a:lnTo>
                  <a:lnTo>
                    <a:pt x="1191044" y="1000391"/>
                  </a:lnTo>
                  <a:lnTo>
                    <a:pt x="1214475" y="961428"/>
                  </a:lnTo>
                  <a:lnTo>
                    <a:pt x="1235202" y="920762"/>
                  </a:lnTo>
                  <a:lnTo>
                    <a:pt x="1253070" y="878497"/>
                  </a:lnTo>
                  <a:lnTo>
                    <a:pt x="1267968" y="834771"/>
                  </a:lnTo>
                  <a:lnTo>
                    <a:pt x="1279779" y="789698"/>
                  </a:lnTo>
                  <a:lnTo>
                    <a:pt x="1288376" y="743419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462" y="1758467"/>
                  </a:moveTo>
                  <a:lnTo>
                    <a:pt x="1337983" y="1711083"/>
                  </a:lnTo>
                  <a:lnTo>
                    <a:pt x="1327873" y="1665846"/>
                  </a:lnTo>
                  <a:lnTo>
                    <a:pt x="1311643" y="1623263"/>
                  </a:lnTo>
                  <a:lnTo>
                    <a:pt x="1289786" y="1583842"/>
                  </a:lnTo>
                  <a:lnTo>
                    <a:pt x="1262786" y="1548066"/>
                  </a:lnTo>
                  <a:lnTo>
                    <a:pt x="1231150" y="1516430"/>
                  </a:lnTo>
                  <a:lnTo>
                    <a:pt x="1195362" y="1489430"/>
                  </a:lnTo>
                  <a:lnTo>
                    <a:pt x="1155941" y="1467573"/>
                  </a:lnTo>
                  <a:lnTo>
                    <a:pt x="1113358" y="1451343"/>
                  </a:lnTo>
                  <a:lnTo>
                    <a:pt x="1068120" y="1441234"/>
                  </a:lnTo>
                  <a:lnTo>
                    <a:pt x="1020724" y="1437754"/>
                  </a:lnTo>
                  <a:lnTo>
                    <a:pt x="973340" y="1441234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30"/>
                  </a:lnTo>
                  <a:lnTo>
                    <a:pt x="810323" y="1516430"/>
                  </a:lnTo>
                  <a:lnTo>
                    <a:pt x="778687" y="1548066"/>
                  </a:lnTo>
                  <a:lnTo>
                    <a:pt x="751700" y="1583842"/>
                  </a:lnTo>
                  <a:lnTo>
                    <a:pt x="729843" y="1623263"/>
                  </a:lnTo>
                  <a:lnTo>
                    <a:pt x="713613" y="1665846"/>
                  </a:lnTo>
                  <a:lnTo>
                    <a:pt x="703503" y="1711083"/>
                  </a:lnTo>
                  <a:lnTo>
                    <a:pt x="700036" y="1758467"/>
                  </a:lnTo>
                  <a:lnTo>
                    <a:pt x="703503" y="1805863"/>
                  </a:lnTo>
                  <a:lnTo>
                    <a:pt x="713613" y="1851101"/>
                  </a:lnTo>
                  <a:lnTo>
                    <a:pt x="729843" y="1893671"/>
                  </a:lnTo>
                  <a:lnTo>
                    <a:pt x="751700" y="1933105"/>
                  </a:lnTo>
                  <a:lnTo>
                    <a:pt x="778687" y="1968881"/>
                  </a:lnTo>
                  <a:lnTo>
                    <a:pt x="810323" y="2000516"/>
                  </a:lnTo>
                  <a:lnTo>
                    <a:pt x="846112" y="2027516"/>
                  </a:lnTo>
                  <a:lnTo>
                    <a:pt x="885532" y="2049373"/>
                  </a:lnTo>
                  <a:lnTo>
                    <a:pt x="928103" y="2065604"/>
                  </a:lnTo>
                  <a:lnTo>
                    <a:pt x="973340" y="2075713"/>
                  </a:lnTo>
                  <a:lnTo>
                    <a:pt x="1020724" y="2079180"/>
                  </a:lnTo>
                  <a:lnTo>
                    <a:pt x="1068120" y="2075713"/>
                  </a:lnTo>
                  <a:lnTo>
                    <a:pt x="1113358" y="2065604"/>
                  </a:lnTo>
                  <a:lnTo>
                    <a:pt x="1155941" y="2049373"/>
                  </a:lnTo>
                  <a:lnTo>
                    <a:pt x="1195362" y="2027516"/>
                  </a:lnTo>
                  <a:lnTo>
                    <a:pt x="1231150" y="2000516"/>
                  </a:lnTo>
                  <a:lnTo>
                    <a:pt x="1262786" y="1968881"/>
                  </a:lnTo>
                  <a:lnTo>
                    <a:pt x="1289786" y="1933105"/>
                  </a:lnTo>
                  <a:lnTo>
                    <a:pt x="1311643" y="1893671"/>
                  </a:lnTo>
                  <a:lnTo>
                    <a:pt x="1327873" y="1851101"/>
                  </a:lnTo>
                  <a:lnTo>
                    <a:pt x="1337983" y="1805863"/>
                  </a:lnTo>
                  <a:lnTo>
                    <a:pt x="1341462" y="1758467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079" y="5500636"/>
              <a:ext cx="137159" cy="13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35" y="1386166"/>
                  </a:lnTo>
                  <a:lnTo>
                    <a:pt x="247865" y="1348511"/>
                  </a:lnTo>
                  <a:lnTo>
                    <a:pt x="218173" y="1318818"/>
                  </a:lnTo>
                  <a:lnTo>
                    <a:pt x="180517" y="1299349"/>
                  </a:lnTo>
                  <a:lnTo>
                    <a:pt x="137172" y="1292352"/>
                  </a:lnTo>
                  <a:lnTo>
                    <a:pt x="93814" y="1299349"/>
                  </a:lnTo>
                  <a:lnTo>
                    <a:pt x="56159" y="1318818"/>
                  </a:lnTo>
                  <a:lnTo>
                    <a:pt x="26466" y="1348511"/>
                  </a:lnTo>
                  <a:lnTo>
                    <a:pt x="6997" y="1386166"/>
                  </a:lnTo>
                  <a:lnTo>
                    <a:pt x="0" y="1429512"/>
                  </a:lnTo>
                  <a:lnTo>
                    <a:pt x="6997" y="1472869"/>
                  </a:lnTo>
                  <a:lnTo>
                    <a:pt x="26466" y="1510525"/>
                  </a:lnTo>
                  <a:lnTo>
                    <a:pt x="56159" y="1540217"/>
                  </a:lnTo>
                  <a:lnTo>
                    <a:pt x="93814" y="1559687"/>
                  </a:lnTo>
                  <a:lnTo>
                    <a:pt x="137172" y="1566672"/>
                  </a:lnTo>
                  <a:lnTo>
                    <a:pt x="180517" y="1559687"/>
                  </a:lnTo>
                  <a:lnTo>
                    <a:pt x="218173" y="1540217"/>
                  </a:lnTo>
                  <a:lnTo>
                    <a:pt x="247865" y="1510525"/>
                  </a:lnTo>
                  <a:lnTo>
                    <a:pt x="267335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64"/>
                  </a:lnTo>
                  <a:lnTo>
                    <a:pt x="581596" y="90576"/>
                  </a:lnTo>
                  <a:lnTo>
                    <a:pt x="552996" y="53568"/>
                  </a:lnTo>
                  <a:lnTo>
                    <a:pt x="515988" y="24968"/>
                  </a:lnTo>
                  <a:lnTo>
                    <a:pt x="472300" y="6540"/>
                  </a:lnTo>
                  <a:lnTo>
                    <a:pt x="423684" y="0"/>
                  </a:lnTo>
                  <a:lnTo>
                    <a:pt x="375056" y="6540"/>
                  </a:lnTo>
                  <a:lnTo>
                    <a:pt x="331381" y="24968"/>
                  </a:lnTo>
                  <a:lnTo>
                    <a:pt x="294360" y="53568"/>
                  </a:lnTo>
                  <a:lnTo>
                    <a:pt x="265772" y="90576"/>
                  </a:lnTo>
                  <a:lnTo>
                    <a:pt x="247332" y="134264"/>
                  </a:lnTo>
                  <a:lnTo>
                    <a:pt x="240804" y="182880"/>
                  </a:lnTo>
                  <a:lnTo>
                    <a:pt x="247332" y="231508"/>
                  </a:lnTo>
                  <a:lnTo>
                    <a:pt x="265772" y="275183"/>
                  </a:lnTo>
                  <a:lnTo>
                    <a:pt x="294360" y="312204"/>
                  </a:lnTo>
                  <a:lnTo>
                    <a:pt x="331381" y="340791"/>
                  </a:lnTo>
                  <a:lnTo>
                    <a:pt x="375056" y="359232"/>
                  </a:lnTo>
                  <a:lnTo>
                    <a:pt x="423684" y="365760"/>
                  </a:lnTo>
                  <a:lnTo>
                    <a:pt x="472300" y="359232"/>
                  </a:lnTo>
                  <a:lnTo>
                    <a:pt x="515988" y="340791"/>
                  </a:lnTo>
                  <a:lnTo>
                    <a:pt x="552996" y="312204"/>
                  </a:lnTo>
                  <a:lnTo>
                    <a:pt x="581596" y="275183"/>
                  </a:lnTo>
                  <a:lnTo>
                    <a:pt x="600024" y="231508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3535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B</a:t>
            </a:r>
            <a:r>
              <a:rPr spc="5" dirty="0"/>
              <a:t>ANCO </a:t>
            </a:r>
            <a:r>
              <a:rPr spc="10" dirty="0"/>
              <a:t>DE</a:t>
            </a:r>
            <a:r>
              <a:rPr spc="290" dirty="0"/>
              <a:t> </a:t>
            </a:r>
            <a:r>
              <a:rPr sz="3200" spc="5" dirty="0"/>
              <a:t>D</a:t>
            </a:r>
            <a:r>
              <a:rPr spc="5" dirty="0"/>
              <a:t>ADOS</a:t>
            </a:r>
            <a:endParaRPr sz="3200" dirty="0"/>
          </a:p>
        </p:txBody>
      </p:sp>
      <p:sp>
        <p:nvSpPr>
          <p:cNvPr id="23" name="object 23"/>
          <p:cNvSpPr txBox="1"/>
          <p:nvPr/>
        </p:nvSpPr>
        <p:spPr>
          <a:xfrm>
            <a:off x="2645562" y="2707856"/>
            <a:ext cx="545211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99900"/>
              </a:lnSpc>
              <a:spcBef>
                <a:spcPts val="105"/>
              </a:spcBef>
            </a:pPr>
            <a:r>
              <a:rPr sz="3200" b="1" spc="15" dirty="0">
                <a:solidFill>
                  <a:srgbClr val="575F6D"/>
                </a:solidFill>
                <a:latin typeface="TeXGyreSchola"/>
                <a:cs typeface="TeXGyreSchola"/>
              </a:rPr>
              <a:t>T</a:t>
            </a:r>
            <a:r>
              <a:rPr sz="2800" b="1" spc="15" dirty="0">
                <a:solidFill>
                  <a:srgbClr val="575F6D"/>
                </a:solidFill>
                <a:latin typeface="TeXGyreSchola"/>
                <a:cs typeface="TeXGyreSchola"/>
              </a:rPr>
              <a:t>RANSFORMAÇÃO </a:t>
            </a:r>
            <a:r>
              <a:rPr sz="2800" b="1" spc="20" dirty="0">
                <a:solidFill>
                  <a:srgbClr val="575F6D"/>
                </a:solidFill>
                <a:latin typeface="TeXGyreSchola"/>
                <a:cs typeface="TeXGyreSchola"/>
              </a:rPr>
              <a:t>DO  </a:t>
            </a:r>
            <a:r>
              <a:rPr sz="3200" b="1" spc="15" dirty="0">
                <a:solidFill>
                  <a:srgbClr val="575F6D"/>
                </a:solidFill>
                <a:latin typeface="TeXGyreSchola"/>
                <a:cs typeface="TeXGyreSchola"/>
              </a:rPr>
              <a:t>M</a:t>
            </a:r>
            <a:r>
              <a:rPr sz="2800" b="1" spc="15" dirty="0">
                <a:solidFill>
                  <a:srgbClr val="575F6D"/>
                </a:solidFill>
                <a:latin typeface="TeXGyreSchola"/>
                <a:cs typeface="TeXGyreSchola"/>
              </a:rPr>
              <a:t>ODELO </a:t>
            </a:r>
            <a:r>
              <a:rPr sz="3200" b="1" spc="15" dirty="0">
                <a:solidFill>
                  <a:srgbClr val="575F6D"/>
                </a:solidFill>
                <a:latin typeface="TeXGyreSchola"/>
                <a:cs typeface="TeXGyreSchola"/>
              </a:rPr>
              <a:t>C</a:t>
            </a:r>
            <a:r>
              <a:rPr sz="2800" b="1" spc="15" dirty="0">
                <a:solidFill>
                  <a:srgbClr val="575F6D"/>
                </a:solidFill>
                <a:latin typeface="TeXGyreSchola"/>
                <a:cs typeface="TeXGyreSchola"/>
              </a:rPr>
              <a:t>ONCEITUAL  </a:t>
            </a:r>
            <a:r>
              <a:rPr sz="2800" b="1" spc="20" dirty="0">
                <a:solidFill>
                  <a:srgbClr val="575F6D"/>
                </a:solidFill>
                <a:latin typeface="TeXGyreSchola"/>
                <a:cs typeface="TeXGyreSchola"/>
              </a:rPr>
              <a:t>PARA </a:t>
            </a:r>
            <a:r>
              <a:rPr sz="2800" b="1" spc="10" dirty="0">
                <a:solidFill>
                  <a:srgbClr val="575F6D"/>
                </a:solidFill>
                <a:latin typeface="TeXGyreSchola"/>
                <a:cs typeface="TeXGyreSchola"/>
              </a:rPr>
              <a:t>O </a:t>
            </a:r>
            <a:r>
              <a:rPr sz="3200" b="1" spc="15" dirty="0">
                <a:solidFill>
                  <a:srgbClr val="575F6D"/>
                </a:solidFill>
                <a:latin typeface="TeXGyreSchola"/>
                <a:cs typeface="TeXGyreSchola"/>
              </a:rPr>
              <a:t>M</a:t>
            </a:r>
            <a:r>
              <a:rPr sz="2800" b="1" spc="15" dirty="0">
                <a:solidFill>
                  <a:srgbClr val="575F6D"/>
                </a:solidFill>
                <a:latin typeface="TeXGyreSchola"/>
                <a:cs typeface="TeXGyreSchola"/>
              </a:rPr>
              <a:t>ODELO</a:t>
            </a:r>
            <a:r>
              <a:rPr sz="2800" b="1" spc="610" dirty="0">
                <a:solidFill>
                  <a:srgbClr val="575F6D"/>
                </a:solidFill>
                <a:latin typeface="TeXGyreSchola"/>
                <a:cs typeface="TeXGyreSchola"/>
              </a:rPr>
              <a:t> </a:t>
            </a:r>
            <a:r>
              <a:rPr sz="3200" b="1" spc="10" dirty="0" smtClean="0">
                <a:solidFill>
                  <a:srgbClr val="575F6D"/>
                </a:solidFill>
                <a:latin typeface="TeXGyreSchola"/>
                <a:cs typeface="TeXGyreSchola"/>
              </a:rPr>
              <a:t>L</a:t>
            </a:r>
            <a:r>
              <a:rPr sz="2800" b="1" spc="10" dirty="0" smtClean="0">
                <a:solidFill>
                  <a:srgbClr val="575F6D"/>
                </a:solidFill>
                <a:latin typeface="TeXGyreSchola"/>
                <a:cs typeface="TeXGyreSchola"/>
              </a:rPr>
              <a:t>ÓGICO</a:t>
            </a:r>
            <a:r>
              <a:rPr lang="pt-BR" sz="2800" b="1" spc="10" dirty="0" smtClean="0">
                <a:solidFill>
                  <a:srgbClr val="575F6D"/>
                </a:solidFill>
                <a:latin typeface="TeXGyreSchola"/>
                <a:cs typeface="TeXGyreSchola"/>
              </a:rPr>
              <a:t> – Parte I</a:t>
            </a:r>
            <a:endParaRPr sz="2800" dirty="0">
              <a:latin typeface="TeXGyreSchola"/>
              <a:cs typeface="TeXGyreSchol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656" y="5610297"/>
            <a:ext cx="2543810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230" marR="5080" indent="-939165">
              <a:lnSpc>
                <a:spcPct val="128099"/>
              </a:lnSpc>
              <a:spcBef>
                <a:spcPts val="100"/>
              </a:spcBef>
            </a:pPr>
            <a:r>
              <a:rPr lang="pt-BR" b="1" i="1" spc="-5" dirty="0" smtClean="0">
                <a:solidFill>
                  <a:srgbClr val="575F6D"/>
                </a:solidFill>
                <a:latin typeface="TeXGyreSchola"/>
                <a:cs typeface="TeXGyreSchola"/>
              </a:rPr>
              <a:t>Prof. </a:t>
            </a:r>
            <a:r>
              <a:rPr lang="pt-BR" b="1" i="1" spc="-5" dirty="0" err="1" smtClean="0">
                <a:solidFill>
                  <a:srgbClr val="575F6D"/>
                </a:solidFill>
                <a:latin typeface="TeXGyreSchola"/>
                <a:cs typeface="TeXGyreSchola"/>
              </a:rPr>
              <a:t>Gean</a:t>
            </a:r>
            <a:r>
              <a:rPr lang="pt-BR" b="1" i="1" spc="-5" dirty="0" smtClean="0">
                <a:solidFill>
                  <a:srgbClr val="575F6D"/>
                </a:solidFill>
                <a:latin typeface="TeXGyreSchola"/>
                <a:cs typeface="TeXGyreSchola"/>
              </a:rPr>
              <a:t> Paulo</a:t>
            </a:r>
            <a:endParaRPr sz="1800" dirty="0">
              <a:latin typeface="TeXGyreSchola"/>
              <a:cs typeface="TeXGyreSchola"/>
            </a:endParaRPr>
          </a:p>
        </p:txBody>
      </p:sp>
      <p:pic>
        <p:nvPicPr>
          <p:cNvPr id="25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048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008" y="1306067"/>
            <a:ext cx="75184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77315"/>
            <a:ext cx="314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Atributos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compostos: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244" y="4033825"/>
            <a:ext cx="857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Cliente </a:t>
            </a:r>
            <a:r>
              <a:rPr sz="1800" b="1" i="1" dirty="0">
                <a:latin typeface="Arial"/>
                <a:cs typeface="Arial"/>
              </a:rPr>
              <a:t>( </a:t>
            </a:r>
            <a:r>
              <a:rPr sz="1800" b="1" i="1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cs typeface="Arial"/>
              </a:rPr>
              <a:t>cliente_id</a:t>
            </a:r>
            <a:r>
              <a:rPr sz="1800" b="1" i="1" spc="-5" dirty="0">
                <a:latin typeface="Arial"/>
                <a:cs typeface="Arial"/>
              </a:rPr>
              <a:t>, </a:t>
            </a:r>
            <a:r>
              <a:rPr sz="1800" b="1" i="1" dirty="0">
                <a:latin typeface="Arial"/>
                <a:cs typeface="Arial"/>
              </a:rPr>
              <a:t>nome,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endereco_rua</a:t>
            </a:r>
            <a:r>
              <a:rPr sz="1800" b="1" i="1" spc="-5" dirty="0">
                <a:latin typeface="Arial"/>
                <a:cs typeface="Arial"/>
              </a:rPr>
              <a:t>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endereco_numero</a:t>
            </a:r>
            <a:r>
              <a:rPr sz="1800" b="1" i="1" spc="-5" dirty="0">
                <a:latin typeface="Arial"/>
                <a:cs typeface="Arial"/>
              </a:rPr>
              <a:t>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endereco_bairro</a:t>
            </a:r>
            <a:r>
              <a:rPr sz="1800" b="1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8608" y="3097720"/>
            <a:ext cx="310959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criar </a:t>
            </a: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campo para cada atributo,  inserindo </a:t>
            </a: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o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nome </a:t>
            </a: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atributo</a:t>
            </a:r>
            <a:r>
              <a:rPr sz="1200" b="1" i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agrupador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1622" y="4658567"/>
            <a:ext cx="28702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7804" y="1575841"/>
            <a:ext cx="49530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77315"/>
            <a:ext cx="8090534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Atributos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multivalorados:</a:t>
            </a:r>
            <a:endParaRPr sz="2400">
              <a:latin typeface="Arial"/>
              <a:cs typeface="Arial"/>
            </a:endParaRPr>
          </a:p>
          <a:p>
            <a:pPr marL="3866515" marR="5080" lvl="1" indent="-17145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3867150" algn="l"/>
              </a:tabLst>
            </a:pP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criar </a:t>
            </a: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tabela separada para armazenar </a:t>
            </a: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os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registros deste  atributo, ligando através </a:t>
            </a: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uma chave</a:t>
            </a:r>
            <a:r>
              <a:rPr sz="1200" b="1" i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estrangeira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317" y="3614559"/>
            <a:ext cx="452564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Cliente </a:t>
            </a:r>
            <a:r>
              <a:rPr sz="1800" b="1" i="1" dirty="0">
                <a:latin typeface="Arial"/>
                <a:cs typeface="Arial"/>
              </a:rPr>
              <a:t>( </a:t>
            </a:r>
            <a:r>
              <a:rPr sz="1800" b="1" i="1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cs typeface="Arial"/>
              </a:rPr>
              <a:t>cliente_id</a:t>
            </a:r>
            <a:r>
              <a:rPr sz="1800" b="1" i="1" spc="-5" dirty="0">
                <a:latin typeface="Arial"/>
                <a:cs typeface="Arial"/>
              </a:rPr>
              <a:t>,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nome)</a:t>
            </a:r>
            <a:endParaRPr sz="1800">
              <a:latin typeface="Arial"/>
              <a:cs typeface="Arial"/>
            </a:endParaRPr>
          </a:p>
          <a:p>
            <a:pPr marL="927100" marR="5080" indent="-914400">
              <a:lnSpc>
                <a:spcPts val="2170"/>
              </a:lnSpc>
              <a:spcBef>
                <a:spcPts val="50"/>
              </a:spcBef>
            </a:pPr>
            <a:r>
              <a:rPr sz="1800" b="1" i="1" spc="-10" dirty="0">
                <a:latin typeface="Arial"/>
                <a:cs typeface="Arial"/>
              </a:rPr>
              <a:t>Telefone( </a:t>
            </a:r>
            <a:r>
              <a:rPr sz="1800" b="1" i="1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cs typeface="Arial"/>
              </a:rPr>
              <a:t>telefone_id</a:t>
            </a:r>
            <a:r>
              <a:rPr sz="1800" b="1" i="1" spc="-5" dirty="0">
                <a:latin typeface="Arial"/>
                <a:cs typeface="Arial"/>
              </a:rPr>
              <a:t>, </a:t>
            </a:r>
            <a:r>
              <a:rPr sz="1800" b="1" i="1" dirty="0">
                <a:latin typeface="Arial"/>
                <a:cs typeface="Arial"/>
              </a:rPr>
              <a:t>numero,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cliente_id</a:t>
            </a:r>
            <a:r>
              <a:rPr sz="1800" b="1" i="1" spc="-5" dirty="0">
                <a:latin typeface="Arial"/>
                <a:cs typeface="Arial"/>
              </a:rPr>
              <a:t>)  cliente_id referencia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Cliente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8122" y="5132783"/>
            <a:ext cx="5549900" cy="1409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6617"/>
            <a:ext cx="7917815" cy="284607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2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Exercícios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87020" indent="-274320" algn="just">
              <a:lnSpc>
                <a:spcPct val="100000"/>
              </a:lnSpc>
              <a:spcBef>
                <a:spcPts val="11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Construa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modelos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lógicos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nas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formas</a:t>
            </a:r>
            <a:r>
              <a:rPr sz="24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Textual</a:t>
            </a:r>
            <a:r>
              <a:rPr sz="2400" b="1" i="1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286385" algn="just">
              <a:lnSpc>
                <a:spcPct val="100000"/>
              </a:lnSpc>
              <a:spcBef>
                <a:spcPts val="20"/>
              </a:spcBef>
            </a:pP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Gráfica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os modelos </a:t>
            </a:r>
            <a:r>
              <a:rPr sz="2400" spc="-5" dirty="0">
                <a:latin typeface="Arial"/>
                <a:cs typeface="Arial"/>
              </a:rPr>
              <a:t>conceituais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seguir.</a:t>
            </a:r>
            <a:endParaRPr sz="2400">
              <a:latin typeface="Arial"/>
              <a:cs typeface="Arial"/>
            </a:endParaRPr>
          </a:p>
          <a:p>
            <a:pPr marL="652145" marR="5080" indent="-274320" algn="just">
              <a:lnSpc>
                <a:spcPct val="99700"/>
              </a:lnSpc>
              <a:spcBef>
                <a:spcPts val="1130"/>
              </a:spcBef>
            </a:pPr>
            <a:r>
              <a:rPr sz="1650" spc="-420" dirty="0">
                <a:solidFill>
                  <a:srgbClr val="FE8637"/>
                </a:solidFill>
                <a:latin typeface="Arial"/>
                <a:cs typeface="Arial"/>
              </a:rPr>
              <a:t> </a:t>
            </a:r>
            <a:r>
              <a:rPr sz="2100" spc="-5" dirty="0">
                <a:latin typeface="Arial"/>
                <a:cs typeface="Arial"/>
              </a:rPr>
              <a:t>Para construir </a:t>
            </a:r>
            <a:r>
              <a:rPr sz="2100" dirty="0">
                <a:latin typeface="Arial"/>
                <a:cs typeface="Arial"/>
              </a:rPr>
              <a:t>o </a:t>
            </a:r>
            <a:r>
              <a:rPr sz="2100" spc="-10" dirty="0">
                <a:latin typeface="Arial"/>
                <a:cs typeface="Arial"/>
              </a:rPr>
              <a:t>modelo </a:t>
            </a:r>
            <a:r>
              <a:rPr sz="2100" spc="-5" dirty="0">
                <a:latin typeface="Arial"/>
                <a:cs typeface="Arial"/>
              </a:rPr>
              <a:t>lógico no formato gráfico, utilize </a:t>
            </a:r>
            <a:r>
              <a:rPr sz="2100" spc="-225" dirty="0">
                <a:latin typeface="Arial"/>
                <a:cs typeface="Arial"/>
              </a:rPr>
              <a:t>a  </a:t>
            </a:r>
            <a:r>
              <a:rPr sz="2100" spc="-5" dirty="0">
                <a:latin typeface="Arial"/>
                <a:cs typeface="Arial"/>
              </a:rPr>
              <a:t>ferramenta </a:t>
            </a:r>
            <a:r>
              <a:rPr sz="2100" i="1" spc="-5" dirty="0">
                <a:solidFill>
                  <a:srgbClr val="0070C0"/>
                </a:solidFill>
                <a:latin typeface="Arial"/>
                <a:cs typeface="Arial"/>
              </a:rPr>
              <a:t>MySQL Workbench </a:t>
            </a:r>
            <a:r>
              <a:rPr sz="2100" spc="-10" dirty="0">
                <a:latin typeface="Arial"/>
                <a:cs typeface="Arial"/>
              </a:rPr>
              <a:t>disponibilizada </a:t>
            </a:r>
            <a:r>
              <a:rPr sz="2100" spc="-5" dirty="0">
                <a:latin typeface="Arial"/>
                <a:cs typeface="Arial"/>
              </a:rPr>
              <a:t>na área </a:t>
            </a:r>
            <a:r>
              <a:rPr sz="2100" spc="-10" dirty="0">
                <a:latin typeface="Arial"/>
                <a:cs typeface="Arial"/>
              </a:rPr>
              <a:t>do  </a:t>
            </a:r>
            <a:r>
              <a:rPr sz="2100" spc="-20" dirty="0">
                <a:latin typeface="Arial"/>
                <a:cs typeface="Arial"/>
              </a:rPr>
              <a:t>professor. </a:t>
            </a:r>
            <a:r>
              <a:rPr sz="2100" spc="-5" dirty="0">
                <a:latin typeface="Arial"/>
                <a:cs typeface="Arial"/>
              </a:rPr>
              <a:t>Para </a:t>
            </a:r>
            <a:r>
              <a:rPr sz="2100" dirty="0">
                <a:latin typeface="Arial"/>
                <a:cs typeface="Arial"/>
              </a:rPr>
              <a:t>o </a:t>
            </a:r>
            <a:r>
              <a:rPr sz="2100" spc="-5" dirty="0">
                <a:latin typeface="Arial"/>
                <a:cs typeface="Arial"/>
              </a:rPr>
              <a:t>formato textual, use </a:t>
            </a:r>
            <a:r>
              <a:rPr sz="2100" dirty="0">
                <a:latin typeface="Arial"/>
                <a:cs typeface="Arial"/>
              </a:rPr>
              <a:t>o </a:t>
            </a:r>
            <a:r>
              <a:rPr sz="2100" i="1" dirty="0">
                <a:solidFill>
                  <a:srgbClr val="0070C0"/>
                </a:solidFill>
                <a:latin typeface="Arial"/>
                <a:cs typeface="Arial"/>
              </a:rPr>
              <a:t>MS </a:t>
            </a:r>
            <a:r>
              <a:rPr sz="2100" i="1" spc="-5" dirty="0">
                <a:solidFill>
                  <a:srgbClr val="0070C0"/>
                </a:solidFill>
                <a:latin typeface="Arial"/>
                <a:cs typeface="Arial"/>
              </a:rPr>
              <a:t>Word </a:t>
            </a:r>
            <a:r>
              <a:rPr sz="2100" spc="-5" dirty="0">
                <a:latin typeface="Arial"/>
                <a:cs typeface="Arial"/>
              </a:rPr>
              <a:t>ou </a:t>
            </a:r>
            <a:r>
              <a:rPr sz="2100" i="1" spc="-5" dirty="0">
                <a:solidFill>
                  <a:srgbClr val="0070C0"/>
                </a:solidFill>
                <a:latin typeface="Arial"/>
                <a:cs typeface="Arial"/>
              </a:rPr>
              <a:t>Libre  Office</a:t>
            </a:r>
            <a:r>
              <a:rPr sz="2100" spc="-5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532" y="3838295"/>
            <a:ext cx="3446104" cy="99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5373216"/>
            <a:ext cx="3703320" cy="739140"/>
          </a:xfrm>
          <a:prstGeom prst="rect">
            <a:avLst/>
          </a:prstGeom>
          <a:solidFill>
            <a:srgbClr val="FFF39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ts val="1675"/>
              </a:lnSpc>
              <a:spcBef>
                <a:spcPts val="325"/>
              </a:spcBef>
            </a:pPr>
            <a:r>
              <a:rPr sz="1400" b="1" i="1" spc="-5" dirty="0">
                <a:latin typeface="Arial"/>
                <a:cs typeface="Arial"/>
              </a:rPr>
              <a:t>Cliente </a:t>
            </a:r>
            <a:r>
              <a:rPr sz="1400" b="1" i="1" dirty="0">
                <a:latin typeface="Arial"/>
                <a:cs typeface="Arial"/>
              </a:rPr>
              <a:t>( </a:t>
            </a:r>
            <a:r>
              <a:rPr sz="1400" b="1" i="1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cs typeface="Arial"/>
              </a:rPr>
              <a:t>cliente_id</a:t>
            </a:r>
            <a:r>
              <a:rPr sz="1400" b="1" i="1" spc="-5" dirty="0">
                <a:latin typeface="Arial"/>
                <a:cs typeface="Arial"/>
              </a:rPr>
              <a:t>,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nome)</a:t>
            </a:r>
            <a:endParaRPr sz="1400">
              <a:latin typeface="Arial"/>
              <a:cs typeface="Arial"/>
            </a:endParaRPr>
          </a:p>
          <a:p>
            <a:pPr marL="1005840" marR="118745" indent="-914400">
              <a:lnSpc>
                <a:spcPts val="1700"/>
              </a:lnSpc>
              <a:spcBef>
                <a:spcPts val="35"/>
              </a:spcBef>
            </a:pPr>
            <a:r>
              <a:rPr sz="1400" b="1" i="1" spc="-15" dirty="0">
                <a:latin typeface="Arial"/>
                <a:cs typeface="Arial"/>
              </a:rPr>
              <a:t>Telefone( </a:t>
            </a:r>
            <a:r>
              <a:rPr sz="1400" b="1" i="1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cs typeface="Arial"/>
              </a:rPr>
              <a:t>telefone_id</a:t>
            </a:r>
            <a:r>
              <a:rPr sz="1400" b="1" i="1" spc="-5" dirty="0">
                <a:latin typeface="Arial"/>
                <a:cs typeface="Arial"/>
              </a:rPr>
              <a:t>, numero,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cliente_id</a:t>
            </a:r>
            <a:r>
              <a:rPr sz="1400" b="1" i="1" spc="-5" dirty="0">
                <a:latin typeface="Arial"/>
                <a:cs typeface="Arial"/>
              </a:rPr>
              <a:t>)  cliente_id referencia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Cliente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5215" y="5292038"/>
            <a:ext cx="3612335" cy="917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2427" y="6349118"/>
            <a:ext cx="637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ext</a:t>
            </a:r>
            <a:r>
              <a:rPr sz="1400" b="1" i="1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4859" y="6327976"/>
            <a:ext cx="636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400" b="1" i="1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C00000"/>
                </a:solidFill>
                <a:latin typeface="Arial"/>
                <a:cs typeface="Arial"/>
              </a:rPr>
              <a:t>áfica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208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Exercício-01: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746" y="1884180"/>
            <a:ext cx="3991734" cy="3598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208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Exercício-02: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624" y="1988837"/>
            <a:ext cx="6147389" cy="3643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208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Exercício-03: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6449" y="2205252"/>
            <a:ext cx="7488934" cy="3316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208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Exercício-04: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5010" y="2030092"/>
            <a:ext cx="5660049" cy="4351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8300" y="444910"/>
            <a:ext cx="5867400" cy="784830"/>
          </a:xfrm>
        </p:spPr>
        <p:txBody>
          <a:bodyPr/>
          <a:lstStyle/>
          <a:p>
            <a:r>
              <a:rPr lang="pt-BR" dirty="0" smtClean="0"/>
              <a:t>Atividade Prática – Modelo relacional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455524" cy="4533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71600" y="6271170"/>
            <a:ext cx="64008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Obs</a:t>
            </a:r>
            <a:r>
              <a:rPr lang="pt-BR" b="1" dirty="0" smtClean="0"/>
              <a:t>: Elaborar o modelo relacional na forma textual e gráfica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8144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787" y="2900452"/>
            <a:ext cx="2205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0" dirty="0">
                <a:solidFill>
                  <a:srgbClr val="575F6D"/>
                </a:solidFill>
                <a:latin typeface="TeXGyreSchola"/>
                <a:cs typeface="TeXGyreSchola"/>
              </a:rPr>
              <a:t>FIM</a:t>
            </a:r>
            <a:endParaRPr sz="8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7917815" cy="465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99"/>
              </a:lnSpc>
              <a:spcBef>
                <a:spcPts val="9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Após </a:t>
            </a:r>
            <a:r>
              <a:rPr sz="2400" dirty="0">
                <a:latin typeface="Arial"/>
                <a:cs typeface="Arial"/>
              </a:rPr>
              <a:t>modelarmos </a:t>
            </a:r>
            <a:r>
              <a:rPr sz="2400" spc="-5" dirty="0">
                <a:latin typeface="Arial"/>
                <a:cs typeface="Arial"/>
              </a:rPr>
              <a:t>conceitualmente </a:t>
            </a:r>
            <a:r>
              <a:rPr sz="2400" dirty="0">
                <a:latin typeface="Arial"/>
                <a:cs typeface="Arial"/>
              </a:rPr>
              <a:t>o nosso banco de  dados, o próximo passo será </a:t>
            </a:r>
            <a:r>
              <a:rPr sz="2400" spc="-5" dirty="0">
                <a:latin typeface="Arial"/>
                <a:cs typeface="Arial"/>
              </a:rPr>
              <a:t>construir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Modelo Lógico 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banco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E8637"/>
              </a:buClr>
              <a:buFont typeface="Wingdings"/>
              <a:buChar char=""/>
            </a:pPr>
            <a:endParaRPr sz="2700">
              <a:latin typeface="Arial"/>
              <a:cs typeface="Arial"/>
            </a:endParaRPr>
          </a:p>
          <a:p>
            <a:pPr marL="287020" indent="-274320" algn="just">
              <a:lnSpc>
                <a:spcPct val="100000"/>
              </a:lnSpc>
              <a:spcBef>
                <a:spcPts val="218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Relembrando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86385" marR="5080" indent="-274320" algn="just">
              <a:lnSpc>
                <a:spcPct val="100099"/>
              </a:lnSpc>
              <a:spcBef>
                <a:spcPts val="11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Modelo Lógico </a:t>
            </a:r>
            <a:r>
              <a:rPr sz="2400" dirty="0">
                <a:latin typeface="Arial"/>
                <a:cs typeface="Arial"/>
              </a:rPr>
              <a:t>é uma descrição do banco de dados  de </a:t>
            </a:r>
            <a:r>
              <a:rPr sz="2400" spc="-5" dirty="0">
                <a:latin typeface="Arial"/>
                <a:cs typeface="Arial"/>
              </a:rPr>
              <a:t>forma </a:t>
            </a:r>
            <a:r>
              <a:rPr sz="2400" b="1" spc="-5" dirty="0">
                <a:latin typeface="Arial"/>
                <a:cs typeface="Arial"/>
              </a:rPr>
              <a:t>dependente da implementação </a:t>
            </a:r>
            <a:r>
              <a:rPr sz="2400" b="1" dirty="0">
                <a:latin typeface="Arial"/>
                <a:cs typeface="Arial"/>
              </a:rPr>
              <a:t>em </a:t>
            </a:r>
            <a:r>
              <a:rPr sz="2400" b="1" spc="-5" dirty="0">
                <a:latin typeface="Arial"/>
                <a:cs typeface="Arial"/>
              </a:rPr>
              <a:t>um  SGBD</a:t>
            </a:r>
            <a:endParaRPr sz="2400">
              <a:latin typeface="Arial"/>
              <a:cs typeface="Arial"/>
            </a:endParaRPr>
          </a:p>
          <a:p>
            <a:pPr marL="286385" marR="5080" indent="-274320" algn="just">
              <a:lnSpc>
                <a:spcPct val="100099"/>
              </a:lnSpc>
              <a:spcBef>
                <a:spcPts val="11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O modelo lógico </a:t>
            </a:r>
            <a:r>
              <a:rPr sz="2400" spc="-5" dirty="0">
                <a:latin typeface="Arial"/>
                <a:cs typeface="Arial"/>
              </a:rPr>
              <a:t>registra </a:t>
            </a:r>
            <a:r>
              <a:rPr sz="2400" dirty="0">
                <a:latin typeface="Arial"/>
                <a:cs typeface="Arial"/>
              </a:rPr>
              <a:t>como os dados serão  armazenados no </a:t>
            </a:r>
            <a:r>
              <a:rPr sz="2400" spc="-5" dirty="0">
                <a:latin typeface="Arial"/>
                <a:cs typeface="Arial"/>
              </a:rPr>
              <a:t>SGBD, </a:t>
            </a:r>
            <a:r>
              <a:rPr sz="2400" dirty="0">
                <a:latin typeface="Arial"/>
                <a:cs typeface="Arial"/>
              </a:rPr>
              <a:t>com sua organização em  </a:t>
            </a:r>
            <a:r>
              <a:rPr sz="2400" i="1" spc="-5" dirty="0">
                <a:latin typeface="Arial"/>
                <a:cs typeface="Arial"/>
              </a:rPr>
              <a:t>tabelas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colunas </a:t>
            </a:r>
            <a:r>
              <a:rPr sz="2400" dirty="0">
                <a:latin typeface="Arial"/>
                <a:cs typeface="Arial"/>
              </a:rPr>
              <a:t>(ou </a:t>
            </a:r>
            <a:r>
              <a:rPr sz="2400" i="1" spc="-5" dirty="0">
                <a:latin typeface="Arial"/>
                <a:cs typeface="Arial"/>
              </a:rPr>
              <a:t>campos</a:t>
            </a:r>
            <a:r>
              <a:rPr sz="2400" spc="-5" dirty="0">
                <a:latin typeface="Arial"/>
                <a:cs typeface="Arial"/>
              </a:rPr>
              <a:t>), </a:t>
            </a:r>
            <a:r>
              <a:rPr sz="2400" i="1" spc="-5" dirty="0">
                <a:latin typeface="Arial"/>
                <a:cs typeface="Arial"/>
              </a:rPr>
              <a:t>relacionamentos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441373"/>
            <a:ext cx="647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  <a:tab pos="2749550" algn="l"/>
                <a:tab pos="3388360" algn="l"/>
                <a:tab pos="4705985" algn="l"/>
                <a:tab pos="5309870" algn="l"/>
              </a:tabLst>
            </a:pPr>
            <a:r>
              <a:rPr sz="2400" dirty="0">
                <a:latin typeface="Arial"/>
                <a:cs typeface="Arial"/>
              </a:rPr>
              <a:t>concei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ual	podem	ser	gerados	”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i="1" dirty="0">
                <a:latin typeface="Arial"/>
                <a:cs typeface="Arial"/>
              </a:rPr>
              <a:t>”	</a:t>
            </a:r>
            <a:r>
              <a:rPr sz="2400" dirty="0">
                <a:latin typeface="Arial"/>
                <a:cs typeface="Arial"/>
              </a:rPr>
              <a:t>mode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77315"/>
            <a:ext cx="791718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74320" algn="r">
              <a:lnSpc>
                <a:spcPts val="2875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74320" algn="l"/>
                <a:tab pos="1993264" algn="l"/>
                <a:tab pos="3442335" algn="l"/>
                <a:tab pos="4213860" algn="l"/>
                <a:tab pos="4645025" algn="l"/>
                <a:tab pos="5602605" algn="l"/>
                <a:tab pos="6203950" algn="l"/>
                <a:tab pos="6889115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mpor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	observar	que	a	par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	de	um	mode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2875"/>
              </a:lnSpc>
            </a:pPr>
            <a:r>
              <a:rPr sz="2400" dirty="0">
                <a:latin typeface="Arial"/>
                <a:cs typeface="Arial"/>
              </a:rPr>
              <a:t>lógicos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59025"/>
            <a:ext cx="7917815" cy="17907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285"/>
              </a:spcBef>
            </a:pPr>
            <a:r>
              <a:rPr sz="2400" spc="-5" dirty="0">
                <a:latin typeface="Arial"/>
                <a:cs typeface="Arial"/>
              </a:rPr>
              <a:t>equivalentes</a:t>
            </a:r>
            <a:endParaRPr sz="2400">
              <a:latin typeface="Arial"/>
              <a:cs typeface="Arial"/>
            </a:endParaRPr>
          </a:p>
          <a:p>
            <a:pPr marL="286385" marR="5080" indent="-274320" algn="just">
              <a:lnSpc>
                <a:spcPct val="100099"/>
              </a:lnSpc>
              <a:spcBef>
                <a:spcPts val="11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Ou </a:t>
            </a:r>
            <a:r>
              <a:rPr sz="2400" dirty="0">
                <a:latin typeface="Arial"/>
                <a:cs typeface="Arial"/>
              </a:rPr>
              <a:t>seja, 2 modelos lógicos gerados a partir de um  mesmo modelo </a:t>
            </a:r>
            <a:r>
              <a:rPr sz="2400" spc="-5" dirty="0">
                <a:latin typeface="Arial"/>
                <a:cs typeface="Arial"/>
              </a:rPr>
              <a:t>conceitual </a:t>
            </a:r>
            <a:r>
              <a:rPr sz="2400" dirty="0">
                <a:latin typeface="Arial"/>
                <a:cs typeface="Arial"/>
              </a:rPr>
              <a:t>podem ser </a:t>
            </a:r>
            <a:r>
              <a:rPr sz="2400" spc="-5" dirty="0">
                <a:latin typeface="Arial"/>
                <a:cs typeface="Arial"/>
              </a:rPr>
              <a:t>diferentes </a:t>
            </a:r>
            <a:r>
              <a:rPr sz="2400" dirty="0">
                <a:latin typeface="Arial"/>
                <a:cs typeface="Arial"/>
              </a:rPr>
              <a:t>em sua  </a:t>
            </a:r>
            <a:r>
              <a:rPr sz="2400" spc="-5" dirty="0">
                <a:latin typeface="Arial"/>
                <a:cs typeface="Arial"/>
              </a:rPr>
              <a:t>estrutura (ex: </a:t>
            </a:r>
            <a:r>
              <a:rPr sz="2400" dirty="0">
                <a:latin typeface="Arial"/>
                <a:cs typeface="Arial"/>
              </a:rPr>
              <a:t>quantidade de </a:t>
            </a:r>
            <a:r>
              <a:rPr sz="2400" spc="-5" dirty="0">
                <a:latin typeface="Arial"/>
                <a:cs typeface="Arial"/>
              </a:rPr>
              <a:t>tabelas </a:t>
            </a:r>
            <a:r>
              <a:rPr sz="2400" dirty="0">
                <a:latin typeface="Arial"/>
                <a:cs typeface="Arial"/>
              </a:rPr>
              <a:t>ou de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campos),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422574"/>
            <a:ext cx="764285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815975" algn="l"/>
                <a:tab pos="2146935" algn="l"/>
                <a:tab pos="2797810" algn="l"/>
                <a:tab pos="5263515" algn="l"/>
                <a:tab pos="7205345" algn="l"/>
              </a:tabLst>
            </a:pPr>
            <a:r>
              <a:rPr sz="2400" dirty="0">
                <a:latin typeface="Arial"/>
                <a:cs typeface="Arial"/>
              </a:rPr>
              <a:t>mas	deverão	ser	seman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icamen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	equivalen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	em  relação ao modelo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conceitual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94370" y="5160433"/>
            <a:ext cx="2442845" cy="796290"/>
            <a:chOff x="1494370" y="5160433"/>
            <a:chExt cx="2442845" cy="796290"/>
          </a:xfrm>
        </p:grpSpPr>
        <p:sp>
          <p:nvSpPr>
            <p:cNvPr id="8" name="object 8"/>
            <p:cNvSpPr/>
            <p:nvPr/>
          </p:nvSpPr>
          <p:spPr>
            <a:xfrm>
              <a:off x="1494370" y="5160433"/>
              <a:ext cx="2442629" cy="795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4800" y="5300134"/>
              <a:ext cx="2277529" cy="588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65236" y="5209730"/>
            <a:ext cx="2299335" cy="648335"/>
          </a:xfrm>
          <a:prstGeom prst="rect">
            <a:avLst/>
          </a:prstGeom>
          <a:solidFill>
            <a:srgbClr val="675A00"/>
          </a:solidFill>
          <a:ln w="34925">
            <a:solidFill>
              <a:srgbClr val="FFFFFF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Modelo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Conceitual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84800" y="4669366"/>
            <a:ext cx="2087245" cy="868044"/>
            <a:chOff x="5384800" y="4669366"/>
            <a:chExt cx="2087245" cy="868044"/>
          </a:xfrm>
        </p:grpSpPr>
        <p:sp>
          <p:nvSpPr>
            <p:cNvPr id="12" name="object 12"/>
            <p:cNvSpPr/>
            <p:nvPr/>
          </p:nvSpPr>
          <p:spPr>
            <a:xfrm>
              <a:off x="5384800" y="4669366"/>
              <a:ext cx="2087029" cy="867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4800" y="4847166"/>
              <a:ext cx="2087029" cy="588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55780" y="4717999"/>
            <a:ext cx="1944370" cy="720090"/>
          </a:xfrm>
          <a:prstGeom prst="rect">
            <a:avLst/>
          </a:prstGeom>
          <a:solidFill>
            <a:srgbClr val="E75C01"/>
          </a:solidFill>
          <a:ln w="34925">
            <a:solidFill>
              <a:srgbClr val="FFFFFF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7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Modelo Lógico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05970" y="5825066"/>
            <a:ext cx="2091689" cy="868044"/>
            <a:chOff x="5405970" y="5825066"/>
            <a:chExt cx="2091689" cy="868044"/>
          </a:xfrm>
        </p:grpSpPr>
        <p:sp>
          <p:nvSpPr>
            <p:cNvPr id="16" name="object 16"/>
            <p:cNvSpPr/>
            <p:nvPr/>
          </p:nvSpPr>
          <p:spPr>
            <a:xfrm>
              <a:off x="5405970" y="5825066"/>
              <a:ext cx="2091270" cy="867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199" y="6002866"/>
              <a:ext cx="2087029" cy="588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80189" y="5874071"/>
            <a:ext cx="1944370" cy="720090"/>
          </a:xfrm>
          <a:prstGeom prst="rect">
            <a:avLst/>
          </a:prstGeom>
          <a:solidFill>
            <a:srgbClr val="3668C4"/>
          </a:solidFill>
          <a:ln w="34925">
            <a:solidFill>
              <a:srgbClr val="FFFFFF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7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Modelo Lógico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61689" y="4645990"/>
            <a:ext cx="1618615" cy="1944370"/>
            <a:chOff x="3861689" y="4645990"/>
            <a:chExt cx="1618615" cy="1944370"/>
          </a:xfrm>
        </p:grpSpPr>
        <p:sp>
          <p:nvSpPr>
            <p:cNvPr id="20" name="object 20"/>
            <p:cNvSpPr/>
            <p:nvPr/>
          </p:nvSpPr>
          <p:spPr>
            <a:xfrm>
              <a:off x="3861689" y="5051958"/>
              <a:ext cx="1618615" cy="1189990"/>
            </a:xfrm>
            <a:custGeom>
              <a:avLst/>
              <a:gdLst/>
              <a:ahLst/>
              <a:cxnLst/>
              <a:rect l="l" t="t" r="r" b="b"/>
              <a:pathLst>
                <a:path w="1618614" h="1189989">
                  <a:moveTo>
                    <a:pt x="1618500" y="1182154"/>
                  </a:moveTo>
                  <a:lnTo>
                    <a:pt x="1527225" y="1073391"/>
                  </a:lnTo>
                  <a:lnTo>
                    <a:pt x="1504492" y="1125829"/>
                  </a:lnTo>
                  <a:lnTo>
                    <a:pt x="21297" y="483031"/>
                  </a:lnTo>
                  <a:lnTo>
                    <a:pt x="1473746" y="67144"/>
                  </a:lnTo>
                  <a:lnTo>
                    <a:pt x="1489468" y="122085"/>
                  </a:lnTo>
                  <a:lnTo>
                    <a:pt x="1594091" y="26085"/>
                  </a:lnTo>
                  <a:lnTo>
                    <a:pt x="1454518" y="0"/>
                  </a:lnTo>
                  <a:lnTo>
                    <a:pt x="1470240" y="54940"/>
                  </a:lnTo>
                  <a:lnTo>
                    <a:pt x="774" y="475703"/>
                  </a:lnTo>
                  <a:lnTo>
                    <a:pt x="2514" y="481812"/>
                  </a:lnTo>
                  <a:lnTo>
                    <a:pt x="0" y="487629"/>
                  </a:lnTo>
                  <a:lnTo>
                    <a:pt x="1499438" y="1137488"/>
                  </a:lnTo>
                  <a:lnTo>
                    <a:pt x="1476717" y="1189926"/>
                  </a:lnTo>
                  <a:lnTo>
                    <a:pt x="1618500" y="1182154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4822" y="4645990"/>
              <a:ext cx="0" cy="1944370"/>
            </a:xfrm>
            <a:custGeom>
              <a:avLst/>
              <a:gdLst/>
              <a:ahLst/>
              <a:cxnLst/>
              <a:rect l="l" t="t" r="r" b="b"/>
              <a:pathLst>
                <a:path h="1944370">
                  <a:moveTo>
                    <a:pt x="0" y="0"/>
                  </a:moveTo>
                  <a:lnTo>
                    <a:pt x="1" y="1944221"/>
                  </a:lnTo>
                </a:path>
              </a:pathLst>
            </a:custGeom>
            <a:ln w="53975">
              <a:solidFill>
                <a:srgbClr val="6E8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7917180" cy="26771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6385" marR="5080" indent="-274320">
              <a:lnSpc>
                <a:spcPts val="2870"/>
              </a:lnSpc>
              <a:spcBef>
                <a:spcPts val="2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Foram </a:t>
            </a:r>
            <a:r>
              <a:rPr sz="2400" dirty="0">
                <a:latin typeface="Arial"/>
                <a:cs typeface="Arial"/>
              </a:rPr>
              <a:t>definidas algumas regras para </a:t>
            </a:r>
            <a:r>
              <a:rPr sz="2400" spc="-5" dirty="0">
                <a:latin typeface="Arial"/>
                <a:cs typeface="Arial"/>
              </a:rPr>
              <a:t>transformação </a:t>
            </a:r>
            <a:r>
              <a:rPr sz="2400" dirty="0">
                <a:latin typeface="Arial"/>
                <a:cs typeface="Arial"/>
              </a:rPr>
              <a:t>do  modelo </a:t>
            </a:r>
            <a:r>
              <a:rPr sz="2400" spc="-5" dirty="0">
                <a:latin typeface="Arial"/>
                <a:cs typeface="Arial"/>
              </a:rPr>
              <a:t>conceitual </a:t>
            </a:r>
            <a:r>
              <a:rPr sz="2400" dirty="0">
                <a:latin typeface="Arial"/>
                <a:cs typeface="Arial"/>
              </a:rPr>
              <a:t>para 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lógico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E8637"/>
              </a:buClr>
              <a:buFont typeface="Wingdings"/>
              <a:buChar char=""/>
            </a:pPr>
            <a:endParaRPr sz="2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0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70" dirty="0">
                <a:latin typeface="Arial"/>
                <a:cs typeface="Arial"/>
              </a:rPr>
              <a:t>Tais </a:t>
            </a:r>
            <a:r>
              <a:rPr sz="2400" dirty="0">
                <a:latin typeface="Arial"/>
                <a:cs typeface="Arial"/>
              </a:rPr>
              <a:t>regram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visam: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ts val="2870"/>
              </a:lnSpc>
              <a:spcBef>
                <a:spcPts val="132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Boa Performance</a:t>
            </a:r>
            <a:r>
              <a:rPr sz="2400" spc="-5" dirty="0">
                <a:latin typeface="Arial"/>
                <a:cs typeface="Arial"/>
              </a:rPr>
              <a:t>: otimizar </a:t>
            </a:r>
            <a:r>
              <a:rPr sz="2400" dirty="0">
                <a:latin typeface="Arial"/>
                <a:cs typeface="Arial"/>
              </a:rPr>
              <a:t>o desempenho, diminuindo a  quantidade de acessos ao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disco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4442046"/>
          <a:ext cx="7954010" cy="1072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2675"/>
                <a:gridCol w="2747645"/>
                <a:gridCol w="313690"/>
              </a:tblGrid>
              <a:tr h="352262">
                <a:tc>
                  <a:txBody>
                    <a:bodyPr/>
                    <a:lstStyle/>
                    <a:p>
                      <a:pPr marL="274320" marR="88265" indent="-274320" algn="r">
                        <a:lnSpc>
                          <a:spcPts val="2655"/>
                        </a:lnSpc>
                        <a:buClr>
                          <a:srgbClr val="FE8637"/>
                        </a:buClr>
                        <a:buSzPct val="68750"/>
                        <a:buFont typeface="Wingdings"/>
                        <a:buChar char=""/>
                        <a:tabLst>
                          <a:tab pos="274320" algn="l"/>
                          <a:tab pos="1925320" algn="l"/>
                          <a:tab pos="2338070" algn="l"/>
                        </a:tabLst>
                      </a:pPr>
                      <a:r>
                        <a:rPr sz="24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impli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icar	o	Desenvolvimen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2655"/>
                        </a:lnSpc>
                        <a:tabLst>
                          <a:tab pos="1039494" algn="l"/>
                          <a:tab pos="192722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ornar	ma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ácil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6153">
                <a:tc>
                  <a:txBody>
                    <a:bodyPr/>
                    <a:lstStyle/>
                    <a:p>
                      <a:pPr marR="121920" algn="r">
                        <a:lnSpc>
                          <a:spcPts val="2745"/>
                        </a:lnSpc>
                        <a:tabLst>
                          <a:tab pos="2295525" algn="l"/>
                          <a:tab pos="301307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implemen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ação	das	aplicações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745"/>
                        </a:lnSpc>
                        <a:tabLst>
                          <a:tab pos="734695" algn="l"/>
                          <a:tab pos="14700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que	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ão	acessar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4409">
                <a:tc>
                  <a:txBody>
                    <a:bodyPr/>
                    <a:lstStyle/>
                    <a:p>
                      <a:pPr marL="305435">
                        <a:lnSpc>
                          <a:spcPts val="269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banco de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dados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791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701040" algn="l"/>
                <a:tab pos="2861310" algn="l"/>
                <a:tab pos="3767454" algn="l"/>
                <a:tab pos="4300855" algn="l"/>
                <a:tab pos="5666105" algn="l"/>
                <a:tab pos="6538595" algn="l"/>
                <a:tab pos="7581265" algn="l"/>
              </a:tabLst>
            </a:pPr>
            <a:r>
              <a:rPr sz="2400" dirty="0">
                <a:latin typeface="Arial"/>
                <a:cs typeface="Arial"/>
              </a:rPr>
              <a:t>A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rans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ormação	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re	os	mode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os	deve	seguir	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278813"/>
            <a:ext cx="5474335" cy="10160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spc="-5" dirty="0">
                <a:latin typeface="Arial"/>
                <a:cs typeface="Arial"/>
              </a:rPr>
              <a:t>seguintes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passos:</a:t>
            </a:r>
            <a:endParaRPr sz="24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120"/>
              </a:spcBef>
              <a:tabLst>
                <a:tab pos="560705" algn="l"/>
              </a:tabLst>
            </a:pPr>
            <a:r>
              <a:rPr sz="1650" spc="10" dirty="0">
                <a:solidFill>
                  <a:srgbClr val="FE8637"/>
                </a:solidFill>
                <a:latin typeface="Arial"/>
                <a:cs typeface="Arial"/>
              </a:rPr>
              <a:t>1)	</a:t>
            </a:r>
            <a:r>
              <a:rPr sz="2100" spc="-5" dirty="0">
                <a:latin typeface="Arial"/>
                <a:cs typeface="Arial"/>
              </a:rPr>
              <a:t>Tradução </a:t>
            </a:r>
            <a:r>
              <a:rPr sz="2100" spc="-10" dirty="0">
                <a:latin typeface="Arial"/>
                <a:cs typeface="Arial"/>
              </a:rPr>
              <a:t>das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entidades </a:t>
            </a:r>
            <a:r>
              <a:rPr sz="2100" dirty="0">
                <a:latin typeface="Arial"/>
                <a:cs typeface="Arial"/>
              </a:rPr>
              <a:t>e </a:t>
            </a:r>
            <a:r>
              <a:rPr sz="2100" spc="-5" dirty="0">
                <a:latin typeface="Arial"/>
                <a:cs typeface="Arial"/>
              </a:rPr>
              <a:t>seus</a:t>
            </a:r>
            <a:r>
              <a:rPr sz="2100" spc="-10" dirty="0">
                <a:latin typeface="Arial"/>
                <a:cs typeface="Arial"/>
              </a:rPr>
              <a:t> atributos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329381"/>
            <a:ext cx="62560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50" spc="10" dirty="0">
                <a:solidFill>
                  <a:srgbClr val="FE8637"/>
                </a:solidFill>
                <a:latin typeface="Arial"/>
                <a:cs typeface="Arial"/>
              </a:rPr>
              <a:t>2)	</a:t>
            </a:r>
            <a:r>
              <a:rPr sz="2100" spc="-5" dirty="0">
                <a:latin typeface="Arial"/>
                <a:cs typeface="Arial"/>
              </a:rPr>
              <a:t>Tradução </a:t>
            </a:r>
            <a:r>
              <a:rPr sz="2100" spc="-10" dirty="0">
                <a:latin typeface="Arial"/>
                <a:cs typeface="Arial"/>
              </a:rPr>
              <a:t>dos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relacionamentos </a:t>
            </a:r>
            <a:r>
              <a:rPr sz="2100" dirty="0">
                <a:latin typeface="Arial"/>
                <a:cs typeface="Arial"/>
              </a:rPr>
              <a:t>e </a:t>
            </a:r>
            <a:r>
              <a:rPr sz="2100" spc="-5" dirty="0">
                <a:latin typeface="Arial"/>
                <a:cs typeface="Arial"/>
              </a:rPr>
              <a:t>seus </a:t>
            </a:r>
            <a:r>
              <a:rPr sz="2100" spc="-10" dirty="0">
                <a:latin typeface="Arial"/>
                <a:cs typeface="Arial"/>
              </a:rPr>
              <a:t>atributos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713706"/>
            <a:ext cx="63315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50" spc="10" dirty="0">
                <a:solidFill>
                  <a:srgbClr val="FE8637"/>
                </a:solidFill>
                <a:latin typeface="Arial"/>
                <a:cs typeface="Arial"/>
              </a:rPr>
              <a:t>3)	</a:t>
            </a:r>
            <a:r>
              <a:rPr sz="2100" spc="-5" dirty="0">
                <a:latin typeface="Arial"/>
                <a:cs typeface="Arial"/>
              </a:rPr>
              <a:t>Tradução </a:t>
            </a:r>
            <a:r>
              <a:rPr sz="2100" spc="-10" dirty="0">
                <a:latin typeface="Arial"/>
                <a:cs typeface="Arial"/>
              </a:rPr>
              <a:t>das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generalizações </a:t>
            </a:r>
            <a:r>
              <a:rPr sz="2100" dirty="0">
                <a:latin typeface="Arial"/>
                <a:cs typeface="Arial"/>
              </a:rPr>
              <a:t>/ 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especializações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1788" y="2529373"/>
            <a:ext cx="3606891" cy="529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9547" y="3747178"/>
            <a:ext cx="1644891" cy="947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9193" y="5210201"/>
            <a:ext cx="2222004" cy="1471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b="1" spc="20" dirty="0">
                <a:solidFill>
                  <a:srgbClr val="575F6D"/>
                </a:solidFill>
                <a:latin typeface="Arial"/>
                <a:cs typeface="Arial"/>
              </a:rPr>
              <a:t>M</a:t>
            </a:r>
            <a:r>
              <a:rPr sz="2200" b="1" spc="20" dirty="0">
                <a:solidFill>
                  <a:srgbClr val="575F6D"/>
                </a:solidFill>
                <a:latin typeface="Arial"/>
                <a:cs typeface="Arial"/>
              </a:rPr>
              <a:t>ODELO </a:t>
            </a:r>
            <a:r>
              <a:rPr sz="2800" b="1" spc="15" dirty="0">
                <a:solidFill>
                  <a:srgbClr val="575F6D"/>
                </a:solidFill>
                <a:latin typeface="Arial"/>
                <a:cs typeface="Arial"/>
              </a:rPr>
              <a:t>C</a:t>
            </a:r>
            <a:r>
              <a:rPr sz="2200" b="1" spc="15" dirty="0">
                <a:solidFill>
                  <a:srgbClr val="575F6D"/>
                </a:solidFill>
                <a:latin typeface="Arial"/>
                <a:cs typeface="Arial"/>
              </a:rPr>
              <a:t>ONCEITUAL </a:t>
            </a:r>
            <a:r>
              <a:rPr sz="3200" b="1" dirty="0">
                <a:solidFill>
                  <a:srgbClr val="575F6D"/>
                </a:solidFill>
                <a:latin typeface="Arial"/>
                <a:cs typeface="Arial"/>
              </a:rPr>
              <a:t>→ </a:t>
            </a:r>
            <a:r>
              <a:rPr sz="2800" b="1" spc="20" dirty="0">
                <a:solidFill>
                  <a:srgbClr val="575F6D"/>
                </a:solidFill>
                <a:latin typeface="Arial"/>
                <a:cs typeface="Arial"/>
              </a:rPr>
              <a:t>M</a:t>
            </a:r>
            <a:r>
              <a:rPr sz="2200" b="1" spc="20" dirty="0">
                <a:solidFill>
                  <a:srgbClr val="575F6D"/>
                </a:solidFill>
                <a:latin typeface="Arial"/>
                <a:cs typeface="Arial"/>
              </a:rPr>
              <a:t>ODELO</a:t>
            </a:r>
            <a:r>
              <a:rPr sz="2200" b="1" spc="275" dirty="0">
                <a:solidFill>
                  <a:srgbClr val="575F6D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575F6D"/>
                </a:solidFill>
                <a:latin typeface="Arial"/>
                <a:cs typeface="Arial"/>
              </a:rPr>
              <a:t>L</a:t>
            </a:r>
            <a:r>
              <a:rPr sz="2200" b="1" spc="15" dirty="0">
                <a:solidFill>
                  <a:srgbClr val="575F6D"/>
                </a:solidFill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898" y="3590544"/>
            <a:ext cx="7371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950" b="1" dirty="0">
                <a:solidFill>
                  <a:srgbClr val="FE8637"/>
                </a:solidFill>
                <a:latin typeface="Arial"/>
                <a:cs typeface="Arial"/>
              </a:rPr>
              <a:t>1)	</a:t>
            </a:r>
            <a:r>
              <a:rPr sz="2800" b="1" spc="-20" dirty="0">
                <a:latin typeface="Arial"/>
                <a:cs typeface="Arial"/>
              </a:rPr>
              <a:t>Tradução </a:t>
            </a:r>
            <a:r>
              <a:rPr sz="2800" b="1" dirty="0">
                <a:latin typeface="Arial"/>
                <a:cs typeface="Arial"/>
              </a:rPr>
              <a:t>das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entidades </a:t>
            </a:r>
            <a:r>
              <a:rPr sz="2800" b="1" dirty="0">
                <a:latin typeface="Arial"/>
                <a:cs typeface="Arial"/>
              </a:rPr>
              <a:t>e seus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atributos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6617"/>
            <a:ext cx="7917180" cy="23114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Cada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entidade </a:t>
            </a: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traduzida </a:t>
            </a:r>
            <a:r>
              <a:rPr sz="2400" dirty="0">
                <a:latin typeface="Arial"/>
                <a:cs typeface="Arial"/>
              </a:rPr>
              <a:t>como uma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tabela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699"/>
              </a:lnSpc>
              <a:spcBef>
                <a:spcPts val="116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1208405" algn="l"/>
                <a:tab pos="2416810" algn="l"/>
                <a:tab pos="2948305" algn="l"/>
                <a:tab pos="4311015" algn="l"/>
                <a:tab pos="5095875" algn="l"/>
                <a:tab pos="6542405" algn="l"/>
                <a:tab pos="7479665" algn="l"/>
              </a:tabLst>
            </a:pPr>
            <a:r>
              <a:rPr sz="2400" dirty="0">
                <a:latin typeface="Arial"/>
                <a:cs typeface="Arial"/>
              </a:rPr>
              <a:t>Cada	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bu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	</a:t>
            </a:r>
            <a:r>
              <a:rPr sz="2400" dirty="0">
                <a:latin typeface="Arial"/>
                <a:cs typeface="Arial"/>
              </a:rPr>
              <a:t>da	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dade	será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raduzido	como	um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campo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tabela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699"/>
              </a:lnSpc>
              <a:spcBef>
                <a:spcPts val="117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1038860" algn="l"/>
                <a:tab pos="2571750" algn="l"/>
                <a:tab pos="4902835" algn="l"/>
                <a:tab pos="5605780" algn="l"/>
                <a:tab pos="7139940" algn="l"/>
              </a:tabLst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bu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os	iden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icadores	</a:t>
            </a:r>
            <a:r>
              <a:rPr sz="2400" dirty="0">
                <a:latin typeface="Arial"/>
                <a:cs typeface="Arial"/>
              </a:rPr>
              <a:t>da	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dade	serão  </a:t>
            </a:r>
            <a:r>
              <a:rPr sz="2400" spc="-5" dirty="0">
                <a:latin typeface="Arial"/>
                <a:cs typeface="Arial"/>
              </a:rPr>
              <a:t>traduzidos </a:t>
            </a:r>
            <a:r>
              <a:rPr sz="2400" dirty="0">
                <a:latin typeface="Arial"/>
                <a:cs typeface="Arial"/>
              </a:rPr>
              <a:t>como 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chave primária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tabela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05116" y="3619518"/>
            <a:ext cx="3969385" cy="2089150"/>
            <a:chOff x="2505116" y="3619518"/>
            <a:chExt cx="3969385" cy="2089150"/>
          </a:xfrm>
        </p:grpSpPr>
        <p:sp>
          <p:nvSpPr>
            <p:cNvPr id="5" name="object 5"/>
            <p:cNvSpPr/>
            <p:nvPr/>
          </p:nvSpPr>
          <p:spPr>
            <a:xfrm>
              <a:off x="2505116" y="3619518"/>
              <a:ext cx="3969062" cy="12093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0988" y="4780724"/>
              <a:ext cx="599440" cy="838835"/>
            </a:xfrm>
            <a:custGeom>
              <a:avLst/>
              <a:gdLst/>
              <a:ahLst/>
              <a:cxnLst/>
              <a:rect l="l" t="t" r="r" b="b"/>
              <a:pathLst>
                <a:path w="599439" h="838835">
                  <a:moveTo>
                    <a:pt x="533234" y="0"/>
                  </a:moveTo>
                  <a:lnTo>
                    <a:pt x="126669" y="697598"/>
                  </a:lnTo>
                  <a:lnTo>
                    <a:pt x="0" y="623773"/>
                  </a:lnTo>
                  <a:lnTo>
                    <a:pt x="88430" y="838784"/>
                  </a:lnTo>
                  <a:lnTo>
                    <a:pt x="319100" y="809740"/>
                  </a:lnTo>
                  <a:lnTo>
                    <a:pt x="192417" y="735914"/>
                  </a:lnTo>
                  <a:lnTo>
                    <a:pt x="598982" y="38315"/>
                  </a:lnTo>
                  <a:lnTo>
                    <a:pt x="53323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90984" y="4780721"/>
              <a:ext cx="599440" cy="838835"/>
            </a:xfrm>
            <a:custGeom>
              <a:avLst/>
              <a:gdLst/>
              <a:ahLst/>
              <a:cxnLst/>
              <a:rect l="l" t="t" r="r" b="b"/>
              <a:pathLst>
                <a:path w="599439" h="838835">
                  <a:moveTo>
                    <a:pt x="598984" y="38318"/>
                  </a:moveTo>
                  <a:lnTo>
                    <a:pt x="192421" y="735916"/>
                  </a:lnTo>
                  <a:lnTo>
                    <a:pt x="319094" y="809741"/>
                  </a:lnTo>
                  <a:lnTo>
                    <a:pt x="88429" y="838784"/>
                  </a:lnTo>
                  <a:lnTo>
                    <a:pt x="0" y="623772"/>
                  </a:lnTo>
                  <a:lnTo>
                    <a:pt x="126673" y="697597"/>
                  </a:lnTo>
                  <a:lnTo>
                    <a:pt x="533235" y="0"/>
                  </a:lnTo>
                  <a:lnTo>
                    <a:pt x="598984" y="38318"/>
                  </a:lnTo>
                  <a:close/>
                </a:path>
              </a:pathLst>
            </a:custGeom>
            <a:ln w="25400">
              <a:solidFill>
                <a:srgbClr val="BB61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5703" y="4795825"/>
              <a:ext cx="1069340" cy="900430"/>
            </a:xfrm>
            <a:custGeom>
              <a:avLst/>
              <a:gdLst/>
              <a:ahLst/>
              <a:cxnLst/>
              <a:rect l="l" t="t" r="r" b="b"/>
              <a:pathLst>
                <a:path w="1069339" h="900429">
                  <a:moveTo>
                    <a:pt x="39509" y="0"/>
                  </a:moveTo>
                  <a:lnTo>
                    <a:pt x="0" y="49987"/>
                  </a:lnTo>
                  <a:lnTo>
                    <a:pt x="953566" y="803666"/>
                  </a:lnTo>
                  <a:lnTo>
                    <a:pt x="877443" y="899975"/>
                  </a:lnTo>
                  <a:lnTo>
                    <a:pt x="1066101" y="852002"/>
                  </a:lnTo>
                  <a:lnTo>
                    <a:pt x="1069200" y="657364"/>
                  </a:lnTo>
                  <a:lnTo>
                    <a:pt x="993076" y="753681"/>
                  </a:lnTo>
                  <a:lnTo>
                    <a:pt x="39509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5706" y="4795829"/>
              <a:ext cx="1069340" cy="900430"/>
            </a:xfrm>
            <a:custGeom>
              <a:avLst/>
              <a:gdLst/>
              <a:ahLst/>
              <a:cxnLst/>
              <a:rect l="l" t="t" r="r" b="b"/>
              <a:pathLst>
                <a:path w="1069339" h="900429">
                  <a:moveTo>
                    <a:pt x="39510" y="0"/>
                  </a:moveTo>
                  <a:lnTo>
                    <a:pt x="993076" y="753679"/>
                  </a:lnTo>
                  <a:lnTo>
                    <a:pt x="1069196" y="657371"/>
                  </a:lnTo>
                  <a:lnTo>
                    <a:pt x="1066092" y="851999"/>
                  </a:lnTo>
                  <a:lnTo>
                    <a:pt x="877445" y="899976"/>
                  </a:lnTo>
                  <a:lnTo>
                    <a:pt x="953565" y="803668"/>
                  </a:lnTo>
                  <a:lnTo>
                    <a:pt x="0" y="49989"/>
                  </a:lnTo>
                  <a:lnTo>
                    <a:pt x="39510" y="0"/>
                  </a:lnTo>
                  <a:close/>
                </a:path>
              </a:pathLst>
            </a:custGeom>
            <a:ln w="25400">
              <a:solidFill>
                <a:srgbClr val="BB61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536" y="5877271"/>
            <a:ext cx="5011420" cy="339090"/>
          </a:xfrm>
          <a:prstGeom prst="rect">
            <a:avLst/>
          </a:prstGeom>
          <a:solidFill>
            <a:srgbClr val="EFF1F7"/>
          </a:solidFill>
          <a:ln w="25400">
            <a:solidFill>
              <a:srgbClr val="7598D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i="1" spc="-5" dirty="0">
                <a:latin typeface="Arial"/>
                <a:cs typeface="Arial"/>
              </a:rPr>
              <a:t>Cliente( </a:t>
            </a:r>
            <a:r>
              <a:rPr sz="1600" b="1" i="1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cs typeface="Arial"/>
              </a:rPr>
              <a:t>codigo_cliente</a:t>
            </a:r>
            <a:r>
              <a:rPr sz="1600" b="1" i="1" spc="-5" dirty="0">
                <a:latin typeface="Arial"/>
                <a:cs typeface="Arial"/>
              </a:rPr>
              <a:t>, nome, data_nascimento</a:t>
            </a:r>
            <a:r>
              <a:rPr sz="1600" b="1" i="1" spc="5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0257" y="4992941"/>
            <a:ext cx="515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C00000"/>
                </a:solidFill>
                <a:latin typeface="Arial"/>
                <a:cs typeface="Arial"/>
              </a:rPr>
              <a:t>ex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tu</a:t>
            </a:r>
            <a:r>
              <a:rPr sz="1200" b="1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6166" y="5041938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200" b="1" spc="-5" dirty="0">
                <a:solidFill>
                  <a:srgbClr val="C00000"/>
                </a:solidFill>
                <a:latin typeface="Arial"/>
                <a:cs typeface="Arial"/>
              </a:rPr>
              <a:t>ráf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C00000"/>
                </a:solidFill>
                <a:latin typeface="Arial"/>
                <a:cs typeface="Arial"/>
              </a:rPr>
              <a:t>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87674" y="5255014"/>
            <a:ext cx="2112521" cy="1397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4864" y="1181773"/>
            <a:ext cx="43561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77315"/>
            <a:ext cx="238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Outro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exemplo: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7112" y="4465878"/>
            <a:ext cx="591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Funcionario( </a:t>
            </a:r>
            <a:r>
              <a:rPr sz="1800" b="1" i="1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cs typeface="Arial"/>
              </a:rPr>
              <a:t>funcionario_id</a:t>
            </a:r>
            <a:r>
              <a:rPr sz="1800" b="1" i="1" spc="-5" dirty="0">
                <a:latin typeface="Arial"/>
                <a:cs typeface="Arial"/>
              </a:rPr>
              <a:t>, </a:t>
            </a:r>
            <a:r>
              <a:rPr sz="1800" b="1" i="1" dirty="0">
                <a:latin typeface="Arial"/>
                <a:cs typeface="Arial"/>
              </a:rPr>
              <a:t>nome, </a:t>
            </a:r>
            <a:r>
              <a:rPr sz="1800" b="1" i="1" spc="-5" dirty="0">
                <a:latin typeface="Arial"/>
                <a:cs typeface="Arial"/>
              </a:rPr>
              <a:t>data_nascimento</a:t>
            </a:r>
            <a:r>
              <a:rPr sz="1800" b="1" i="1" spc="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5431" y="5202509"/>
            <a:ext cx="2120899" cy="140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42826" y="3716185"/>
            <a:ext cx="285559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*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Atributos derivados não </a:t>
            </a:r>
            <a:r>
              <a:rPr sz="1200" b="1" i="1" spc="-10" dirty="0">
                <a:solidFill>
                  <a:srgbClr val="C00000"/>
                </a:solidFill>
                <a:latin typeface="Arial"/>
                <a:cs typeface="Arial"/>
              </a:rPr>
              <a:t>precisam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ser  traduzidos em campos </a:t>
            </a:r>
            <a:r>
              <a:rPr sz="1200" b="1" i="1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r>
              <a:rPr sz="1200" b="1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Arial"/>
                <a:cs typeface="Arial"/>
              </a:rPr>
              <a:t>tabela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 </a:t>
            </a:r>
            <a:r>
              <a:rPr sz="3200" i="0" dirty="0">
                <a:latin typeface="Arial"/>
                <a:cs typeface="Arial"/>
              </a:rPr>
              <a:t>→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27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7315"/>
            <a:ext cx="591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Nomenclatura </a:t>
            </a:r>
            <a:r>
              <a:rPr sz="2400" dirty="0">
                <a:latin typeface="Arial"/>
                <a:cs typeface="Arial"/>
              </a:rPr>
              <a:t>das </a:t>
            </a:r>
            <a:r>
              <a:rPr sz="2400" spc="-5" dirty="0">
                <a:latin typeface="Arial"/>
                <a:cs typeface="Arial"/>
              </a:rPr>
              <a:t>tabelas </a:t>
            </a:r>
            <a:r>
              <a:rPr sz="2400" dirty="0">
                <a:latin typeface="Arial"/>
                <a:cs typeface="Arial"/>
              </a:rPr>
              <a:t>e dos</a:t>
            </a:r>
            <a:r>
              <a:rPr sz="2400" spc="-5" dirty="0">
                <a:latin typeface="Arial"/>
                <a:cs typeface="Arial"/>
              </a:rPr>
              <a:t> campos: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585328"/>
            <a:ext cx="75520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  <a:tab pos="962025" algn="l"/>
                <a:tab pos="1667510" algn="l"/>
                <a:tab pos="2846705" algn="l"/>
                <a:tab pos="3404235" algn="l"/>
                <a:tab pos="4404995" algn="l"/>
                <a:tab pos="5200015" algn="l"/>
                <a:tab pos="6480175" algn="l"/>
                <a:tab pos="7005955" algn="l"/>
              </a:tabLst>
            </a:pPr>
            <a:r>
              <a:rPr sz="1650" spc="-420" dirty="0">
                <a:solidFill>
                  <a:srgbClr val="FE8637"/>
                </a:solidFill>
                <a:latin typeface="Arial"/>
                <a:cs typeface="Arial"/>
              </a:rPr>
              <a:t>	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-10" dirty="0">
                <a:latin typeface="Arial"/>
                <a:cs typeface="Arial"/>
              </a:rPr>
              <a:t>ã</a:t>
            </a:r>
            <a:r>
              <a:rPr sz="2100" dirty="0">
                <a:latin typeface="Arial"/>
                <a:cs typeface="Arial"/>
              </a:rPr>
              <a:t>o	</a:t>
            </a:r>
            <a:r>
              <a:rPr sz="2100" spc="-10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	</a:t>
            </a:r>
            <a:r>
              <a:rPr sz="2100" spc="-10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spc="-10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ç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s	</a:t>
            </a:r>
            <a:r>
              <a:rPr sz="2100" spc="-10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m	</a:t>
            </a:r>
            <a:r>
              <a:rPr sz="2100" spc="-10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10" dirty="0">
                <a:latin typeface="Arial"/>
                <a:cs typeface="Arial"/>
              </a:rPr>
              <a:t>an</a:t>
            </a:r>
            <a:r>
              <a:rPr sz="2100" dirty="0">
                <a:latin typeface="Arial"/>
                <a:cs typeface="Arial"/>
              </a:rPr>
              <a:t>co	(</a:t>
            </a:r>
            <a:r>
              <a:rPr sz="2100" spc="-10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	</a:t>
            </a:r>
            <a:r>
              <a:rPr sz="2100" i="1" spc="-10" dirty="0">
                <a:latin typeface="Arial"/>
                <a:cs typeface="Arial"/>
              </a:rPr>
              <a:t>unde</a:t>
            </a:r>
            <a:r>
              <a:rPr sz="2100" i="1" dirty="0">
                <a:latin typeface="Arial"/>
                <a:cs typeface="Arial"/>
              </a:rPr>
              <a:t>r</a:t>
            </a:r>
            <a:r>
              <a:rPr sz="2100" i="1" spc="-5" dirty="0">
                <a:latin typeface="Arial"/>
                <a:cs typeface="Arial"/>
              </a:rPr>
              <a:t>li</a:t>
            </a:r>
            <a:r>
              <a:rPr sz="2100" i="1" spc="-10" dirty="0">
                <a:latin typeface="Arial"/>
                <a:cs typeface="Arial"/>
              </a:rPr>
              <a:t>n</a:t>
            </a:r>
            <a:r>
              <a:rPr sz="2100" i="1" dirty="0">
                <a:latin typeface="Arial"/>
                <a:cs typeface="Arial"/>
              </a:rPr>
              <a:t>e	</a:t>
            </a:r>
            <a:r>
              <a:rPr sz="2100" dirty="0">
                <a:latin typeface="Arial"/>
                <a:cs typeface="Arial"/>
              </a:rPr>
              <a:t>”</a:t>
            </a:r>
            <a:r>
              <a:rPr sz="2100" dirty="0">
                <a:solidFill>
                  <a:srgbClr val="0070C0"/>
                </a:solidFill>
                <a:latin typeface="Andale Mono"/>
                <a:cs typeface="Andale Mono"/>
              </a:rPr>
              <a:t>_</a:t>
            </a:r>
            <a:r>
              <a:rPr sz="2100" dirty="0">
                <a:latin typeface="Arial"/>
                <a:cs typeface="Arial"/>
              </a:rPr>
              <a:t>”	</a:t>
            </a:r>
            <a:r>
              <a:rPr sz="2100" spc="-10" dirty="0">
                <a:latin typeface="Arial"/>
                <a:cs typeface="Arial"/>
              </a:rPr>
              <a:t>pa</a:t>
            </a:r>
            <a:r>
              <a:rPr sz="2100" dirty="0">
                <a:latin typeface="Arial"/>
                <a:cs typeface="Arial"/>
              </a:rPr>
              <a:t>ra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210"/>
              </a:spcBef>
            </a:pPr>
            <a:r>
              <a:rPr spc="-5" dirty="0"/>
              <a:t>serparar as</a:t>
            </a:r>
            <a:r>
              <a:rPr dirty="0"/>
              <a:t> </a:t>
            </a:r>
            <a:r>
              <a:rPr spc="-10" dirty="0"/>
              <a:t>palavras)</a:t>
            </a:r>
          </a:p>
          <a:p>
            <a:pPr marL="287020" indent="-274320">
              <a:lnSpc>
                <a:spcPct val="100000"/>
              </a:lnSpc>
              <a:spcBef>
                <a:spcPts val="1115"/>
              </a:spcBef>
              <a:buClr>
                <a:srgbClr val="FE8637"/>
              </a:buClr>
              <a:buSzPct val="78571"/>
              <a:buChar char=""/>
              <a:tabLst>
                <a:tab pos="286385" algn="l"/>
                <a:tab pos="287020" algn="l"/>
              </a:tabLst>
            </a:pPr>
            <a:r>
              <a:rPr spc="-5" dirty="0"/>
              <a:t>Não utilizar caracteres especiais ou </a:t>
            </a:r>
            <a:r>
              <a:rPr spc="-10" dirty="0"/>
              <a:t>acentuados,</a:t>
            </a:r>
            <a:r>
              <a:rPr spc="5" dirty="0"/>
              <a:t> </a:t>
            </a:r>
            <a:r>
              <a:rPr spc="-5" dirty="0"/>
              <a:t>como:</a:t>
            </a:r>
          </a:p>
          <a:p>
            <a:pPr marL="561340" lvl="1" indent="-183515">
              <a:lnSpc>
                <a:spcPct val="100000"/>
              </a:lnSpc>
              <a:spcBef>
                <a:spcPts val="1130"/>
              </a:spcBef>
              <a:buClr>
                <a:srgbClr val="E0752F"/>
              </a:buClr>
              <a:buSzPct val="61538"/>
              <a:buFont typeface="Wingdings"/>
              <a:buChar char=""/>
              <a:tabLst>
                <a:tab pos="561340" algn="l"/>
              </a:tabLst>
            </a:pPr>
            <a:r>
              <a:rPr sz="2925" b="1" spc="37" baseline="1424" dirty="0">
                <a:solidFill>
                  <a:srgbClr val="0070C0"/>
                </a:solidFill>
                <a:latin typeface="Andale Mono"/>
                <a:cs typeface="Andale Mono"/>
              </a:rPr>
              <a:t>á, ã, ó, ç, ê, #, $, %</a:t>
            </a:r>
            <a:r>
              <a:rPr sz="2925" b="1" spc="-150" baseline="1424" dirty="0">
                <a:solidFill>
                  <a:srgbClr val="0070C0"/>
                </a:solidFill>
                <a:latin typeface="Andale Mono"/>
                <a:cs typeface="Andale Mono"/>
              </a:rPr>
              <a:t> </a:t>
            </a:r>
            <a:r>
              <a:rPr sz="1800" spc="-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10"/>
              </a:spcBef>
              <a:buClr>
                <a:srgbClr val="FE8637"/>
              </a:buClr>
              <a:buSzPct val="78571"/>
              <a:buChar char=""/>
              <a:tabLst>
                <a:tab pos="286385" algn="l"/>
                <a:tab pos="287020" algn="l"/>
              </a:tabLst>
            </a:pPr>
            <a:r>
              <a:rPr spc="-5" dirty="0"/>
              <a:t>Abreviar </a:t>
            </a:r>
            <a:r>
              <a:rPr spc="-10" dirty="0"/>
              <a:t>quando </a:t>
            </a:r>
            <a:r>
              <a:rPr spc="-5" dirty="0"/>
              <a:t>possível, mas sem </a:t>
            </a:r>
            <a:r>
              <a:rPr spc="-10" dirty="0"/>
              <a:t>que </a:t>
            </a:r>
            <a:r>
              <a:rPr spc="-5" dirty="0"/>
              <a:t>fique</a:t>
            </a:r>
            <a:r>
              <a:rPr spc="5" dirty="0"/>
              <a:t> </a:t>
            </a:r>
            <a:r>
              <a:rPr spc="-5" dirty="0"/>
              <a:t>irreconhecível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7460" y="3718928"/>
            <a:ext cx="483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E0752F"/>
              </a:buClr>
              <a:buSzPct val="58333"/>
              <a:buFont typeface="Wingdings"/>
              <a:buChar char=""/>
              <a:tabLst>
                <a:tab pos="195580" algn="l"/>
                <a:tab pos="3255645" algn="l"/>
              </a:tabLst>
            </a:pPr>
            <a:r>
              <a:rPr sz="1800" i="1" spc="-5" dirty="0">
                <a:solidFill>
                  <a:srgbClr val="0070C0"/>
                </a:solidFill>
                <a:latin typeface="Arial"/>
                <a:cs typeface="Arial"/>
              </a:rPr>
              <a:t>Data de nascimento </a:t>
            </a:r>
            <a:r>
              <a:rPr sz="1800" i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→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ndale Mono"/>
                <a:cs typeface="Andale Mono"/>
              </a:rPr>
              <a:t>dn	</a:t>
            </a:r>
            <a:r>
              <a:rPr sz="1800" spc="-5" dirty="0">
                <a:latin typeface="Arial"/>
                <a:cs typeface="Arial"/>
              </a:rPr>
              <a:t>(não faça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isso!)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4365968"/>
          <a:ext cx="793178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910"/>
                <a:gridCol w="4968874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eXGyreSchola"/>
                          <a:cs typeface="TeXGyreSchola"/>
                        </a:rPr>
                        <a:t>Entidade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eXGyreSchola"/>
                          <a:cs typeface="TeXGyreSchola"/>
                        </a:rPr>
                        <a:t>ou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eXGyreSchola"/>
                          <a:cs typeface="TeXGyreSchol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eXGyreSchola"/>
                          <a:cs typeface="TeXGyreSchola"/>
                        </a:rPr>
                        <a:t>Atributo</a:t>
                      </a:r>
                      <a:endParaRPr sz="1800">
                        <a:latin typeface="TeXGyreSchola"/>
                        <a:cs typeface="TeXGyreSchol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eXGyreSchola"/>
                          <a:cs typeface="TeXGyreSchola"/>
                        </a:rPr>
                        <a:t>Tabela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eXGyreSchola"/>
                          <a:cs typeface="TeXGyreSchola"/>
                        </a:rPr>
                        <a:t>ou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eXGyreSchola"/>
                          <a:cs typeface="TeXGyreSchola"/>
                        </a:rPr>
                        <a:t> Campo</a:t>
                      </a:r>
                      <a:endParaRPr sz="1800">
                        <a:latin typeface="TeXGyreSchola"/>
                        <a:cs typeface="TeXGyreSchol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E863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eX Gyre Schola Math"/>
                          <a:cs typeface="TeX Gyre Schola Math"/>
                        </a:rPr>
                        <a:t>Itens </a:t>
                      </a:r>
                      <a:r>
                        <a:rPr sz="1800" dirty="0">
                          <a:latin typeface="TeX Gyre Schola Math"/>
                          <a:cs typeface="TeX Gyre Schola Math"/>
                        </a:rPr>
                        <a:t>de</a:t>
                      </a:r>
                      <a:r>
                        <a:rPr sz="1800" spc="-10" dirty="0">
                          <a:latin typeface="TeX Gyre Schola Math"/>
                          <a:cs typeface="TeX Gyre Schola Math"/>
                        </a:rPr>
                        <a:t> </a:t>
                      </a:r>
                      <a:r>
                        <a:rPr sz="1800" dirty="0">
                          <a:latin typeface="TeX Gyre Schola Math"/>
                          <a:cs typeface="TeX Gyre Schola Math"/>
                        </a:rPr>
                        <a:t>Venda</a:t>
                      </a:r>
                      <a:endParaRPr sz="1800">
                        <a:latin typeface="TeX Gyre Schola Math"/>
                        <a:cs typeface="TeX Gyre Schola Math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i="1" spc="-1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Itens_venda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eX Gyre Schola Math"/>
                          <a:cs typeface="TeX Gyre Schola Math"/>
                        </a:rPr>
                        <a:t>Data </a:t>
                      </a:r>
                      <a:r>
                        <a:rPr sz="1800" dirty="0">
                          <a:latin typeface="TeX Gyre Schola Math"/>
                          <a:cs typeface="TeX Gyre Schola Math"/>
                        </a:rPr>
                        <a:t>de</a:t>
                      </a:r>
                      <a:r>
                        <a:rPr sz="1800" spc="-20" dirty="0">
                          <a:latin typeface="TeX Gyre Schola Math"/>
                          <a:cs typeface="TeX Gyre Schola Math"/>
                        </a:rPr>
                        <a:t> </a:t>
                      </a:r>
                      <a:r>
                        <a:rPr sz="1800" spc="-5" dirty="0">
                          <a:latin typeface="TeX Gyre Schola Math"/>
                          <a:cs typeface="TeX Gyre Schola Math"/>
                        </a:rPr>
                        <a:t>Nascimento</a:t>
                      </a:r>
                      <a:endParaRPr sz="1800">
                        <a:latin typeface="TeX Gyre Schola Math"/>
                        <a:cs typeface="TeX Gyre Schola Math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2711450" algn="l"/>
                        </a:tabLst>
                      </a:pPr>
                      <a:r>
                        <a:rPr sz="1800" b="1" i="1" spc="-1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data_nascimento</a:t>
                      </a:r>
                      <a:r>
                        <a:rPr sz="1800" b="1" i="1" spc="44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ou	</a:t>
                      </a:r>
                      <a:r>
                        <a:rPr sz="1800" b="1" i="1" spc="-1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dt_nascimento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eX Gyre Schola Math"/>
                          <a:cs typeface="TeX Gyre Schola Math"/>
                        </a:rPr>
                        <a:t>Endereço</a:t>
                      </a:r>
                      <a:endParaRPr sz="1800">
                        <a:latin typeface="TeX Gyre Schola Math"/>
                        <a:cs typeface="TeX Gyre Schola Math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i="1" spc="-1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endereco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eX Gyre Schola Math"/>
                          <a:cs typeface="TeX Gyre Schola Math"/>
                        </a:rPr>
                        <a:t>% de</a:t>
                      </a:r>
                      <a:r>
                        <a:rPr sz="1800" spc="-15" dirty="0">
                          <a:latin typeface="TeX Gyre Schola Math"/>
                          <a:cs typeface="TeX Gyre Schola Math"/>
                        </a:rPr>
                        <a:t> </a:t>
                      </a:r>
                      <a:r>
                        <a:rPr sz="1800" spc="-5" dirty="0">
                          <a:latin typeface="TeX Gyre Schola Math"/>
                          <a:cs typeface="TeX Gyre Schola Math"/>
                        </a:rPr>
                        <a:t>desconto</a:t>
                      </a:r>
                      <a:endParaRPr sz="1800">
                        <a:latin typeface="TeX Gyre Schola Math"/>
                        <a:cs typeface="TeX Gyre Schola Math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3457575" algn="l"/>
                        </a:tabLst>
                      </a:pPr>
                      <a:r>
                        <a:rPr sz="1800" b="1" i="1" spc="-1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porcentagem_desconto</a:t>
                      </a:r>
                      <a:r>
                        <a:rPr sz="1800" b="1" i="1" spc="459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ou	</a:t>
                      </a:r>
                      <a:r>
                        <a:rPr sz="1800" b="1" i="1" spc="-1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porc_desc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eX Gyre Schola Math"/>
                          <a:cs typeface="TeX Gyre Schola Math"/>
                        </a:rPr>
                        <a:t>Seção</a:t>
                      </a:r>
                      <a:endParaRPr sz="1800">
                        <a:latin typeface="TeX Gyre Schola Math"/>
                        <a:cs typeface="TeX Gyre Schola Math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i="1" spc="-1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Secao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525</Words>
  <Application>Microsoft Office PowerPoint</Application>
  <PresentationFormat>Apresentação na tela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Andale Mono</vt:lpstr>
      <vt:lpstr>Arial</vt:lpstr>
      <vt:lpstr>Calibri</vt:lpstr>
      <vt:lpstr>TeX Gyre Schola Math</vt:lpstr>
      <vt:lpstr>TeXGyreSchola</vt:lpstr>
      <vt:lpstr>Times New Roman</vt:lpstr>
      <vt:lpstr>Wingdings</vt:lpstr>
      <vt:lpstr>Office Theme</vt:lpstr>
      <vt:lpstr>BANCO DE DADOS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Apresentação do PowerPoint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Atividade Prática – Modelo relacional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cp:lastModifiedBy>Usuário do Windows</cp:lastModifiedBy>
  <cp:revision>2</cp:revision>
  <dcterms:created xsi:type="dcterms:W3CDTF">2022-03-25T13:48:10Z</dcterms:created>
  <dcterms:modified xsi:type="dcterms:W3CDTF">2022-04-01T17:39:58Z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2022-03-25T00:00:00Z</vt:filetime>
  </property>
</Properties>
</file>