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1">
                <a:solidFill>
                  <a:srgbClr val="575F6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1">
                <a:solidFill>
                  <a:srgbClr val="575F6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1">
                <a:solidFill>
                  <a:srgbClr val="575F6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4536" y="6858000"/>
                </a:lnTo>
                <a:lnTo>
                  <a:pt x="444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82687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7" y="6858000"/>
                </a:lnTo>
                <a:lnTo>
                  <a:pt x="313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3" y="6858000"/>
                </a:lnTo>
                <a:lnTo>
                  <a:pt x="4762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6335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104664" y="0"/>
                </a:moveTo>
                <a:lnTo>
                  <a:pt x="0" y="0"/>
                </a:lnTo>
                <a:lnTo>
                  <a:pt x="0" y="6858000"/>
                </a:lnTo>
                <a:lnTo>
                  <a:pt x="104664" y="6858000"/>
                </a:lnTo>
                <a:lnTo>
                  <a:pt x="104664" y="0"/>
                </a:lnTo>
                <a:close/>
              </a:path>
            </a:pathLst>
          </a:custGeom>
          <a:solidFill>
            <a:srgbClr val="FFD9CE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90600" y="0"/>
            <a:ext cx="182245" cy="6858000"/>
          </a:xfrm>
          <a:custGeom>
            <a:avLst/>
            <a:gdLst/>
            <a:ahLst/>
            <a:cxnLst/>
            <a:rect l="l" t="t" r="r" b="b"/>
            <a:pathLst>
              <a:path w="182244" h="6858000">
                <a:moveTo>
                  <a:pt x="181872" y="0"/>
                </a:moveTo>
                <a:lnTo>
                  <a:pt x="0" y="0"/>
                </a:lnTo>
                <a:lnTo>
                  <a:pt x="0" y="6858000"/>
                </a:lnTo>
                <a:lnTo>
                  <a:pt x="181872" y="6858000"/>
                </a:lnTo>
                <a:lnTo>
                  <a:pt x="181872" y="0"/>
                </a:lnTo>
                <a:close/>
              </a:path>
            </a:pathLst>
          </a:custGeom>
          <a:solidFill>
            <a:srgbClr val="FFD9CE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41320" y="0"/>
            <a:ext cx="230504" cy="6858000"/>
          </a:xfrm>
          <a:custGeom>
            <a:avLst/>
            <a:gdLst/>
            <a:ahLst/>
            <a:cxnLst/>
            <a:rect l="l" t="t" r="r" b="b"/>
            <a:pathLst>
              <a:path w="230505" h="6858000">
                <a:moveTo>
                  <a:pt x="230279" y="0"/>
                </a:moveTo>
                <a:lnTo>
                  <a:pt x="0" y="0"/>
                </a:lnTo>
                <a:lnTo>
                  <a:pt x="0" y="6858000"/>
                </a:lnTo>
                <a:lnTo>
                  <a:pt x="230279" y="6858000"/>
                </a:lnTo>
                <a:lnTo>
                  <a:pt x="230279" y="0"/>
                </a:lnTo>
                <a:close/>
              </a:path>
            </a:pathLst>
          </a:custGeom>
          <a:solidFill>
            <a:srgbClr val="FFED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634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8000"/>
                </a:lnTo>
              </a:path>
            </a:pathLst>
          </a:custGeom>
          <a:ln w="57150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143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8000"/>
                </a:lnTo>
              </a:path>
            </a:pathLst>
          </a:custGeom>
          <a:ln w="57150">
            <a:solidFill>
              <a:srgbClr val="F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5411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8000"/>
                </a:lnTo>
              </a:path>
            </a:pathLst>
          </a:custGeom>
          <a:ln w="57150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72663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8000"/>
                </a:lnTo>
              </a:path>
            </a:pathLst>
          </a:custGeom>
          <a:ln w="28575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8000"/>
                </a:lnTo>
              </a:path>
            </a:pathLst>
          </a:custGeom>
          <a:ln w="9525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08527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19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FEC3AE">
              <a:alpha val="5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09600" y="3428999"/>
            <a:ext cx="1341755" cy="2079625"/>
          </a:xfrm>
          <a:custGeom>
            <a:avLst/>
            <a:gdLst/>
            <a:ahLst/>
            <a:cxnLst/>
            <a:rect l="l" t="t" r="r" b="b"/>
            <a:pathLst>
              <a:path w="1341755" h="2079625">
                <a:moveTo>
                  <a:pt x="1295400" y="647700"/>
                </a:moveTo>
                <a:lnTo>
                  <a:pt x="1293622" y="599363"/>
                </a:lnTo>
                <a:lnTo>
                  <a:pt x="1288376" y="551992"/>
                </a:lnTo>
                <a:lnTo>
                  <a:pt x="1279779" y="505714"/>
                </a:lnTo>
                <a:lnTo>
                  <a:pt x="1267968" y="460641"/>
                </a:lnTo>
                <a:lnTo>
                  <a:pt x="1253070" y="416915"/>
                </a:lnTo>
                <a:lnTo>
                  <a:pt x="1235189" y="374650"/>
                </a:lnTo>
                <a:lnTo>
                  <a:pt x="1214475" y="333984"/>
                </a:lnTo>
                <a:lnTo>
                  <a:pt x="1191044" y="295021"/>
                </a:lnTo>
                <a:lnTo>
                  <a:pt x="1165021" y="257911"/>
                </a:lnTo>
                <a:lnTo>
                  <a:pt x="1136523" y="222770"/>
                </a:lnTo>
                <a:lnTo>
                  <a:pt x="1105687" y="189712"/>
                </a:lnTo>
                <a:lnTo>
                  <a:pt x="1072629" y="158877"/>
                </a:lnTo>
                <a:lnTo>
                  <a:pt x="1037488" y="130378"/>
                </a:lnTo>
                <a:lnTo>
                  <a:pt x="1000379" y="104355"/>
                </a:lnTo>
                <a:lnTo>
                  <a:pt x="961415" y="80924"/>
                </a:lnTo>
                <a:lnTo>
                  <a:pt x="920750" y="60210"/>
                </a:lnTo>
                <a:lnTo>
                  <a:pt x="878484" y="42329"/>
                </a:lnTo>
                <a:lnTo>
                  <a:pt x="834758" y="27432"/>
                </a:lnTo>
                <a:lnTo>
                  <a:pt x="789686" y="15621"/>
                </a:lnTo>
                <a:lnTo>
                  <a:pt x="743407" y="7023"/>
                </a:lnTo>
                <a:lnTo>
                  <a:pt x="696036" y="1778"/>
                </a:lnTo>
                <a:lnTo>
                  <a:pt x="647700" y="0"/>
                </a:lnTo>
                <a:lnTo>
                  <a:pt x="599351" y="1778"/>
                </a:lnTo>
                <a:lnTo>
                  <a:pt x="551980" y="7023"/>
                </a:lnTo>
                <a:lnTo>
                  <a:pt x="505701" y="15621"/>
                </a:lnTo>
                <a:lnTo>
                  <a:pt x="460629" y="27432"/>
                </a:lnTo>
                <a:lnTo>
                  <a:pt x="416902" y="42329"/>
                </a:lnTo>
                <a:lnTo>
                  <a:pt x="374637" y="60210"/>
                </a:lnTo>
                <a:lnTo>
                  <a:pt x="333971" y="80924"/>
                </a:lnTo>
                <a:lnTo>
                  <a:pt x="295008" y="104355"/>
                </a:lnTo>
                <a:lnTo>
                  <a:pt x="257898" y="130378"/>
                </a:lnTo>
                <a:lnTo>
                  <a:pt x="222758" y="158877"/>
                </a:lnTo>
                <a:lnTo>
                  <a:pt x="189699" y="189712"/>
                </a:lnTo>
                <a:lnTo>
                  <a:pt x="158864" y="222770"/>
                </a:lnTo>
                <a:lnTo>
                  <a:pt x="130365" y="257911"/>
                </a:lnTo>
                <a:lnTo>
                  <a:pt x="104343" y="295021"/>
                </a:lnTo>
                <a:lnTo>
                  <a:pt x="80911" y="333984"/>
                </a:lnTo>
                <a:lnTo>
                  <a:pt x="60198" y="374650"/>
                </a:lnTo>
                <a:lnTo>
                  <a:pt x="42316" y="416915"/>
                </a:lnTo>
                <a:lnTo>
                  <a:pt x="27419" y="460641"/>
                </a:lnTo>
                <a:lnTo>
                  <a:pt x="15608" y="505714"/>
                </a:lnTo>
                <a:lnTo>
                  <a:pt x="7010" y="551992"/>
                </a:lnTo>
                <a:lnTo>
                  <a:pt x="1765" y="599363"/>
                </a:lnTo>
                <a:lnTo>
                  <a:pt x="0" y="647700"/>
                </a:lnTo>
                <a:lnTo>
                  <a:pt x="1765" y="696048"/>
                </a:lnTo>
                <a:lnTo>
                  <a:pt x="7010" y="743419"/>
                </a:lnTo>
                <a:lnTo>
                  <a:pt x="15608" y="789698"/>
                </a:lnTo>
                <a:lnTo>
                  <a:pt x="27419" y="834771"/>
                </a:lnTo>
                <a:lnTo>
                  <a:pt x="42316" y="878497"/>
                </a:lnTo>
                <a:lnTo>
                  <a:pt x="60198" y="920762"/>
                </a:lnTo>
                <a:lnTo>
                  <a:pt x="80911" y="961428"/>
                </a:lnTo>
                <a:lnTo>
                  <a:pt x="104343" y="1000391"/>
                </a:lnTo>
                <a:lnTo>
                  <a:pt x="130365" y="1037501"/>
                </a:lnTo>
                <a:lnTo>
                  <a:pt x="158864" y="1072642"/>
                </a:lnTo>
                <a:lnTo>
                  <a:pt x="189699" y="1105700"/>
                </a:lnTo>
                <a:lnTo>
                  <a:pt x="222758" y="1136535"/>
                </a:lnTo>
                <a:lnTo>
                  <a:pt x="257898" y="1165034"/>
                </a:lnTo>
                <a:lnTo>
                  <a:pt x="295008" y="1191056"/>
                </a:lnTo>
                <a:lnTo>
                  <a:pt x="333971" y="1214488"/>
                </a:lnTo>
                <a:lnTo>
                  <a:pt x="374637" y="1235202"/>
                </a:lnTo>
                <a:lnTo>
                  <a:pt x="416902" y="1253083"/>
                </a:lnTo>
                <a:lnTo>
                  <a:pt x="460629" y="1267980"/>
                </a:lnTo>
                <a:lnTo>
                  <a:pt x="505701" y="1279791"/>
                </a:lnTo>
                <a:lnTo>
                  <a:pt x="551980" y="1288389"/>
                </a:lnTo>
                <a:lnTo>
                  <a:pt x="599351" y="1293634"/>
                </a:lnTo>
                <a:lnTo>
                  <a:pt x="647700" y="1295400"/>
                </a:lnTo>
                <a:lnTo>
                  <a:pt x="696036" y="1293634"/>
                </a:lnTo>
                <a:lnTo>
                  <a:pt x="743407" y="1288389"/>
                </a:lnTo>
                <a:lnTo>
                  <a:pt x="789686" y="1279791"/>
                </a:lnTo>
                <a:lnTo>
                  <a:pt x="834758" y="1267980"/>
                </a:lnTo>
                <a:lnTo>
                  <a:pt x="878484" y="1253083"/>
                </a:lnTo>
                <a:lnTo>
                  <a:pt x="920750" y="1235202"/>
                </a:lnTo>
                <a:lnTo>
                  <a:pt x="961415" y="1214488"/>
                </a:lnTo>
                <a:lnTo>
                  <a:pt x="1000379" y="1191056"/>
                </a:lnTo>
                <a:lnTo>
                  <a:pt x="1037488" y="1165034"/>
                </a:lnTo>
                <a:lnTo>
                  <a:pt x="1072629" y="1136535"/>
                </a:lnTo>
                <a:lnTo>
                  <a:pt x="1105687" y="1105700"/>
                </a:lnTo>
                <a:lnTo>
                  <a:pt x="1136523" y="1072642"/>
                </a:lnTo>
                <a:lnTo>
                  <a:pt x="1165021" y="1037501"/>
                </a:lnTo>
                <a:lnTo>
                  <a:pt x="1191044" y="1000391"/>
                </a:lnTo>
                <a:lnTo>
                  <a:pt x="1214475" y="961428"/>
                </a:lnTo>
                <a:lnTo>
                  <a:pt x="1235189" y="920762"/>
                </a:lnTo>
                <a:lnTo>
                  <a:pt x="1253070" y="878497"/>
                </a:lnTo>
                <a:lnTo>
                  <a:pt x="1267968" y="834771"/>
                </a:lnTo>
                <a:lnTo>
                  <a:pt x="1279779" y="789698"/>
                </a:lnTo>
                <a:lnTo>
                  <a:pt x="1288376" y="743419"/>
                </a:lnTo>
                <a:lnTo>
                  <a:pt x="1293622" y="696048"/>
                </a:lnTo>
                <a:lnTo>
                  <a:pt x="1295400" y="647700"/>
                </a:lnTo>
                <a:close/>
              </a:path>
              <a:path w="1341755" h="2079625">
                <a:moveTo>
                  <a:pt x="1341450" y="1758467"/>
                </a:moveTo>
                <a:lnTo>
                  <a:pt x="1337970" y="1711083"/>
                </a:lnTo>
                <a:lnTo>
                  <a:pt x="1327873" y="1665846"/>
                </a:lnTo>
                <a:lnTo>
                  <a:pt x="1311643" y="1623263"/>
                </a:lnTo>
                <a:lnTo>
                  <a:pt x="1289786" y="1583842"/>
                </a:lnTo>
                <a:lnTo>
                  <a:pt x="1262786" y="1548053"/>
                </a:lnTo>
                <a:lnTo>
                  <a:pt x="1231150" y="1516418"/>
                </a:lnTo>
                <a:lnTo>
                  <a:pt x="1195374" y="1489430"/>
                </a:lnTo>
                <a:lnTo>
                  <a:pt x="1155941" y="1467561"/>
                </a:lnTo>
                <a:lnTo>
                  <a:pt x="1113358" y="1451330"/>
                </a:lnTo>
                <a:lnTo>
                  <a:pt x="1068133" y="1441234"/>
                </a:lnTo>
                <a:lnTo>
                  <a:pt x="1020737" y="1437754"/>
                </a:lnTo>
                <a:lnTo>
                  <a:pt x="973340" y="1441234"/>
                </a:lnTo>
                <a:lnTo>
                  <a:pt x="928116" y="1451330"/>
                </a:lnTo>
                <a:lnTo>
                  <a:pt x="885532" y="1467561"/>
                </a:lnTo>
                <a:lnTo>
                  <a:pt x="846112" y="1489430"/>
                </a:lnTo>
                <a:lnTo>
                  <a:pt x="810323" y="1516418"/>
                </a:lnTo>
                <a:lnTo>
                  <a:pt x="778687" y="1548053"/>
                </a:lnTo>
                <a:lnTo>
                  <a:pt x="751687" y="1583842"/>
                </a:lnTo>
                <a:lnTo>
                  <a:pt x="729830" y="1623263"/>
                </a:lnTo>
                <a:lnTo>
                  <a:pt x="713600" y="1665846"/>
                </a:lnTo>
                <a:lnTo>
                  <a:pt x="703503" y="1711083"/>
                </a:lnTo>
                <a:lnTo>
                  <a:pt x="700024" y="1758467"/>
                </a:lnTo>
                <a:lnTo>
                  <a:pt x="703503" y="1805863"/>
                </a:lnTo>
                <a:lnTo>
                  <a:pt x="713600" y="1851101"/>
                </a:lnTo>
                <a:lnTo>
                  <a:pt x="729830" y="1893671"/>
                </a:lnTo>
                <a:lnTo>
                  <a:pt x="751687" y="1933105"/>
                </a:lnTo>
                <a:lnTo>
                  <a:pt x="778687" y="1968881"/>
                </a:lnTo>
                <a:lnTo>
                  <a:pt x="810323" y="2000516"/>
                </a:lnTo>
                <a:lnTo>
                  <a:pt x="846112" y="2027516"/>
                </a:lnTo>
                <a:lnTo>
                  <a:pt x="885532" y="2049373"/>
                </a:lnTo>
                <a:lnTo>
                  <a:pt x="928116" y="2065604"/>
                </a:lnTo>
                <a:lnTo>
                  <a:pt x="973340" y="2075700"/>
                </a:lnTo>
                <a:lnTo>
                  <a:pt x="1020737" y="2079180"/>
                </a:lnTo>
                <a:lnTo>
                  <a:pt x="1068133" y="2075700"/>
                </a:lnTo>
                <a:lnTo>
                  <a:pt x="1113358" y="2065604"/>
                </a:lnTo>
                <a:lnTo>
                  <a:pt x="1155941" y="2049373"/>
                </a:lnTo>
                <a:lnTo>
                  <a:pt x="1195374" y="2027516"/>
                </a:lnTo>
                <a:lnTo>
                  <a:pt x="1231150" y="2000516"/>
                </a:lnTo>
                <a:lnTo>
                  <a:pt x="1262786" y="1968881"/>
                </a:lnTo>
                <a:lnTo>
                  <a:pt x="1289786" y="1933105"/>
                </a:lnTo>
                <a:lnTo>
                  <a:pt x="1311643" y="1893671"/>
                </a:lnTo>
                <a:lnTo>
                  <a:pt x="1327873" y="1851101"/>
                </a:lnTo>
                <a:lnTo>
                  <a:pt x="1337970" y="1805863"/>
                </a:lnTo>
                <a:lnTo>
                  <a:pt x="1341450" y="1758467"/>
                </a:ln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080" y="5500631"/>
            <a:ext cx="137159" cy="137160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1664195" y="4495799"/>
            <a:ext cx="607060" cy="1567180"/>
          </a:xfrm>
          <a:custGeom>
            <a:avLst/>
            <a:gdLst/>
            <a:ahLst/>
            <a:cxnLst/>
            <a:rect l="l" t="t" r="r" b="b"/>
            <a:pathLst>
              <a:path w="607060" h="1567179">
                <a:moveTo>
                  <a:pt x="274332" y="1429524"/>
                </a:moveTo>
                <a:lnTo>
                  <a:pt x="267335" y="1386166"/>
                </a:lnTo>
                <a:lnTo>
                  <a:pt x="247865" y="1348511"/>
                </a:lnTo>
                <a:lnTo>
                  <a:pt x="218173" y="1318818"/>
                </a:lnTo>
                <a:lnTo>
                  <a:pt x="180517" y="1299349"/>
                </a:lnTo>
                <a:lnTo>
                  <a:pt x="137172" y="1292364"/>
                </a:lnTo>
                <a:lnTo>
                  <a:pt x="93814" y="1299349"/>
                </a:lnTo>
                <a:lnTo>
                  <a:pt x="56159" y="1318818"/>
                </a:lnTo>
                <a:lnTo>
                  <a:pt x="26466" y="1348511"/>
                </a:lnTo>
                <a:lnTo>
                  <a:pt x="6997" y="1386166"/>
                </a:lnTo>
                <a:lnTo>
                  <a:pt x="0" y="1429524"/>
                </a:lnTo>
                <a:lnTo>
                  <a:pt x="6997" y="1472869"/>
                </a:lnTo>
                <a:lnTo>
                  <a:pt x="26466" y="1510525"/>
                </a:lnTo>
                <a:lnTo>
                  <a:pt x="56159" y="1540217"/>
                </a:lnTo>
                <a:lnTo>
                  <a:pt x="93814" y="1559687"/>
                </a:lnTo>
                <a:lnTo>
                  <a:pt x="137172" y="1566684"/>
                </a:lnTo>
                <a:lnTo>
                  <a:pt x="180517" y="1559687"/>
                </a:lnTo>
                <a:lnTo>
                  <a:pt x="218173" y="1540217"/>
                </a:lnTo>
                <a:lnTo>
                  <a:pt x="247865" y="1510525"/>
                </a:lnTo>
                <a:lnTo>
                  <a:pt x="267335" y="1472869"/>
                </a:lnTo>
                <a:lnTo>
                  <a:pt x="274332" y="1429524"/>
                </a:lnTo>
                <a:close/>
              </a:path>
              <a:path w="607060" h="1567179">
                <a:moveTo>
                  <a:pt x="606564" y="182880"/>
                </a:moveTo>
                <a:lnTo>
                  <a:pt x="600024" y="134264"/>
                </a:lnTo>
                <a:lnTo>
                  <a:pt x="581583" y="90589"/>
                </a:lnTo>
                <a:lnTo>
                  <a:pt x="552996" y="53568"/>
                </a:lnTo>
                <a:lnTo>
                  <a:pt x="515975" y="24980"/>
                </a:lnTo>
                <a:lnTo>
                  <a:pt x="472300" y="6540"/>
                </a:lnTo>
                <a:lnTo>
                  <a:pt x="423684" y="0"/>
                </a:lnTo>
                <a:lnTo>
                  <a:pt x="375056" y="6540"/>
                </a:lnTo>
                <a:lnTo>
                  <a:pt x="331381" y="24980"/>
                </a:lnTo>
                <a:lnTo>
                  <a:pt x="294360" y="53568"/>
                </a:lnTo>
                <a:lnTo>
                  <a:pt x="265772" y="90589"/>
                </a:lnTo>
                <a:lnTo>
                  <a:pt x="247332" y="134264"/>
                </a:lnTo>
                <a:lnTo>
                  <a:pt x="240804" y="182880"/>
                </a:lnTo>
                <a:lnTo>
                  <a:pt x="247332" y="231508"/>
                </a:lnTo>
                <a:lnTo>
                  <a:pt x="265772" y="275183"/>
                </a:lnTo>
                <a:lnTo>
                  <a:pt x="294360" y="312204"/>
                </a:lnTo>
                <a:lnTo>
                  <a:pt x="331381" y="340791"/>
                </a:lnTo>
                <a:lnTo>
                  <a:pt x="375056" y="359232"/>
                </a:lnTo>
                <a:lnTo>
                  <a:pt x="423684" y="365760"/>
                </a:lnTo>
                <a:lnTo>
                  <a:pt x="472300" y="359232"/>
                </a:lnTo>
                <a:lnTo>
                  <a:pt x="515975" y="340791"/>
                </a:lnTo>
                <a:lnTo>
                  <a:pt x="552996" y="312204"/>
                </a:lnTo>
                <a:lnTo>
                  <a:pt x="581583" y="275183"/>
                </a:lnTo>
                <a:lnTo>
                  <a:pt x="600024" y="231508"/>
                </a:lnTo>
                <a:lnTo>
                  <a:pt x="606564" y="182880"/>
                </a:ln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8000"/>
                </a:lnTo>
              </a:path>
            </a:pathLst>
          </a:custGeom>
          <a:ln w="38100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EC3AE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8000"/>
                </a:lnTo>
              </a:path>
            </a:pathLst>
          </a:custGeom>
          <a:ln w="9525">
            <a:solidFill>
              <a:srgbClr val="FE86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0413" y="1213490"/>
            <a:ext cx="5063172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1">
                <a:solidFill>
                  <a:srgbClr val="575F6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6321" y="2250657"/>
            <a:ext cx="7051357" cy="258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6.png"/><Relationship Id="rId3" Type="http://schemas.openxmlformats.org/officeDocument/2006/relationships/image" Target="../media/image22.jpg"/><Relationship Id="rId7" Type="http://schemas.openxmlformats.org/officeDocument/2006/relationships/image" Target="../media/image17.png"/><Relationship Id="rId12" Type="http://schemas.openxmlformats.org/officeDocument/2006/relationships/image" Target="../media/image2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24.jpg"/><Relationship Id="rId5" Type="http://schemas.openxmlformats.org/officeDocument/2006/relationships/image" Target="../media/image16.jpg"/><Relationship Id="rId10" Type="http://schemas.openxmlformats.org/officeDocument/2006/relationships/image" Target="../media/image23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7.png"/><Relationship Id="rId7" Type="http://schemas.openxmlformats.org/officeDocument/2006/relationships/image" Target="../media/image17.png"/><Relationship Id="rId12" Type="http://schemas.openxmlformats.org/officeDocument/2006/relationships/image" Target="../media/image30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29.jpg"/><Relationship Id="rId5" Type="http://schemas.openxmlformats.org/officeDocument/2006/relationships/image" Target="../media/image16.jpg"/><Relationship Id="rId10" Type="http://schemas.openxmlformats.org/officeDocument/2006/relationships/image" Target="../media/image28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8.jpg"/><Relationship Id="rId12" Type="http://schemas.openxmlformats.org/officeDocument/2006/relationships/image" Target="../media/image3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33.png"/><Relationship Id="rId5" Type="http://schemas.openxmlformats.org/officeDocument/2006/relationships/image" Target="../media/image31.png"/><Relationship Id="rId10" Type="http://schemas.openxmlformats.org/officeDocument/2006/relationships/image" Target="../media/image32.jpg"/><Relationship Id="rId4" Type="http://schemas.openxmlformats.org/officeDocument/2006/relationships/image" Target="../media/image22.jpg"/><Relationship Id="rId9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4536" y="6858000"/>
                </a:lnTo>
                <a:lnTo>
                  <a:pt x="444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687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7" y="6858000"/>
                </a:lnTo>
                <a:lnTo>
                  <a:pt x="313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3" y="6858000"/>
                </a:lnTo>
                <a:lnTo>
                  <a:pt x="4762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335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104664" y="0"/>
                </a:moveTo>
                <a:lnTo>
                  <a:pt x="0" y="0"/>
                </a:lnTo>
                <a:lnTo>
                  <a:pt x="0" y="6858000"/>
                </a:lnTo>
                <a:lnTo>
                  <a:pt x="104664" y="6858000"/>
                </a:lnTo>
                <a:lnTo>
                  <a:pt x="104664" y="0"/>
                </a:lnTo>
                <a:close/>
              </a:path>
            </a:pathLst>
          </a:custGeom>
          <a:solidFill>
            <a:srgbClr val="FFD9CE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90600" y="0"/>
            <a:ext cx="381000" cy="6858000"/>
            <a:chOff x="990600" y="0"/>
            <a:chExt cx="381000" cy="6858000"/>
          </a:xfrm>
        </p:grpSpPr>
        <p:sp>
          <p:nvSpPr>
            <p:cNvPr id="7" name="object 7"/>
            <p:cNvSpPr/>
            <p:nvPr/>
          </p:nvSpPr>
          <p:spPr>
            <a:xfrm>
              <a:off x="990600" y="0"/>
              <a:ext cx="182245" cy="6858000"/>
            </a:xfrm>
            <a:custGeom>
              <a:avLst/>
              <a:gdLst/>
              <a:ahLst/>
              <a:cxnLst/>
              <a:rect l="l" t="t" r="r" b="b"/>
              <a:pathLst>
                <a:path w="182244" h="6858000">
                  <a:moveTo>
                    <a:pt x="18187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1872" y="6858000"/>
                  </a:lnTo>
                  <a:lnTo>
                    <a:pt x="181872" y="0"/>
                  </a:lnTo>
                  <a:close/>
                </a:path>
              </a:pathLst>
            </a:custGeom>
            <a:solidFill>
              <a:srgbClr val="FFD9CE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1320" y="0"/>
              <a:ext cx="230504" cy="6858000"/>
            </a:xfrm>
            <a:custGeom>
              <a:avLst/>
              <a:gdLst/>
              <a:ahLst/>
              <a:cxnLst/>
              <a:rect l="l" t="t" r="r" b="b"/>
              <a:pathLst>
                <a:path w="230505" h="6858000">
                  <a:moveTo>
                    <a:pt x="23027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30279" y="6858000"/>
                  </a:lnTo>
                  <a:lnTo>
                    <a:pt x="230279" y="0"/>
                  </a:lnTo>
                  <a:close/>
                </a:path>
              </a:pathLst>
            </a:custGeom>
            <a:solidFill>
              <a:srgbClr val="FFEDE8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0634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8000"/>
                </a:lnTo>
              </a:path>
            </a:pathLst>
          </a:custGeom>
          <a:ln w="57150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25536" y="0"/>
            <a:ext cx="117475" cy="6858000"/>
            <a:chOff x="825536" y="0"/>
            <a:chExt cx="117475" cy="6858000"/>
          </a:xfrm>
        </p:grpSpPr>
        <p:sp>
          <p:nvSpPr>
            <p:cNvPr id="11" name="object 11"/>
            <p:cNvSpPr/>
            <p:nvPr/>
          </p:nvSpPr>
          <p:spPr>
            <a:xfrm>
              <a:off x="914399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1" y="6858000"/>
                  </a:lnTo>
                </a:path>
              </a:pathLst>
            </a:custGeom>
            <a:ln w="57150">
              <a:solidFill>
                <a:srgbClr val="FFE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4111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1" y="6858000"/>
                  </a:lnTo>
                </a:path>
              </a:pathLst>
            </a:custGeom>
            <a:ln w="57150">
              <a:solidFill>
                <a:srgbClr val="FEC3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72663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8000"/>
                </a:lnTo>
              </a:path>
            </a:pathLst>
          </a:custGeom>
          <a:ln w="28575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8000"/>
                </a:lnTo>
              </a:path>
            </a:pathLst>
          </a:custGeom>
          <a:ln w="9525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8527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09600" y="0"/>
            <a:ext cx="1661160" cy="6858000"/>
            <a:chOff x="609600" y="0"/>
            <a:chExt cx="1661160" cy="6858000"/>
          </a:xfrm>
        </p:grpSpPr>
        <p:sp>
          <p:nvSpPr>
            <p:cNvPr id="17" name="object 17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EC3AE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600" y="3428999"/>
              <a:ext cx="1341755" cy="2079625"/>
            </a:xfrm>
            <a:custGeom>
              <a:avLst/>
              <a:gdLst/>
              <a:ahLst/>
              <a:cxnLst/>
              <a:rect l="l" t="t" r="r" b="b"/>
              <a:pathLst>
                <a:path w="1341755" h="2079625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92"/>
                  </a:lnTo>
                  <a:lnTo>
                    <a:pt x="1279779" y="505714"/>
                  </a:lnTo>
                  <a:lnTo>
                    <a:pt x="1267968" y="460641"/>
                  </a:lnTo>
                  <a:lnTo>
                    <a:pt x="1253070" y="416915"/>
                  </a:lnTo>
                  <a:lnTo>
                    <a:pt x="1235189" y="374650"/>
                  </a:lnTo>
                  <a:lnTo>
                    <a:pt x="1214475" y="333984"/>
                  </a:lnTo>
                  <a:lnTo>
                    <a:pt x="1191044" y="295021"/>
                  </a:lnTo>
                  <a:lnTo>
                    <a:pt x="1165021" y="257911"/>
                  </a:lnTo>
                  <a:lnTo>
                    <a:pt x="1136523" y="222770"/>
                  </a:lnTo>
                  <a:lnTo>
                    <a:pt x="1105687" y="189712"/>
                  </a:lnTo>
                  <a:lnTo>
                    <a:pt x="1072629" y="158877"/>
                  </a:lnTo>
                  <a:lnTo>
                    <a:pt x="1037488" y="130378"/>
                  </a:lnTo>
                  <a:lnTo>
                    <a:pt x="1000379" y="104355"/>
                  </a:lnTo>
                  <a:lnTo>
                    <a:pt x="961415" y="80924"/>
                  </a:lnTo>
                  <a:lnTo>
                    <a:pt x="920750" y="60210"/>
                  </a:lnTo>
                  <a:lnTo>
                    <a:pt x="878484" y="42329"/>
                  </a:lnTo>
                  <a:lnTo>
                    <a:pt x="834758" y="27432"/>
                  </a:lnTo>
                  <a:lnTo>
                    <a:pt x="789686" y="15621"/>
                  </a:lnTo>
                  <a:lnTo>
                    <a:pt x="743407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210"/>
                  </a:lnTo>
                  <a:lnTo>
                    <a:pt x="333971" y="80924"/>
                  </a:lnTo>
                  <a:lnTo>
                    <a:pt x="295008" y="104355"/>
                  </a:lnTo>
                  <a:lnTo>
                    <a:pt x="257898" y="130378"/>
                  </a:lnTo>
                  <a:lnTo>
                    <a:pt x="222758" y="158877"/>
                  </a:lnTo>
                  <a:lnTo>
                    <a:pt x="189699" y="189712"/>
                  </a:lnTo>
                  <a:lnTo>
                    <a:pt x="158864" y="222770"/>
                  </a:lnTo>
                  <a:lnTo>
                    <a:pt x="130365" y="257911"/>
                  </a:lnTo>
                  <a:lnTo>
                    <a:pt x="104343" y="295021"/>
                  </a:lnTo>
                  <a:lnTo>
                    <a:pt x="80911" y="333984"/>
                  </a:lnTo>
                  <a:lnTo>
                    <a:pt x="60198" y="374650"/>
                  </a:lnTo>
                  <a:lnTo>
                    <a:pt x="42316" y="416915"/>
                  </a:lnTo>
                  <a:lnTo>
                    <a:pt x="27419" y="460641"/>
                  </a:lnTo>
                  <a:lnTo>
                    <a:pt x="15608" y="505714"/>
                  </a:lnTo>
                  <a:lnTo>
                    <a:pt x="7010" y="551992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19"/>
                  </a:lnTo>
                  <a:lnTo>
                    <a:pt x="15608" y="789698"/>
                  </a:lnTo>
                  <a:lnTo>
                    <a:pt x="27419" y="834771"/>
                  </a:lnTo>
                  <a:lnTo>
                    <a:pt x="42316" y="878497"/>
                  </a:lnTo>
                  <a:lnTo>
                    <a:pt x="60198" y="920762"/>
                  </a:lnTo>
                  <a:lnTo>
                    <a:pt x="80911" y="961428"/>
                  </a:lnTo>
                  <a:lnTo>
                    <a:pt x="104343" y="1000391"/>
                  </a:lnTo>
                  <a:lnTo>
                    <a:pt x="130365" y="1037501"/>
                  </a:lnTo>
                  <a:lnTo>
                    <a:pt x="158864" y="1072642"/>
                  </a:lnTo>
                  <a:lnTo>
                    <a:pt x="189699" y="1105700"/>
                  </a:lnTo>
                  <a:lnTo>
                    <a:pt x="222758" y="1136535"/>
                  </a:lnTo>
                  <a:lnTo>
                    <a:pt x="257898" y="1165034"/>
                  </a:lnTo>
                  <a:lnTo>
                    <a:pt x="295008" y="1191056"/>
                  </a:lnTo>
                  <a:lnTo>
                    <a:pt x="333971" y="1214488"/>
                  </a:lnTo>
                  <a:lnTo>
                    <a:pt x="374637" y="1235202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07" y="1288389"/>
                  </a:lnTo>
                  <a:lnTo>
                    <a:pt x="789686" y="1279791"/>
                  </a:lnTo>
                  <a:lnTo>
                    <a:pt x="834758" y="1267980"/>
                  </a:lnTo>
                  <a:lnTo>
                    <a:pt x="878484" y="1253083"/>
                  </a:lnTo>
                  <a:lnTo>
                    <a:pt x="920750" y="1235202"/>
                  </a:lnTo>
                  <a:lnTo>
                    <a:pt x="961415" y="1214488"/>
                  </a:lnTo>
                  <a:lnTo>
                    <a:pt x="1000379" y="1191056"/>
                  </a:lnTo>
                  <a:lnTo>
                    <a:pt x="1037488" y="1165034"/>
                  </a:lnTo>
                  <a:lnTo>
                    <a:pt x="1072629" y="1136535"/>
                  </a:lnTo>
                  <a:lnTo>
                    <a:pt x="1105687" y="1105700"/>
                  </a:lnTo>
                  <a:lnTo>
                    <a:pt x="1136523" y="1072642"/>
                  </a:lnTo>
                  <a:lnTo>
                    <a:pt x="1165021" y="1037501"/>
                  </a:lnTo>
                  <a:lnTo>
                    <a:pt x="1191044" y="1000391"/>
                  </a:lnTo>
                  <a:lnTo>
                    <a:pt x="1214475" y="961428"/>
                  </a:lnTo>
                  <a:lnTo>
                    <a:pt x="1235189" y="920762"/>
                  </a:lnTo>
                  <a:lnTo>
                    <a:pt x="1253070" y="878497"/>
                  </a:lnTo>
                  <a:lnTo>
                    <a:pt x="1267968" y="834771"/>
                  </a:lnTo>
                  <a:lnTo>
                    <a:pt x="1279779" y="789698"/>
                  </a:lnTo>
                  <a:lnTo>
                    <a:pt x="1288376" y="743419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755" h="2079625">
                  <a:moveTo>
                    <a:pt x="1341450" y="1758467"/>
                  </a:moveTo>
                  <a:lnTo>
                    <a:pt x="1337970" y="1711083"/>
                  </a:lnTo>
                  <a:lnTo>
                    <a:pt x="1327873" y="1665846"/>
                  </a:lnTo>
                  <a:lnTo>
                    <a:pt x="1311643" y="1623263"/>
                  </a:lnTo>
                  <a:lnTo>
                    <a:pt x="1289786" y="1583842"/>
                  </a:lnTo>
                  <a:lnTo>
                    <a:pt x="1262786" y="1548053"/>
                  </a:lnTo>
                  <a:lnTo>
                    <a:pt x="1231150" y="1516418"/>
                  </a:lnTo>
                  <a:lnTo>
                    <a:pt x="1195374" y="1489430"/>
                  </a:lnTo>
                  <a:lnTo>
                    <a:pt x="1155941" y="1467561"/>
                  </a:lnTo>
                  <a:lnTo>
                    <a:pt x="1113358" y="1451330"/>
                  </a:lnTo>
                  <a:lnTo>
                    <a:pt x="1068133" y="1441234"/>
                  </a:lnTo>
                  <a:lnTo>
                    <a:pt x="1020737" y="1437754"/>
                  </a:lnTo>
                  <a:lnTo>
                    <a:pt x="973340" y="1441234"/>
                  </a:lnTo>
                  <a:lnTo>
                    <a:pt x="928116" y="1451330"/>
                  </a:lnTo>
                  <a:lnTo>
                    <a:pt x="885532" y="1467561"/>
                  </a:lnTo>
                  <a:lnTo>
                    <a:pt x="846112" y="1489430"/>
                  </a:lnTo>
                  <a:lnTo>
                    <a:pt x="810323" y="1516418"/>
                  </a:lnTo>
                  <a:lnTo>
                    <a:pt x="778687" y="1548053"/>
                  </a:lnTo>
                  <a:lnTo>
                    <a:pt x="751687" y="1583842"/>
                  </a:lnTo>
                  <a:lnTo>
                    <a:pt x="729830" y="1623263"/>
                  </a:lnTo>
                  <a:lnTo>
                    <a:pt x="713600" y="1665846"/>
                  </a:lnTo>
                  <a:lnTo>
                    <a:pt x="703503" y="1711083"/>
                  </a:lnTo>
                  <a:lnTo>
                    <a:pt x="700024" y="1758467"/>
                  </a:lnTo>
                  <a:lnTo>
                    <a:pt x="703503" y="1805863"/>
                  </a:lnTo>
                  <a:lnTo>
                    <a:pt x="713600" y="1851101"/>
                  </a:lnTo>
                  <a:lnTo>
                    <a:pt x="729830" y="1893671"/>
                  </a:lnTo>
                  <a:lnTo>
                    <a:pt x="751687" y="1933105"/>
                  </a:lnTo>
                  <a:lnTo>
                    <a:pt x="778687" y="1968881"/>
                  </a:lnTo>
                  <a:lnTo>
                    <a:pt x="810323" y="2000516"/>
                  </a:lnTo>
                  <a:lnTo>
                    <a:pt x="846112" y="2027516"/>
                  </a:lnTo>
                  <a:lnTo>
                    <a:pt x="885532" y="2049373"/>
                  </a:lnTo>
                  <a:lnTo>
                    <a:pt x="928116" y="2065604"/>
                  </a:lnTo>
                  <a:lnTo>
                    <a:pt x="973340" y="2075700"/>
                  </a:lnTo>
                  <a:lnTo>
                    <a:pt x="1020737" y="2079180"/>
                  </a:lnTo>
                  <a:lnTo>
                    <a:pt x="1068133" y="2075700"/>
                  </a:lnTo>
                  <a:lnTo>
                    <a:pt x="1113358" y="2065604"/>
                  </a:lnTo>
                  <a:lnTo>
                    <a:pt x="1155941" y="2049373"/>
                  </a:lnTo>
                  <a:lnTo>
                    <a:pt x="1195374" y="2027516"/>
                  </a:lnTo>
                  <a:lnTo>
                    <a:pt x="1231150" y="2000516"/>
                  </a:lnTo>
                  <a:lnTo>
                    <a:pt x="1262786" y="1968881"/>
                  </a:lnTo>
                  <a:lnTo>
                    <a:pt x="1289786" y="1933105"/>
                  </a:lnTo>
                  <a:lnTo>
                    <a:pt x="1311643" y="1893671"/>
                  </a:lnTo>
                  <a:lnTo>
                    <a:pt x="1327873" y="1851101"/>
                  </a:lnTo>
                  <a:lnTo>
                    <a:pt x="1337970" y="1805863"/>
                  </a:lnTo>
                  <a:lnTo>
                    <a:pt x="1341450" y="1758467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080" y="5500631"/>
              <a:ext cx="137159" cy="1371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64195" y="4495799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24"/>
                  </a:moveTo>
                  <a:lnTo>
                    <a:pt x="267335" y="1386166"/>
                  </a:lnTo>
                  <a:lnTo>
                    <a:pt x="247865" y="1348511"/>
                  </a:lnTo>
                  <a:lnTo>
                    <a:pt x="218173" y="1318818"/>
                  </a:lnTo>
                  <a:lnTo>
                    <a:pt x="180517" y="1299349"/>
                  </a:lnTo>
                  <a:lnTo>
                    <a:pt x="137172" y="1292364"/>
                  </a:lnTo>
                  <a:lnTo>
                    <a:pt x="93814" y="1299349"/>
                  </a:lnTo>
                  <a:lnTo>
                    <a:pt x="56159" y="1318818"/>
                  </a:lnTo>
                  <a:lnTo>
                    <a:pt x="26466" y="1348511"/>
                  </a:lnTo>
                  <a:lnTo>
                    <a:pt x="6997" y="1386166"/>
                  </a:lnTo>
                  <a:lnTo>
                    <a:pt x="0" y="1429524"/>
                  </a:lnTo>
                  <a:lnTo>
                    <a:pt x="6997" y="1472869"/>
                  </a:lnTo>
                  <a:lnTo>
                    <a:pt x="26466" y="1510525"/>
                  </a:lnTo>
                  <a:lnTo>
                    <a:pt x="56159" y="1540217"/>
                  </a:lnTo>
                  <a:lnTo>
                    <a:pt x="93814" y="1559687"/>
                  </a:lnTo>
                  <a:lnTo>
                    <a:pt x="137172" y="1566684"/>
                  </a:lnTo>
                  <a:lnTo>
                    <a:pt x="180517" y="1559687"/>
                  </a:lnTo>
                  <a:lnTo>
                    <a:pt x="218173" y="1540217"/>
                  </a:lnTo>
                  <a:lnTo>
                    <a:pt x="247865" y="1510525"/>
                  </a:lnTo>
                  <a:lnTo>
                    <a:pt x="267335" y="1472869"/>
                  </a:lnTo>
                  <a:lnTo>
                    <a:pt x="274332" y="1429524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64"/>
                  </a:lnTo>
                  <a:lnTo>
                    <a:pt x="581583" y="90589"/>
                  </a:lnTo>
                  <a:lnTo>
                    <a:pt x="552996" y="53568"/>
                  </a:lnTo>
                  <a:lnTo>
                    <a:pt x="515975" y="24980"/>
                  </a:lnTo>
                  <a:lnTo>
                    <a:pt x="472300" y="6540"/>
                  </a:lnTo>
                  <a:lnTo>
                    <a:pt x="423684" y="0"/>
                  </a:lnTo>
                  <a:lnTo>
                    <a:pt x="375056" y="6540"/>
                  </a:lnTo>
                  <a:lnTo>
                    <a:pt x="331381" y="24980"/>
                  </a:lnTo>
                  <a:lnTo>
                    <a:pt x="294360" y="53568"/>
                  </a:lnTo>
                  <a:lnTo>
                    <a:pt x="265772" y="90589"/>
                  </a:lnTo>
                  <a:lnTo>
                    <a:pt x="247332" y="134264"/>
                  </a:lnTo>
                  <a:lnTo>
                    <a:pt x="240804" y="182880"/>
                  </a:lnTo>
                  <a:lnTo>
                    <a:pt x="247332" y="231508"/>
                  </a:lnTo>
                  <a:lnTo>
                    <a:pt x="265772" y="275183"/>
                  </a:lnTo>
                  <a:lnTo>
                    <a:pt x="294360" y="312204"/>
                  </a:lnTo>
                  <a:lnTo>
                    <a:pt x="331381" y="340791"/>
                  </a:lnTo>
                  <a:lnTo>
                    <a:pt x="375056" y="359232"/>
                  </a:lnTo>
                  <a:lnTo>
                    <a:pt x="423684" y="365760"/>
                  </a:lnTo>
                  <a:lnTo>
                    <a:pt x="472300" y="359232"/>
                  </a:lnTo>
                  <a:lnTo>
                    <a:pt x="515975" y="340791"/>
                  </a:lnTo>
                  <a:lnTo>
                    <a:pt x="552996" y="312204"/>
                  </a:lnTo>
                  <a:lnTo>
                    <a:pt x="581583" y="275183"/>
                  </a:lnTo>
                  <a:lnTo>
                    <a:pt x="600024" y="231508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900">
              <a:lnSpc>
                <a:spcPct val="100000"/>
              </a:lnSpc>
              <a:spcBef>
                <a:spcPts val="100"/>
              </a:spcBef>
            </a:pPr>
            <a:r>
              <a:rPr sz="3200" spc="440" dirty="0"/>
              <a:t>B</a:t>
            </a:r>
            <a:r>
              <a:rPr spc="440" dirty="0"/>
              <a:t>ANCO</a:t>
            </a:r>
            <a:r>
              <a:rPr spc="320" dirty="0"/>
              <a:t> </a:t>
            </a:r>
            <a:r>
              <a:rPr spc="434" dirty="0"/>
              <a:t>DE</a:t>
            </a:r>
            <a:r>
              <a:rPr spc="315" dirty="0"/>
              <a:t> </a:t>
            </a:r>
            <a:r>
              <a:rPr sz="3200" spc="420" dirty="0"/>
              <a:t>D</a:t>
            </a:r>
            <a:r>
              <a:rPr spc="420" dirty="0"/>
              <a:t>ADOS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2645568" y="2250657"/>
            <a:ext cx="5452110" cy="21268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70" algn="ctr">
              <a:lnSpc>
                <a:spcPct val="99900"/>
              </a:lnSpc>
              <a:spcBef>
                <a:spcPts val="105"/>
              </a:spcBef>
              <a:tabLst>
                <a:tab pos="1275715" algn="l"/>
                <a:tab pos="1712595" algn="l"/>
                <a:tab pos="2049145" algn="l"/>
                <a:tab pos="3749040" algn="l"/>
                <a:tab pos="3971290" algn="l"/>
              </a:tabLst>
            </a:pPr>
            <a:r>
              <a:rPr sz="3600" b="1" spc="420" dirty="0">
                <a:solidFill>
                  <a:srgbClr val="575F6D"/>
                </a:solidFill>
                <a:latin typeface="Cambria"/>
                <a:cs typeface="Cambria"/>
              </a:rPr>
              <a:t>T</a:t>
            </a:r>
            <a:r>
              <a:rPr sz="2850" b="1" spc="420" dirty="0">
                <a:solidFill>
                  <a:srgbClr val="575F6D"/>
                </a:solidFill>
                <a:latin typeface="Cambria"/>
                <a:cs typeface="Cambria"/>
              </a:rPr>
              <a:t>RANSFORMAÇÃO	</a:t>
            </a:r>
            <a:r>
              <a:rPr sz="2850" b="1" spc="400" dirty="0">
                <a:solidFill>
                  <a:srgbClr val="575F6D"/>
                </a:solidFill>
                <a:latin typeface="Cambria"/>
                <a:cs typeface="Cambria"/>
              </a:rPr>
              <a:t>DO </a:t>
            </a:r>
            <a:r>
              <a:rPr sz="2850" b="1" spc="405" dirty="0">
                <a:solidFill>
                  <a:srgbClr val="575F6D"/>
                </a:solidFill>
                <a:latin typeface="Cambria"/>
                <a:cs typeface="Cambria"/>
              </a:rPr>
              <a:t> </a:t>
            </a:r>
            <a:r>
              <a:rPr sz="3600" b="1" spc="455" dirty="0">
                <a:solidFill>
                  <a:srgbClr val="575F6D"/>
                </a:solidFill>
                <a:latin typeface="Cambria"/>
                <a:cs typeface="Cambria"/>
              </a:rPr>
              <a:t>M</a:t>
            </a:r>
            <a:r>
              <a:rPr sz="2850" b="1" spc="455" dirty="0">
                <a:solidFill>
                  <a:srgbClr val="575F6D"/>
                </a:solidFill>
                <a:latin typeface="Cambria"/>
                <a:cs typeface="Cambria"/>
              </a:rPr>
              <a:t>ODELO	</a:t>
            </a:r>
            <a:r>
              <a:rPr sz="3600" b="1" spc="455" dirty="0">
                <a:solidFill>
                  <a:srgbClr val="575F6D"/>
                </a:solidFill>
                <a:latin typeface="Cambria"/>
                <a:cs typeface="Cambria"/>
              </a:rPr>
              <a:t>C</a:t>
            </a:r>
            <a:r>
              <a:rPr sz="2850" b="1" spc="455" dirty="0">
                <a:solidFill>
                  <a:srgbClr val="575F6D"/>
                </a:solidFill>
                <a:latin typeface="Cambria"/>
                <a:cs typeface="Cambria"/>
              </a:rPr>
              <a:t>ONCEITUAL </a:t>
            </a:r>
            <a:r>
              <a:rPr sz="2850" b="1" spc="459" dirty="0">
                <a:solidFill>
                  <a:srgbClr val="575F6D"/>
                </a:solidFill>
                <a:latin typeface="Cambria"/>
                <a:cs typeface="Cambria"/>
              </a:rPr>
              <a:t> </a:t>
            </a:r>
            <a:r>
              <a:rPr sz="2850" b="1" spc="400" dirty="0">
                <a:solidFill>
                  <a:srgbClr val="575F6D"/>
                </a:solidFill>
                <a:latin typeface="Cambria"/>
                <a:cs typeface="Cambria"/>
              </a:rPr>
              <a:t>PA</a:t>
            </a:r>
            <a:r>
              <a:rPr sz="2850" b="1" spc="420" dirty="0">
                <a:solidFill>
                  <a:srgbClr val="575F6D"/>
                </a:solidFill>
                <a:latin typeface="Cambria"/>
                <a:cs typeface="Cambria"/>
              </a:rPr>
              <a:t>R</a:t>
            </a:r>
            <a:r>
              <a:rPr sz="2850" b="1" spc="315" dirty="0">
                <a:solidFill>
                  <a:srgbClr val="575F6D"/>
                </a:solidFill>
                <a:latin typeface="Cambria"/>
                <a:cs typeface="Cambria"/>
              </a:rPr>
              <a:t>A</a:t>
            </a:r>
            <a:r>
              <a:rPr sz="2850" b="1" dirty="0">
                <a:solidFill>
                  <a:srgbClr val="575F6D"/>
                </a:solidFill>
                <a:latin typeface="Cambria"/>
                <a:cs typeface="Cambria"/>
              </a:rPr>
              <a:t>	</a:t>
            </a:r>
            <a:r>
              <a:rPr sz="2850" b="1" spc="405" dirty="0">
                <a:solidFill>
                  <a:srgbClr val="575F6D"/>
                </a:solidFill>
                <a:latin typeface="Cambria"/>
                <a:cs typeface="Cambria"/>
              </a:rPr>
              <a:t>O</a:t>
            </a:r>
            <a:r>
              <a:rPr sz="2850" b="1" dirty="0">
                <a:solidFill>
                  <a:srgbClr val="575F6D"/>
                </a:solidFill>
                <a:latin typeface="Cambria"/>
                <a:cs typeface="Cambria"/>
              </a:rPr>
              <a:t>	</a:t>
            </a:r>
            <a:r>
              <a:rPr sz="3600" b="1" spc="490" dirty="0">
                <a:solidFill>
                  <a:srgbClr val="575F6D"/>
                </a:solidFill>
                <a:latin typeface="Cambria"/>
                <a:cs typeface="Cambria"/>
              </a:rPr>
              <a:t>M</a:t>
            </a:r>
            <a:r>
              <a:rPr sz="2850" b="1" spc="480" dirty="0">
                <a:solidFill>
                  <a:srgbClr val="575F6D"/>
                </a:solidFill>
                <a:latin typeface="Cambria"/>
                <a:cs typeface="Cambria"/>
              </a:rPr>
              <a:t>ODE</a:t>
            </a:r>
            <a:r>
              <a:rPr sz="2850" b="1" spc="400" dirty="0">
                <a:solidFill>
                  <a:srgbClr val="575F6D"/>
                </a:solidFill>
                <a:latin typeface="Cambria"/>
                <a:cs typeface="Cambria"/>
              </a:rPr>
              <a:t>L</a:t>
            </a:r>
            <a:r>
              <a:rPr sz="2850" b="1" spc="405" dirty="0">
                <a:solidFill>
                  <a:srgbClr val="575F6D"/>
                </a:solidFill>
                <a:latin typeface="Cambria"/>
                <a:cs typeface="Cambria"/>
              </a:rPr>
              <a:t>O</a:t>
            </a:r>
            <a:r>
              <a:rPr sz="2850" b="1" dirty="0">
                <a:solidFill>
                  <a:srgbClr val="575F6D"/>
                </a:solidFill>
                <a:latin typeface="Cambria"/>
                <a:cs typeface="Cambria"/>
              </a:rPr>
              <a:t>	</a:t>
            </a:r>
            <a:r>
              <a:rPr sz="3600" b="1" spc="615" dirty="0" smtClean="0">
                <a:solidFill>
                  <a:srgbClr val="575F6D"/>
                </a:solidFill>
                <a:latin typeface="Cambria"/>
                <a:cs typeface="Cambria"/>
              </a:rPr>
              <a:t>L</a:t>
            </a:r>
            <a:r>
              <a:rPr sz="2850" b="1" spc="495" dirty="0" smtClean="0">
                <a:solidFill>
                  <a:srgbClr val="575F6D"/>
                </a:solidFill>
                <a:latin typeface="Cambria"/>
                <a:cs typeface="Cambria"/>
              </a:rPr>
              <a:t>ÓG</a:t>
            </a:r>
            <a:r>
              <a:rPr sz="2850" b="1" spc="250" dirty="0" smtClean="0">
                <a:solidFill>
                  <a:srgbClr val="575F6D"/>
                </a:solidFill>
                <a:latin typeface="Cambria"/>
                <a:cs typeface="Cambria"/>
              </a:rPr>
              <a:t>I</a:t>
            </a:r>
            <a:r>
              <a:rPr sz="2850" b="1" spc="600" dirty="0" smtClean="0">
                <a:solidFill>
                  <a:srgbClr val="575F6D"/>
                </a:solidFill>
                <a:latin typeface="Cambria"/>
                <a:cs typeface="Cambria"/>
              </a:rPr>
              <a:t>C</a:t>
            </a:r>
            <a:r>
              <a:rPr sz="2850" b="1" spc="405" dirty="0" smtClean="0">
                <a:solidFill>
                  <a:srgbClr val="575F6D"/>
                </a:solidFill>
                <a:latin typeface="Cambria"/>
                <a:cs typeface="Cambria"/>
              </a:rPr>
              <a:t>O</a:t>
            </a:r>
            <a:endParaRPr lang="pt-BR" sz="3650" dirty="0">
              <a:latin typeface="Cambria"/>
              <a:cs typeface="Cambria"/>
            </a:endParaRPr>
          </a:p>
          <a:p>
            <a:pPr marL="12700" marR="5080" indent="1270" algn="ctr">
              <a:lnSpc>
                <a:spcPct val="99900"/>
              </a:lnSpc>
              <a:spcBef>
                <a:spcPts val="105"/>
              </a:spcBef>
              <a:tabLst>
                <a:tab pos="1275715" algn="l"/>
                <a:tab pos="1712595" algn="l"/>
                <a:tab pos="2049145" algn="l"/>
                <a:tab pos="3749040" algn="l"/>
                <a:tab pos="3971290" algn="l"/>
              </a:tabLst>
            </a:pPr>
            <a:r>
              <a:rPr lang="pt-BR" sz="2850" b="1" spc="455" dirty="0">
                <a:solidFill>
                  <a:srgbClr val="575F6D"/>
                </a:solidFill>
                <a:latin typeface="Cambria"/>
                <a:cs typeface="Cambria"/>
              </a:rPr>
              <a:t>Parte II</a:t>
            </a:r>
            <a:endParaRPr sz="2850" b="1" spc="455" dirty="0">
              <a:solidFill>
                <a:srgbClr val="575F6D"/>
              </a:solidFill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7653" y="5610297"/>
            <a:ext cx="2543810" cy="331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1230" marR="5080" indent="-939165">
              <a:lnSpc>
                <a:spcPct val="128099"/>
              </a:lnSpc>
              <a:spcBef>
                <a:spcPts val="100"/>
              </a:spcBef>
            </a:pPr>
            <a:r>
              <a:rPr sz="1800" b="1" i="1" spc="130" dirty="0">
                <a:solidFill>
                  <a:srgbClr val="575F6D"/>
                </a:solidFill>
                <a:latin typeface="Cambria"/>
                <a:cs typeface="Cambria"/>
              </a:rPr>
              <a:t>Prof.</a:t>
            </a:r>
            <a:r>
              <a:rPr sz="1800" b="1" i="1" spc="90" dirty="0">
                <a:solidFill>
                  <a:srgbClr val="575F6D"/>
                </a:solidFill>
                <a:latin typeface="Cambria"/>
                <a:cs typeface="Cambria"/>
              </a:rPr>
              <a:t> </a:t>
            </a:r>
            <a:r>
              <a:rPr lang="pt-BR" sz="1800" b="1" i="1" spc="90" dirty="0" err="1" smtClean="0">
                <a:solidFill>
                  <a:srgbClr val="575F6D"/>
                </a:solidFill>
                <a:latin typeface="Cambria"/>
                <a:cs typeface="Cambria"/>
              </a:rPr>
              <a:t>Gean</a:t>
            </a:r>
            <a:r>
              <a:rPr lang="pt-BR" sz="1800" b="1" i="1" spc="90" dirty="0" smtClean="0">
                <a:solidFill>
                  <a:srgbClr val="575F6D"/>
                </a:solidFill>
                <a:latin typeface="Cambria"/>
                <a:cs typeface="Cambria"/>
              </a:rPr>
              <a:t> Paulo</a:t>
            </a:r>
            <a:endParaRPr sz="1800" dirty="0">
              <a:latin typeface="Cambria"/>
              <a:cs typeface="Cambria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083" y="0"/>
            <a:ext cx="1833563" cy="18335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0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</a:t>
            </a:r>
            <a:r>
              <a:rPr sz="2200" i="0" spc="110" dirty="0">
                <a:latin typeface="Arial"/>
                <a:cs typeface="Arial"/>
              </a:rPr>
              <a:t> </a:t>
            </a:r>
            <a:r>
              <a:rPr sz="3200" i="0" dirty="0">
                <a:latin typeface="Arial"/>
                <a:cs typeface="Arial"/>
              </a:rPr>
              <a:t>→</a:t>
            </a:r>
            <a:r>
              <a:rPr sz="3200" i="0" spc="-120" dirty="0">
                <a:latin typeface="Arial"/>
                <a:cs typeface="Arial"/>
              </a:rPr>
              <a:t>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5022" y="3037644"/>
            <a:ext cx="4379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68750"/>
              <a:buFont typeface="Wingdings"/>
              <a:buChar char=""/>
              <a:tabLst>
                <a:tab pos="287020" algn="l"/>
              </a:tabLst>
            </a:pPr>
            <a:r>
              <a:rPr sz="3200" b="1" spc="-5" dirty="0">
                <a:latin typeface="Arial"/>
                <a:cs typeface="Arial"/>
              </a:rPr>
              <a:t>Relacionamentos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1:n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5735" y="4243501"/>
            <a:ext cx="2319733" cy="6051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0564" y="4244732"/>
            <a:ext cx="1694874" cy="5447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0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</a:t>
            </a:r>
            <a:r>
              <a:rPr sz="2200" i="0" spc="110" dirty="0">
                <a:latin typeface="Arial"/>
                <a:cs typeface="Arial"/>
              </a:rPr>
              <a:t> </a:t>
            </a:r>
            <a:r>
              <a:rPr sz="3200" i="0" dirty="0">
                <a:latin typeface="Arial"/>
                <a:cs typeface="Arial"/>
              </a:rPr>
              <a:t>→</a:t>
            </a:r>
            <a:r>
              <a:rPr sz="3200" i="0" spc="-120" dirty="0">
                <a:latin typeface="Arial"/>
                <a:cs typeface="Arial"/>
              </a:rPr>
              <a:t>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2589"/>
            <a:ext cx="7917815" cy="142684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285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Relacionamentos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1:n</a:t>
            </a:r>
            <a:endParaRPr sz="2400">
              <a:latin typeface="Arial"/>
              <a:cs typeface="Arial"/>
            </a:endParaRPr>
          </a:p>
          <a:p>
            <a:pPr marL="286385" marR="5080" indent="-274320">
              <a:lnSpc>
                <a:spcPct val="100699"/>
              </a:lnSpc>
              <a:spcBef>
                <a:spcPts val="1165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  <a:tab pos="1232535" algn="l"/>
                <a:tab pos="2025650" algn="l"/>
                <a:tab pos="3192145" algn="l"/>
                <a:tab pos="4307840" algn="l"/>
                <a:tab pos="5050155" algn="l"/>
                <a:tab pos="6164580" algn="l"/>
                <a:tab pos="6668770" algn="l"/>
              </a:tabLst>
            </a:pPr>
            <a:r>
              <a:rPr sz="2400" dirty="0">
                <a:latin typeface="Arial MT"/>
                <a:cs typeface="Arial MT"/>
              </a:rPr>
              <a:t>Nes</a:t>
            </a: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e	caso	sempre	pre</a:t>
            </a:r>
            <a:r>
              <a:rPr sz="2400" spc="-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er</a:t>
            </a:r>
            <a:r>
              <a:rPr sz="2400" spc="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r	usar	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ção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	c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olun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2400" dirty="0">
                <a:latin typeface="Arial MT"/>
                <a:cs typeface="Arial MT"/>
              </a:rPr>
              <a:t>,  não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importando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cardinalidade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mínima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máxima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135" y="4473070"/>
            <a:ext cx="1580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Adição</a:t>
            </a:r>
            <a:r>
              <a:rPr sz="1400" b="1" i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400"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FF0000"/>
                </a:solidFill>
                <a:latin typeface="Arial"/>
                <a:cs typeface="Arial"/>
              </a:rPr>
              <a:t>Coluna: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722" y="3016893"/>
            <a:ext cx="16579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Modelo</a:t>
            </a:r>
            <a:r>
              <a:rPr sz="1400" b="1" i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Conceitual: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183" y="4770542"/>
            <a:ext cx="214955" cy="1845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4827" y="2538115"/>
            <a:ext cx="6149951" cy="113553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474456" y="4279791"/>
            <a:ext cx="4860290" cy="1386205"/>
            <a:chOff x="2474456" y="4279791"/>
            <a:chExt cx="4860290" cy="138620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4456" y="4279791"/>
              <a:ext cx="4614376" cy="11953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76257" y="5193617"/>
              <a:ext cx="458470" cy="472440"/>
            </a:xfrm>
            <a:custGeom>
              <a:avLst/>
              <a:gdLst/>
              <a:ahLst/>
              <a:cxnLst/>
              <a:rect l="l" t="t" r="r" b="b"/>
              <a:pathLst>
                <a:path w="458470" h="472439">
                  <a:moveTo>
                    <a:pt x="0" y="0"/>
                  </a:moveTo>
                  <a:lnTo>
                    <a:pt x="42870" y="135364"/>
                  </a:lnTo>
                  <a:lnTo>
                    <a:pt x="83883" y="95564"/>
                  </a:lnTo>
                  <a:lnTo>
                    <a:pt x="449211" y="472052"/>
                  </a:lnTo>
                  <a:lnTo>
                    <a:pt x="458326" y="463208"/>
                  </a:lnTo>
                  <a:lnTo>
                    <a:pt x="92998" y="86720"/>
                  </a:lnTo>
                  <a:lnTo>
                    <a:pt x="134012" y="46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995935" y="6453335"/>
            <a:ext cx="1222375" cy="307975"/>
          </a:xfrm>
          <a:custGeom>
            <a:avLst/>
            <a:gdLst/>
            <a:ahLst/>
            <a:cxnLst/>
            <a:rect l="l" t="t" r="r" b="b"/>
            <a:pathLst>
              <a:path w="1222375" h="307975">
                <a:moveTo>
                  <a:pt x="1221808" y="0"/>
                </a:moveTo>
                <a:lnTo>
                  <a:pt x="0" y="0"/>
                </a:lnTo>
                <a:lnTo>
                  <a:pt x="0" y="307777"/>
                </a:lnTo>
                <a:lnTo>
                  <a:pt x="1221808" y="307777"/>
                </a:lnTo>
                <a:lnTo>
                  <a:pt x="1221808" y="0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85788" y="6482101"/>
            <a:ext cx="10534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EXEMPLO-1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6454" y="5690013"/>
            <a:ext cx="15627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Chave</a:t>
            </a:r>
            <a:r>
              <a:rPr sz="1400" b="1" i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estrangeira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0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</a:t>
            </a:r>
            <a:r>
              <a:rPr sz="2200" i="0" spc="110" dirty="0">
                <a:latin typeface="Arial"/>
                <a:cs typeface="Arial"/>
              </a:rPr>
              <a:t> </a:t>
            </a:r>
            <a:r>
              <a:rPr sz="3200" i="0" dirty="0">
                <a:latin typeface="Arial"/>
                <a:cs typeface="Arial"/>
              </a:rPr>
              <a:t>→</a:t>
            </a:r>
            <a:r>
              <a:rPr sz="3200" i="0" spc="-120" dirty="0">
                <a:latin typeface="Arial"/>
                <a:cs typeface="Arial"/>
              </a:rPr>
              <a:t>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2589"/>
            <a:ext cx="7917815" cy="142684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285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Relacionamentos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1:n</a:t>
            </a:r>
            <a:endParaRPr sz="2400">
              <a:latin typeface="Arial"/>
              <a:cs typeface="Arial"/>
            </a:endParaRPr>
          </a:p>
          <a:p>
            <a:pPr marL="286385" marR="5080" indent="-274320">
              <a:lnSpc>
                <a:spcPct val="100699"/>
              </a:lnSpc>
              <a:spcBef>
                <a:spcPts val="1165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  <a:tab pos="1232535" algn="l"/>
                <a:tab pos="2025650" algn="l"/>
                <a:tab pos="3192145" algn="l"/>
                <a:tab pos="4307840" algn="l"/>
                <a:tab pos="5050155" algn="l"/>
                <a:tab pos="6164580" algn="l"/>
                <a:tab pos="6668770" algn="l"/>
              </a:tabLst>
            </a:pPr>
            <a:r>
              <a:rPr sz="2400" dirty="0">
                <a:latin typeface="Arial MT"/>
                <a:cs typeface="Arial MT"/>
              </a:rPr>
              <a:t>Nes</a:t>
            </a: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e	caso	sempre	pre</a:t>
            </a:r>
            <a:r>
              <a:rPr sz="2400" spc="-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er</a:t>
            </a:r>
            <a:r>
              <a:rPr sz="2400" spc="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r	usar	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ção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	c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olun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2400" dirty="0">
                <a:latin typeface="Arial MT"/>
                <a:cs typeface="Arial MT"/>
              </a:rPr>
              <a:t>,  não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importando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cardinalidade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mínima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máxima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135" y="5070254"/>
            <a:ext cx="1580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Adição</a:t>
            </a:r>
            <a:r>
              <a:rPr sz="1400" b="1" i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400"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FF0000"/>
                </a:solidFill>
                <a:latin typeface="Arial"/>
                <a:cs typeface="Arial"/>
              </a:rPr>
              <a:t>Coluna: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722" y="3016893"/>
            <a:ext cx="16579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Modelo</a:t>
            </a:r>
            <a:r>
              <a:rPr sz="1400" b="1" i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Conceitual: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183" y="5367724"/>
            <a:ext cx="214955" cy="18459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995935" y="6453335"/>
            <a:ext cx="1222375" cy="307975"/>
          </a:xfrm>
          <a:custGeom>
            <a:avLst/>
            <a:gdLst/>
            <a:ahLst/>
            <a:cxnLst/>
            <a:rect l="l" t="t" r="r" b="b"/>
            <a:pathLst>
              <a:path w="1222375" h="307975">
                <a:moveTo>
                  <a:pt x="1221808" y="0"/>
                </a:moveTo>
                <a:lnTo>
                  <a:pt x="0" y="0"/>
                </a:lnTo>
                <a:lnTo>
                  <a:pt x="0" y="307777"/>
                </a:lnTo>
                <a:lnTo>
                  <a:pt x="1221808" y="307777"/>
                </a:lnTo>
                <a:lnTo>
                  <a:pt x="1221808" y="0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85788" y="6482101"/>
            <a:ext cx="10534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EXEMPLO-2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0787" y="2411390"/>
            <a:ext cx="6393232" cy="180454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24425" y="4488187"/>
            <a:ext cx="4929823" cy="17418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0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</a:t>
            </a:r>
            <a:r>
              <a:rPr sz="2200" i="0" spc="110" dirty="0">
                <a:latin typeface="Arial"/>
                <a:cs typeface="Arial"/>
              </a:rPr>
              <a:t> </a:t>
            </a:r>
            <a:r>
              <a:rPr sz="3200" i="0" dirty="0">
                <a:latin typeface="Arial"/>
                <a:cs typeface="Arial"/>
              </a:rPr>
              <a:t>→</a:t>
            </a:r>
            <a:r>
              <a:rPr sz="3200" i="0" spc="-120" dirty="0">
                <a:latin typeface="Arial"/>
                <a:cs typeface="Arial"/>
              </a:rPr>
              <a:t>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3909" y="3037644"/>
            <a:ext cx="4402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68750"/>
              <a:buFont typeface="Wingdings"/>
              <a:buChar char=""/>
              <a:tabLst>
                <a:tab pos="287020" algn="l"/>
              </a:tabLst>
            </a:pPr>
            <a:r>
              <a:rPr sz="3200" b="1" spc="-5" dirty="0">
                <a:latin typeface="Arial"/>
                <a:cs typeface="Arial"/>
              </a:rPr>
              <a:t>Relacionamentos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n:n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8" y="4305731"/>
            <a:ext cx="2565002" cy="6823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0072" y="4313853"/>
            <a:ext cx="1964749" cy="629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0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</a:t>
            </a:r>
            <a:r>
              <a:rPr sz="2200" i="0" spc="110" dirty="0">
                <a:latin typeface="Arial"/>
                <a:cs typeface="Arial"/>
              </a:rPr>
              <a:t> </a:t>
            </a:r>
            <a:r>
              <a:rPr sz="3200" i="0" dirty="0">
                <a:latin typeface="Arial"/>
                <a:cs typeface="Arial"/>
              </a:rPr>
              <a:t>→</a:t>
            </a:r>
            <a:r>
              <a:rPr sz="3200" i="0" spc="-120" dirty="0">
                <a:latin typeface="Arial"/>
                <a:cs typeface="Arial"/>
              </a:rPr>
              <a:t>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2589"/>
            <a:ext cx="7917815" cy="142684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285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Relacionamentos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n:n</a:t>
            </a:r>
            <a:endParaRPr sz="2400">
              <a:latin typeface="Arial"/>
              <a:cs typeface="Arial"/>
            </a:endParaRPr>
          </a:p>
          <a:p>
            <a:pPr marL="286385" marR="5080" indent="-274320">
              <a:lnSpc>
                <a:spcPct val="100699"/>
              </a:lnSpc>
              <a:spcBef>
                <a:spcPts val="1165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  <a:tab pos="1228725" algn="l"/>
                <a:tab pos="2018030" algn="l"/>
                <a:tab pos="3249295" algn="l"/>
                <a:tab pos="5005705" algn="l"/>
                <a:tab pos="5744210" algn="l"/>
                <a:tab pos="6770370" algn="l"/>
              </a:tabLst>
            </a:pPr>
            <a:r>
              <a:rPr sz="2400" dirty="0">
                <a:latin typeface="Arial MT"/>
                <a:cs typeface="Arial MT"/>
              </a:rPr>
              <a:t>Nes</a:t>
            </a: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e	caso	</a:t>
            </a:r>
            <a:r>
              <a:rPr sz="2400" b="1" dirty="0">
                <a:latin typeface="Arial"/>
                <a:cs typeface="Arial"/>
              </a:rPr>
              <a:t>sem</a:t>
            </a:r>
            <a:r>
              <a:rPr sz="2400" b="1" spc="-5" dirty="0">
                <a:latin typeface="Arial"/>
                <a:cs typeface="Arial"/>
              </a:rPr>
              <a:t>p</a:t>
            </a:r>
            <a:r>
              <a:rPr sz="2400" b="1" dirty="0">
                <a:latin typeface="Arial"/>
                <a:cs typeface="Arial"/>
              </a:rPr>
              <a:t>re	</a:t>
            </a:r>
            <a:r>
              <a:rPr sz="2400" b="1" spc="-5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everem</a:t>
            </a:r>
            <a:r>
              <a:rPr sz="2400" b="1" spc="-5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s	</a:t>
            </a:r>
            <a:r>
              <a:rPr sz="2400" dirty="0">
                <a:latin typeface="Arial MT"/>
                <a:cs typeface="Arial MT"/>
              </a:rPr>
              <a:t>usar	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ta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óp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dirty="0">
                <a:latin typeface="Arial MT"/>
                <a:cs typeface="Arial MT"/>
              </a:rPr>
              <a:t>,  não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importando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cardinalidade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mínima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máxima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8682" y="4890022"/>
            <a:ext cx="7128509" cy="1424940"/>
            <a:chOff x="1528682" y="4890022"/>
            <a:chExt cx="7128509" cy="14249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682" y="4890022"/>
              <a:ext cx="7128214" cy="12043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18658" y="5301208"/>
              <a:ext cx="1273810" cy="1014094"/>
            </a:xfrm>
            <a:custGeom>
              <a:avLst/>
              <a:gdLst/>
              <a:ahLst/>
              <a:cxnLst/>
              <a:rect l="l" t="t" r="r" b="b"/>
              <a:pathLst>
                <a:path w="1273809" h="1014095">
                  <a:moveTo>
                    <a:pt x="1273797" y="1003388"/>
                  </a:moveTo>
                  <a:lnTo>
                    <a:pt x="242862" y="80010"/>
                  </a:lnTo>
                  <a:lnTo>
                    <a:pt x="280987" y="37439"/>
                  </a:lnTo>
                  <a:lnTo>
                    <a:pt x="144018" y="0"/>
                  </a:lnTo>
                  <a:lnTo>
                    <a:pt x="196253" y="132041"/>
                  </a:lnTo>
                  <a:lnTo>
                    <a:pt x="234378" y="89471"/>
                  </a:lnTo>
                  <a:lnTo>
                    <a:pt x="1221359" y="973480"/>
                  </a:lnTo>
                  <a:lnTo>
                    <a:pt x="113601" y="345173"/>
                  </a:lnTo>
                  <a:lnTo>
                    <a:pt x="141795" y="295465"/>
                  </a:lnTo>
                  <a:lnTo>
                    <a:pt x="0" y="288036"/>
                  </a:lnTo>
                  <a:lnTo>
                    <a:pt x="79146" y="405930"/>
                  </a:lnTo>
                  <a:lnTo>
                    <a:pt x="107340" y="356222"/>
                  </a:lnTo>
                  <a:lnTo>
                    <a:pt x="1266431" y="1013637"/>
                  </a:lnTo>
                  <a:lnTo>
                    <a:pt x="1269542" y="1008138"/>
                  </a:lnTo>
                  <a:lnTo>
                    <a:pt x="1273797" y="10033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0260" y="4537885"/>
            <a:ext cx="13106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5" dirty="0">
                <a:solidFill>
                  <a:srgbClr val="FF0000"/>
                </a:solidFill>
                <a:latin typeface="Arial"/>
                <a:cs typeface="Arial"/>
              </a:rPr>
              <a:t>Tabela</a:t>
            </a:r>
            <a:r>
              <a:rPr sz="1400" b="1" i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Própria: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0183" y="4811219"/>
            <a:ext cx="214955" cy="184596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995935" y="6453335"/>
            <a:ext cx="1222375" cy="307975"/>
          </a:xfrm>
          <a:custGeom>
            <a:avLst/>
            <a:gdLst/>
            <a:ahLst/>
            <a:cxnLst/>
            <a:rect l="l" t="t" r="r" b="b"/>
            <a:pathLst>
              <a:path w="1222375" h="307975">
                <a:moveTo>
                  <a:pt x="1221808" y="0"/>
                </a:moveTo>
                <a:lnTo>
                  <a:pt x="0" y="0"/>
                </a:lnTo>
                <a:lnTo>
                  <a:pt x="0" y="307777"/>
                </a:lnTo>
                <a:lnTo>
                  <a:pt x="1221808" y="307777"/>
                </a:lnTo>
                <a:lnTo>
                  <a:pt x="1221808" y="0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85788" y="6482101"/>
            <a:ext cx="10534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EXEMPLO-1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5490" y="2632940"/>
            <a:ext cx="6911440" cy="132130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7722" y="3016893"/>
            <a:ext cx="16579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Modelo</a:t>
            </a:r>
            <a:r>
              <a:rPr sz="1400" b="1" i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Conceitual: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76578" y="6338085"/>
            <a:ext cx="171196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127635">
              <a:lnSpc>
                <a:spcPts val="1670"/>
              </a:lnSpc>
              <a:spcBef>
                <a:spcPts val="160"/>
              </a:spcBef>
            </a:pP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Chave primária </a:t>
            </a:r>
            <a:r>
              <a:rPr sz="1400" b="1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4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também</a:t>
            </a:r>
            <a:r>
              <a:rPr sz="1400" b="1" i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estrangeira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0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</a:t>
            </a:r>
            <a:r>
              <a:rPr sz="2200" i="0" spc="110" dirty="0">
                <a:latin typeface="Arial"/>
                <a:cs typeface="Arial"/>
              </a:rPr>
              <a:t> </a:t>
            </a:r>
            <a:r>
              <a:rPr sz="3200" i="0" dirty="0">
                <a:latin typeface="Arial"/>
                <a:cs typeface="Arial"/>
              </a:rPr>
              <a:t>→</a:t>
            </a:r>
            <a:r>
              <a:rPr sz="3200" i="0" spc="-120" dirty="0">
                <a:latin typeface="Arial"/>
                <a:cs typeface="Arial"/>
              </a:rPr>
              <a:t>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2589"/>
            <a:ext cx="7917815" cy="142684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285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Relacionamentos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n:n</a:t>
            </a:r>
            <a:endParaRPr sz="2400">
              <a:latin typeface="Arial"/>
              <a:cs typeface="Arial"/>
            </a:endParaRPr>
          </a:p>
          <a:p>
            <a:pPr marL="286385" marR="5080" indent="-274320">
              <a:lnSpc>
                <a:spcPct val="100699"/>
              </a:lnSpc>
              <a:spcBef>
                <a:spcPts val="1165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  <a:tab pos="1228725" algn="l"/>
                <a:tab pos="2018030" algn="l"/>
                <a:tab pos="3249295" algn="l"/>
                <a:tab pos="5005705" algn="l"/>
                <a:tab pos="5744210" algn="l"/>
                <a:tab pos="6770370" algn="l"/>
              </a:tabLst>
            </a:pPr>
            <a:r>
              <a:rPr sz="2400" dirty="0">
                <a:latin typeface="Arial MT"/>
                <a:cs typeface="Arial MT"/>
              </a:rPr>
              <a:t>Nes</a:t>
            </a: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e	caso	</a:t>
            </a:r>
            <a:r>
              <a:rPr sz="2400" b="1" dirty="0">
                <a:latin typeface="Arial"/>
                <a:cs typeface="Arial"/>
              </a:rPr>
              <a:t>sem</a:t>
            </a:r>
            <a:r>
              <a:rPr sz="2400" b="1" spc="-5" dirty="0">
                <a:latin typeface="Arial"/>
                <a:cs typeface="Arial"/>
              </a:rPr>
              <a:t>p</a:t>
            </a:r>
            <a:r>
              <a:rPr sz="2400" b="1" dirty="0">
                <a:latin typeface="Arial"/>
                <a:cs typeface="Arial"/>
              </a:rPr>
              <a:t>re	</a:t>
            </a:r>
            <a:r>
              <a:rPr sz="2400" b="1" spc="-5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everem</a:t>
            </a:r>
            <a:r>
              <a:rPr sz="2400" b="1" spc="-5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s	</a:t>
            </a:r>
            <a:r>
              <a:rPr sz="2400" dirty="0">
                <a:latin typeface="Arial MT"/>
                <a:cs typeface="Arial MT"/>
              </a:rPr>
              <a:t>usar	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ta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óp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dirty="0">
                <a:latin typeface="Arial MT"/>
                <a:cs typeface="Arial MT"/>
              </a:rPr>
              <a:t>,  não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importando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cardinalidade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mínima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máxima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60" y="4537885"/>
            <a:ext cx="13106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5" dirty="0">
                <a:solidFill>
                  <a:srgbClr val="FF0000"/>
                </a:solidFill>
                <a:latin typeface="Arial"/>
                <a:cs typeface="Arial"/>
              </a:rPr>
              <a:t>Tabela</a:t>
            </a:r>
            <a:r>
              <a:rPr sz="1400" b="1" i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Própria: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183" y="4811219"/>
            <a:ext cx="214955" cy="18459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995935" y="6453335"/>
            <a:ext cx="1222375" cy="307975"/>
          </a:xfrm>
          <a:custGeom>
            <a:avLst/>
            <a:gdLst/>
            <a:ahLst/>
            <a:cxnLst/>
            <a:rect l="l" t="t" r="r" b="b"/>
            <a:pathLst>
              <a:path w="1222375" h="307975">
                <a:moveTo>
                  <a:pt x="1221808" y="0"/>
                </a:moveTo>
                <a:lnTo>
                  <a:pt x="0" y="0"/>
                </a:lnTo>
                <a:lnTo>
                  <a:pt x="0" y="307777"/>
                </a:lnTo>
                <a:lnTo>
                  <a:pt x="1221808" y="307777"/>
                </a:lnTo>
                <a:lnTo>
                  <a:pt x="1221808" y="0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85788" y="6482101"/>
            <a:ext cx="10534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EXEMPLO-2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9108" y="2664281"/>
            <a:ext cx="6699978" cy="123708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722" y="3016893"/>
            <a:ext cx="16579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Modelo</a:t>
            </a:r>
            <a:r>
              <a:rPr sz="1400" b="1" i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Conceitual: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8817" y="5101307"/>
            <a:ext cx="7120986" cy="9393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0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</a:t>
            </a:r>
            <a:r>
              <a:rPr sz="2200" i="0" spc="110" dirty="0">
                <a:latin typeface="Arial"/>
                <a:cs typeface="Arial"/>
              </a:rPr>
              <a:t> </a:t>
            </a:r>
            <a:r>
              <a:rPr sz="3200" i="0" dirty="0">
                <a:latin typeface="Arial"/>
                <a:cs typeface="Arial"/>
              </a:rPr>
              <a:t>→</a:t>
            </a:r>
            <a:r>
              <a:rPr sz="3200" i="0" spc="-120" dirty="0">
                <a:latin typeface="Arial"/>
                <a:cs typeface="Arial"/>
              </a:rPr>
              <a:t>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9753" y="3555804"/>
            <a:ext cx="23310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68750"/>
              <a:buFont typeface="Wingdings"/>
              <a:buChar char=""/>
              <a:tabLst>
                <a:tab pos="287020" algn="l"/>
              </a:tabLst>
            </a:pPr>
            <a:r>
              <a:rPr sz="3200" b="1" dirty="0">
                <a:latin typeface="Arial"/>
                <a:cs typeface="Arial"/>
              </a:rPr>
              <a:t>E</a:t>
            </a:r>
            <a:r>
              <a:rPr sz="3200" b="1" spc="-5" dirty="0">
                <a:latin typeface="Arial"/>
                <a:cs typeface="Arial"/>
              </a:rPr>
              <a:t>xe</a:t>
            </a:r>
            <a:r>
              <a:rPr sz="3200" b="1" spc="5" dirty="0">
                <a:latin typeface="Arial"/>
                <a:cs typeface="Arial"/>
              </a:rPr>
              <a:t>r</a:t>
            </a:r>
            <a:r>
              <a:rPr sz="3200" b="1" spc="-5" dirty="0">
                <a:latin typeface="Arial"/>
                <a:cs typeface="Arial"/>
              </a:rPr>
              <a:t>cíci</a:t>
            </a:r>
            <a:r>
              <a:rPr sz="3200" b="1" spc="-10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0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</a:t>
            </a:r>
            <a:r>
              <a:rPr sz="2200" i="0" spc="110" dirty="0">
                <a:latin typeface="Arial"/>
                <a:cs typeface="Arial"/>
              </a:rPr>
              <a:t> </a:t>
            </a:r>
            <a:r>
              <a:rPr sz="3200" i="0" dirty="0">
                <a:latin typeface="Arial"/>
                <a:cs typeface="Arial"/>
              </a:rPr>
              <a:t>→</a:t>
            </a:r>
            <a:r>
              <a:rPr sz="3200" i="0" spc="-120" dirty="0">
                <a:latin typeface="Arial"/>
                <a:cs typeface="Arial"/>
              </a:rPr>
              <a:t>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855" y="1077310"/>
            <a:ext cx="806450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ts val="2875"/>
              </a:lnSpc>
              <a:spcBef>
                <a:spcPts val="100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  <a:tab pos="2069464" algn="l"/>
                <a:tab pos="2835910" algn="l"/>
                <a:tab pos="3178810" algn="l"/>
                <a:tab pos="4434205" algn="l"/>
                <a:tab pos="5502275" algn="l"/>
                <a:tab pos="6030595" algn="l"/>
                <a:tab pos="7051040" algn="l"/>
              </a:tabLst>
            </a:pPr>
            <a:r>
              <a:rPr sz="2400" spc="-5" dirty="0">
                <a:latin typeface="Arial MT"/>
                <a:cs typeface="Arial MT"/>
              </a:rPr>
              <a:t>Exercício-1:	</a:t>
            </a:r>
            <a:r>
              <a:rPr sz="2400" dirty="0">
                <a:latin typeface="Arial MT"/>
                <a:cs typeface="Arial MT"/>
              </a:rPr>
              <a:t>criar	o	</a:t>
            </a:r>
            <a:r>
              <a:rPr sz="2400" b="1" spc="-5" dirty="0">
                <a:latin typeface="Arial"/>
                <a:cs typeface="Arial"/>
              </a:rPr>
              <a:t>modelo	lógico	na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forma	gráfica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ts val="2875"/>
              </a:lnSpc>
            </a:pPr>
            <a:r>
              <a:rPr sz="2400" dirty="0">
                <a:latin typeface="Arial MT"/>
                <a:cs typeface="Arial MT"/>
              </a:rPr>
              <a:t>para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seguinte </a:t>
            </a:r>
            <a:r>
              <a:rPr sz="2400" dirty="0">
                <a:latin typeface="Arial MT"/>
                <a:cs typeface="Arial MT"/>
              </a:rPr>
              <a:t>modelo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conceitual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937" y="2560303"/>
            <a:ext cx="8053866" cy="223048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0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</a:t>
            </a:r>
            <a:r>
              <a:rPr sz="2200" i="0" spc="110" dirty="0">
                <a:latin typeface="Arial"/>
                <a:cs typeface="Arial"/>
              </a:rPr>
              <a:t> </a:t>
            </a:r>
            <a:r>
              <a:rPr sz="3200" i="0" dirty="0">
                <a:latin typeface="Arial"/>
                <a:cs typeface="Arial"/>
              </a:rPr>
              <a:t>→</a:t>
            </a:r>
            <a:r>
              <a:rPr sz="3200" i="0" spc="-120" dirty="0">
                <a:latin typeface="Arial"/>
                <a:cs typeface="Arial"/>
              </a:rPr>
              <a:t>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855" y="1077310"/>
            <a:ext cx="806450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ts val="2875"/>
              </a:lnSpc>
              <a:spcBef>
                <a:spcPts val="100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  <a:tab pos="2069464" algn="l"/>
                <a:tab pos="2835910" algn="l"/>
                <a:tab pos="3178810" algn="l"/>
                <a:tab pos="4434205" algn="l"/>
                <a:tab pos="5502275" algn="l"/>
                <a:tab pos="6030595" algn="l"/>
                <a:tab pos="7051040" algn="l"/>
              </a:tabLst>
            </a:pPr>
            <a:r>
              <a:rPr sz="2400" spc="-5" dirty="0">
                <a:latin typeface="Arial MT"/>
                <a:cs typeface="Arial MT"/>
              </a:rPr>
              <a:t>Exercício-2:	</a:t>
            </a:r>
            <a:r>
              <a:rPr sz="2400" dirty="0">
                <a:latin typeface="Arial MT"/>
                <a:cs typeface="Arial MT"/>
              </a:rPr>
              <a:t>criar	o	</a:t>
            </a:r>
            <a:r>
              <a:rPr sz="2400" b="1" spc="-5" dirty="0">
                <a:latin typeface="Arial"/>
                <a:cs typeface="Arial"/>
              </a:rPr>
              <a:t>modelo	lógico	na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forma	gráfica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ts val="2875"/>
              </a:lnSpc>
            </a:pPr>
            <a:r>
              <a:rPr sz="2400" dirty="0">
                <a:latin typeface="Arial MT"/>
                <a:cs typeface="Arial MT"/>
              </a:rPr>
              <a:t>para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seguinte </a:t>
            </a:r>
            <a:r>
              <a:rPr sz="2400" dirty="0">
                <a:latin typeface="Arial MT"/>
                <a:cs typeface="Arial MT"/>
              </a:rPr>
              <a:t>modelo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conceitual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" y="2909961"/>
            <a:ext cx="68199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0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</a:t>
            </a:r>
            <a:r>
              <a:rPr sz="2200" i="0" spc="110" dirty="0">
                <a:latin typeface="Arial"/>
                <a:cs typeface="Arial"/>
              </a:rPr>
              <a:t> </a:t>
            </a:r>
            <a:r>
              <a:rPr sz="3200" i="0" dirty="0">
                <a:latin typeface="Arial"/>
                <a:cs typeface="Arial"/>
              </a:rPr>
              <a:t>→</a:t>
            </a:r>
            <a:r>
              <a:rPr sz="3200" i="0" spc="-120" dirty="0">
                <a:latin typeface="Arial"/>
                <a:cs typeface="Arial"/>
              </a:rPr>
              <a:t>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855" y="1077310"/>
            <a:ext cx="806450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ts val="2875"/>
              </a:lnSpc>
              <a:spcBef>
                <a:spcPts val="100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  <a:tab pos="2069464" algn="l"/>
                <a:tab pos="2835910" algn="l"/>
                <a:tab pos="3178810" algn="l"/>
                <a:tab pos="4434205" algn="l"/>
                <a:tab pos="5502275" algn="l"/>
                <a:tab pos="6030595" algn="l"/>
                <a:tab pos="7051040" algn="l"/>
              </a:tabLst>
            </a:pPr>
            <a:r>
              <a:rPr sz="2400" spc="-5" dirty="0">
                <a:latin typeface="Arial MT"/>
                <a:cs typeface="Arial MT"/>
              </a:rPr>
              <a:t>Exercício-3:	</a:t>
            </a:r>
            <a:r>
              <a:rPr sz="2400" dirty="0">
                <a:latin typeface="Arial MT"/>
                <a:cs typeface="Arial MT"/>
              </a:rPr>
              <a:t>criar	o	</a:t>
            </a:r>
            <a:r>
              <a:rPr sz="2400" b="1" spc="-5" dirty="0">
                <a:latin typeface="Arial"/>
                <a:cs typeface="Arial"/>
              </a:rPr>
              <a:t>modelo	lógico	na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forma	gráfica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ts val="2875"/>
              </a:lnSpc>
            </a:pPr>
            <a:r>
              <a:rPr sz="2400" dirty="0">
                <a:latin typeface="Arial MT"/>
                <a:cs typeface="Arial MT"/>
              </a:rPr>
              <a:t>para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seguinte </a:t>
            </a:r>
            <a:r>
              <a:rPr sz="2400" dirty="0">
                <a:latin typeface="Arial MT"/>
                <a:cs typeface="Arial MT"/>
              </a:rPr>
              <a:t>modelo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conceitual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293" y="2482736"/>
            <a:ext cx="7502343" cy="28539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0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</a:t>
            </a:r>
            <a:r>
              <a:rPr sz="2200" i="0" spc="110" dirty="0">
                <a:latin typeface="Arial"/>
                <a:cs typeface="Arial"/>
              </a:rPr>
              <a:t> </a:t>
            </a:r>
            <a:r>
              <a:rPr sz="3200" i="0" dirty="0">
                <a:latin typeface="Arial"/>
                <a:cs typeface="Arial"/>
              </a:rPr>
              <a:t>→</a:t>
            </a:r>
            <a:r>
              <a:rPr sz="3200" i="0" spc="-120" dirty="0">
                <a:latin typeface="Arial"/>
                <a:cs typeface="Arial"/>
              </a:rPr>
              <a:t>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817" y="2671884"/>
            <a:ext cx="7652384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500" b="1" spc="5" dirty="0">
                <a:solidFill>
                  <a:srgbClr val="FE8637"/>
                </a:solidFill>
                <a:latin typeface="Arial"/>
                <a:cs typeface="Arial"/>
              </a:rPr>
              <a:t>2)	</a:t>
            </a:r>
            <a:r>
              <a:rPr sz="3600" b="1" spc="-30" dirty="0">
                <a:latin typeface="Arial"/>
                <a:cs typeface="Arial"/>
              </a:rPr>
              <a:t>Tradução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dos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relacionamentos</a:t>
            </a:r>
            <a:r>
              <a:rPr sz="3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  <a:p>
            <a:pPr marL="2520950">
              <a:lnSpc>
                <a:spcPct val="100000"/>
              </a:lnSpc>
              <a:spcBef>
                <a:spcPts val="10"/>
              </a:spcBef>
            </a:pPr>
            <a:r>
              <a:rPr sz="3600" b="1" spc="-5" dirty="0">
                <a:latin typeface="Arial"/>
                <a:cs typeface="Arial"/>
              </a:rPr>
              <a:t>seus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atributos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9871" y="4568676"/>
            <a:ext cx="2364977" cy="13620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8787" y="2900450"/>
            <a:ext cx="22059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1060" dirty="0">
                <a:solidFill>
                  <a:srgbClr val="575F6D"/>
                </a:solidFill>
                <a:latin typeface="Cambria"/>
                <a:cs typeface="Cambria"/>
              </a:rPr>
              <a:t>FIM</a:t>
            </a:r>
            <a:endParaRPr sz="8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0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</a:t>
            </a:r>
            <a:r>
              <a:rPr sz="2200" i="0" spc="110" dirty="0">
                <a:latin typeface="Arial"/>
                <a:cs typeface="Arial"/>
              </a:rPr>
              <a:t> </a:t>
            </a:r>
            <a:r>
              <a:rPr sz="3200" i="0" dirty="0">
                <a:latin typeface="Arial"/>
                <a:cs typeface="Arial"/>
              </a:rPr>
              <a:t>→</a:t>
            </a:r>
            <a:r>
              <a:rPr sz="3200" i="0" spc="-120" dirty="0">
                <a:latin typeface="Arial"/>
                <a:cs typeface="Arial"/>
              </a:rPr>
              <a:t>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33294"/>
            <a:ext cx="7917815" cy="210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 algn="just">
              <a:lnSpc>
                <a:spcPct val="100099"/>
              </a:lnSpc>
              <a:spcBef>
                <a:spcPts val="95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As informações </a:t>
            </a:r>
            <a:r>
              <a:rPr sz="2400" dirty="0">
                <a:latin typeface="Arial MT"/>
                <a:cs typeface="Arial MT"/>
              </a:rPr>
              <a:t>mais </a:t>
            </a:r>
            <a:r>
              <a:rPr sz="2400" spc="-5" dirty="0">
                <a:latin typeface="Arial MT"/>
                <a:cs typeface="Arial MT"/>
              </a:rPr>
              <a:t>importantes </a:t>
            </a:r>
            <a:r>
              <a:rPr sz="2400" dirty="0">
                <a:latin typeface="Arial MT"/>
                <a:cs typeface="Arial MT"/>
              </a:rPr>
              <a:t>para a </a:t>
            </a:r>
            <a:r>
              <a:rPr sz="2400" spc="-5" dirty="0">
                <a:latin typeface="Arial MT"/>
                <a:cs typeface="Arial MT"/>
              </a:rPr>
              <a:t>tradução </a:t>
            </a:r>
            <a:r>
              <a:rPr sz="2400" dirty="0">
                <a:latin typeface="Arial MT"/>
                <a:cs typeface="Arial MT"/>
              </a:rPr>
              <a:t>dos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relacionamentos </a:t>
            </a:r>
            <a:r>
              <a:rPr sz="2400" dirty="0">
                <a:latin typeface="Arial MT"/>
                <a:cs typeface="Arial MT"/>
              </a:rPr>
              <a:t>são o seu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tipo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e a sua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cardinalidade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mínima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máxima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185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Tipos </a:t>
            </a:r>
            <a:r>
              <a:rPr sz="2400" b="1" spc="-5" dirty="0">
                <a:latin typeface="Arial"/>
                <a:cs typeface="Arial"/>
              </a:rPr>
              <a:t>dos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Relacionamentos</a:t>
            </a:r>
            <a:r>
              <a:rPr sz="2400" spc="-5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L="652780" lvl="1" indent="-274955">
              <a:lnSpc>
                <a:spcPct val="100000"/>
              </a:lnSpc>
              <a:spcBef>
                <a:spcPts val="1120"/>
              </a:spcBef>
              <a:buClr>
                <a:srgbClr val="FE8637"/>
              </a:buClr>
              <a:buSzPct val="78571"/>
              <a:buFont typeface="Wingdings"/>
              <a:buChar char=""/>
              <a:tabLst>
                <a:tab pos="652780" algn="l"/>
                <a:tab pos="3181350" algn="l"/>
              </a:tabLst>
            </a:pPr>
            <a:r>
              <a:rPr sz="2100" spc="-10" dirty="0">
                <a:latin typeface="Arial MT"/>
                <a:cs typeface="Arial MT"/>
              </a:rPr>
              <a:t>Relacionanento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1:1	</a:t>
            </a:r>
            <a:r>
              <a:rPr sz="2100" spc="-5" dirty="0">
                <a:latin typeface="Arial MT"/>
                <a:cs typeface="Arial MT"/>
              </a:rPr>
              <a:t>(</a:t>
            </a:r>
            <a:r>
              <a:rPr sz="2100" i="1" spc="-5" dirty="0">
                <a:solidFill>
                  <a:srgbClr val="0070C0"/>
                </a:solidFill>
                <a:latin typeface="Arial"/>
                <a:cs typeface="Arial"/>
              </a:rPr>
              <a:t>um-para-um</a:t>
            </a:r>
            <a:r>
              <a:rPr sz="2100" spc="-5" dirty="0">
                <a:latin typeface="Arial MT"/>
                <a:cs typeface="Arial MT"/>
              </a:rPr>
              <a:t>)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129418"/>
            <a:ext cx="26206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78571"/>
              <a:buFont typeface="Wingdings"/>
              <a:buChar char=""/>
              <a:tabLst>
                <a:tab pos="287020" algn="l"/>
              </a:tabLst>
            </a:pPr>
            <a:r>
              <a:rPr sz="2100" spc="-10" dirty="0">
                <a:latin typeface="Arial MT"/>
                <a:cs typeface="Arial MT"/>
              </a:rPr>
              <a:t>Relacionanento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1:n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0782" y="4129418"/>
            <a:ext cx="20669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 MT"/>
                <a:cs typeface="Arial MT"/>
              </a:rPr>
              <a:t>(</a:t>
            </a:r>
            <a:r>
              <a:rPr sz="2100" i="1" spc="-5" dirty="0">
                <a:solidFill>
                  <a:srgbClr val="0070C0"/>
                </a:solidFill>
                <a:latin typeface="Arial"/>
                <a:cs typeface="Arial"/>
              </a:rPr>
              <a:t>um-para-muitos</a:t>
            </a:r>
            <a:r>
              <a:rPr sz="2100" spc="-5" dirty="0">
                <a:latin typeface="Arial MT"/>
                <a:cs typeface="Arial MT"/>
              </a:rPr>
              <a:t>)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5568815"/>
            <a:ext cx="26365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78571"/>
              <a:buFont typeface="Wingdings"/>
              <a:buChar char=""/>
              <a:tabLst>
                <a:tab pos="287020" algn="l"/>
              </a:tabLst>
            </a:pPr>
            <a:r>
              <a:rPr sz="2100" spc="-10" dirty="0">
                <a:latin typeface="Arial MT"/>
                <a:cs typeface="Arial MT"/>
              </a:rPr>
              <a:t>Relacionanento</a:t>
            </a:r>
            <a:r>
              <a:rPr sz="2100" spc="-50" dirty="0">
                <a:latin typeface="Arial MT"/>
                <a:cs typeface="Arial MT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n:n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6657" y="5568815"/>
            <a:ext cx="24815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 MT"/>
                <a:cs typeface="Arial MT"/>
              </a:rPr>
              <a:t>(</a:t>
            </a:r>
            <a:r>
              <a:rPr sz="2100" i="1" spc="-5" dirty="0">
                <a:solidFill>
                  <a:srgbClr val="0070C0"/>
                </a:solidFill>
                <a:latin typeface="Arial"/>
                <a:cs typeface="Arial"/>
              </a:rPr>
              <a:t>muitos-para-muitos</a:t>
            </a:r>
            <a:r>
              <a:rPr sz="2100" spc="-5" dirty="0">
                <a:latin typeface="Arial MT"/>
                <a:cs typeface="Arial MT"/>
              </a:rPr>
              <a:t>)</a:t>
            </a:r>
            <a:endParaRPr sz="21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6796" y="3241388"/>
            <a:ext cx="2074136" cy="4924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2496" y="4724952"/>
            <a:ext cx="1854324" cy="4837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5283" y="6101719"/>
            <a:ext cx="1768748" cy="4705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55106" y="3288264"/>
            <a:ext cx="1354830" cy="4407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55107" y="4719132"/>
            <a:ext cx="1354830" cy="43548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55106" y="6076222"/>
            <a:ext cx="1354830" cy="4340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0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</a:t>
            </a:r>
            <a:r>
              <a:rPr sz="2200" i="0" spc="110" dirty="0">
                <a:latin typeface="Arial"/>
                <a:cs typeface="Arial"/>
              </a:rPr>
              <a:t> </a:t>
            </a:r>
            <a:r>
              <a:rPr sz="3200" i="0" dirty="0">
                <a:latin typeface="Arial"/>
                <a:cs typeface="Arial"/>
              </a:rPr>
              <a:t>→</a:t>
            </a:r>
            <a:r>
              <a:rPr sz="3200" i="0" spc="-120" dirty="0">
                <a:latin typeface="Arial"/>
                <a:cs typeface="Arial"/>
              </a:rPr>
              <a:t>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68122"/>
            <a:ext cx="7741284" cy="216344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44"/>
              </a:spcBef>
              <a:buClr>
                <a:srgbClr val="FE8637"/>
              </a:buClr>
              <a:buSzPct val="69047"/>
              <a:buFont typeface="Wingdings"/>
              <a:buChar char=""/>
              <a:tabLst>
                <a:tab pos="287020" algn="l"/>
              </a:tabLst>
            </a:pPr>
            <a:r>
              <a:rPr sz="2100" b="1" spc="-5" dirty="0">
                <a:latin typeface="Arial"/>
                <a:cs typeface="Arial"/>
              </a:rPr>
              <a:t>Cardinalidades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i="1" dirty="0">
                <a:solidFill>
                  <a:srgbClr val="FF0000"/>
                </a:solidFill>
                <a:latin typeface="Arial"/>
                <a:cs typeface="Arial"/>
              </a:rPr>
              <a:t>Mínima</a:t>
            </a:r>
            <a:r>
              <a:rPr sz="2100" b="1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e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i="1" spc="-5" dirty="0">
                <a:solidFill>
                  <a:srgbClr val="0070C0"/>
                </a:solidFill>
                <a:latin typeface="Arial"/>
                <a:cs typeface="Arial"/>
              </a:rPr>
              <a:t>Máxima</a:t>
            </a:r>
            <a:r>
              <a:rPr sz="2100" spc="-5" dirty="0">
                <a:latin typeface="Arial MT"/>
                <a:cs typeface="Arial MT"/>
              </a:rPr>
              <a:t>:</a:t>
            </a:r>
            <a:endParaRPr sz="2100">
              <a:latin typeface="Arial MT"/>
              <a:cs typeface="Arial MT"/>
            </a:endParaRPr>
          </a:p>
          <a:p>
            <a:pPr marL="652780" lvl="1" indent="-274955">
              <a:lnSpc>
                <a:spcPct val="100000"/>
              </a:lnSpc>
              <a:spcBef>
                <a:spcPts val="844"/>
              </a:spcBef>
              <a:buClr>
                <a:srgbClr val="FE8637"/>
              </a:buClr>
              <a:buSzPct val="78571"/>
              <a:buFont typeface="Wingdings"/>
              <a:buChar char=""/>
              <a:tabLst>
                <a:tab pos="652780" algn="l"/>
              </a:tabLst>
            </a:pPr>
            <a:r>
              <a:rPr sz="2100" b="1" i="1" spc="-5" dirty="0">
                <a:latin typeface="Arial"/>
                <a:cs typeface="Arial"/>
              </a:rPr>
              <a:t>(</a:t>
            </a:r>
            <a:r>
              <a:rPr sz="2100" b="1" i="1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100" b="1" i="1" spc="-5" dirty="0">
                <a:latin typeface="Arial"/>
                <a:cs typeface="Arial"/>
              </a:rPr>
              <a:t>,</a:t>
            </a:r>
            <a:r>
              <a:rPr sz="2100" b="1" i="1" spc="-5" dirty="0">
                <a:solidFill>
                  <a:srgbClr val="0070C0"/>
                </a:solidFill>
                <a:latin typeface="Arial"/>
                <a:cs typeface="Arial"/>
              </a:rPr>
              <a:t>1</a:t>
            </a:r>
            <a:r>
              <a:rPr sz="2100" b="1" i="1" spc="-5" dirty="0">
                <a:latin typeface="Arial"/>
                <a:cs typeface="Arial"/>
              </a:rPr>
              <a:t>) </a:t>
            </a:r>
            <a:r>
              <a:rPr sz="2100" spc="-5" dirty="0">
                <a:latin typeface="Arial MT"/>
                <a:cs typeface="Arial MT"/>
              </a:rPr>
              <a:t>no mínimo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0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e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no máximo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1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i="1" spc="-5" dirty="0">
                <a:latin typeface="Arial"/>
                <a:cs typeface="Arial"/>
              </a:rPr>
              <a:t>(participação</a:t>
            </a:r>
            <a:r>
              <a:rPr sz="2100" i="1" spc="-10" dirty="0">
                <a:latin typeface="Arial"/>
                <a:cs typeface="Arial"/>
              </a:rPr>
              <a:t> </a:t>
            </a:r>
            <a:r>
              <a:rPr sz="21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opcional</a:t>
            </a:r>
            <a:r>
              <a:rPr sz="2100" spc="-10" dirty="0">
                <a:latin typeface="Arial MT"/>
                <a:cs typeface="Arial MT"/>
              </a:rPr>
              <a:t>)</a:t>
            </a:r>
            <a:endParaRPr sz="2100">
              <a:latin typeface="Arial MT"/>
              <a:cs typeface="Arial MT"/>
            </a:endParaRPr>
          </a:p>
          <a:p>
            <a:pPr marL="652780" lvl="1" indent="-274955">
              <a:lnSpc>
                <a:spcPct val="100000"/>
              </a:lnSpc>
              <a:spcBef>
                <a:spcPts val="850"/>
              </a:spcBef>
              <a:buClr>
                <a:srgbClr val="FE8637"/>
              </a:buClr>
              <a:buSzPct val="78571"/>
              <a:buFont typeface="Wingdings"/>
              <a:buChar char=""/>
              <a:tabLst>
                <a:tab pos="652780" algn="l"/>
              </a:tabLst>
            </a:pPr>
            <a:r>
              <a:rPr sz="2100" b="1" i="1" spc="-5" dirty="0">
                <a:latin typeface="Arial"/>
                <a:cs typeface="Arial"/>
              </a:rPr>
              <a:t>(</a:t>
            </a:r>
            <a:r>
              <a:rPr sz="2100" b="1" i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100" b="1" i="1" spc="-5" dirty="0">
                <a:latin typeface="Arial"/>
                <a:cs typeface="Arial"/>
              </a:rPr>
              <a:t>,</a:t>
            </a:r>
            <a:r>
              <a:rPr sz="2100" b="1" i="1" spc="-5" dirty="0">
                <a:solidFill>
                  <a:srgbClr val="0070C0"/>
                </a:solidFill>
                <a:latin typeface="Arial"/>
                <a:cs typeface="Arial"/>
              </a:rPr>
              <a:t>1</a:t>
            </a:r>
            <a:r>
              <a:rPr sz="2100" b="1" i="1" spc="-5" dirty="0">
                <a:latin typeface="Arial"/>
                <a:cs typeface="Arial"/>
              </a:rPr>
              <a:t>) </a:t>
            </a:r>
            <a:r>
              <a:rPr sz="2100" spc="-5" dirty="0">
                <a:latin typeface="Arial MT"/>
                <a:cs typeface="Arial MT"/>
              </a:rPr>
              <a:t>no mínimo </a:t>
            </a:r>
            <a:r>
              <a:rPr sz="2100" dirty="0">
                <a:latin typeface="Arial MT"/>
                <a:cs typeface="Arial MT"/>
              </a:rPr>
              <a:t>1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e</a:t>
            </a:r>
            <a:r>
              <a:rPr sz="2100" spc="-5" dirty="0">
                <a:latin typeface="Arial MT"/>
                <a:cs typeface="Arial MT"/>
              </a:rPr>
              <a:t> no máximo </a:t>
            </a:r>
            <a:r>
              <a:rPr sz="2100" dirty="0">
                <a:latin typeface="Arial MT"/>
                <a:cs typeface="Arial MT"/>
              </a:rPr>
              <a:t>1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i="1" spc="-5" dirty="0">
                <a:latin typeface="Arial"/>
                <a:cs typeface="Arial"/>
              </a:rPr>
              <a:t>(particip.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obrigatória</a:t>
            </a:r>
            <a:r>
              <a:rPr sz="2100" i="1" spc="-10" dirty="0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844"/>
              </a:spcBef>
              <a:buClr>
                <a:srgbClr val="FE8637"/>
              </a:buClr>
              <a:buSzPct val="78571"/>
              <a:buFont typeface="Wingdings"/>
              <a:buChar char=""/>
              <a:tabLst>
                <a:tab pos="652780" algn="l"/>
              </a:tabLst>
            </a:pPr>
            <a:r>
              <a:rPr sz="2100" b="1" i="1" spc="-5" dirty="0">
                <a:latin typeface="Arial"/>
                <a:cs typeface="Arial"/>
              </a:rPr>
              <a:t>(</a:t>
            </a:r>
            <a:r>
              <a:rPr sz="2100" b="1" i="1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100" b="1" i="1" spc="-5" dirty="0">
                <a:latin typeface="Arial"/>
                <a:cs typeface="Arial"/>
              </a:rPr>
              <a:t>,</a:t>
            </a:r>
            <a:r>
              <a:rPr sz="2100" b="1" i="1" spc="-5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2100" b="1" i="1" spc="-5" dirty="0">
                <a:latin typeface="Arial"/>
                <a:cs typeface="Arial"/>
              </a:rPr>
              <a:t>) </a:t>
            </a:r>
            <a:r>
              <a:rPr sz="2100" spc="-5" dirty="0">
                <a:latin typeface="Arial MT"/>
                <a:cs typeface="Arial MT"/>
              </a:rPr>
              <a:t>no mínimo </a:t>
            </a:r>
            <a:r>
              <a:rPr sz="2100" dirty="0">
                <a:latin typeface="Arial MT"/>
                <a:cs typeface="Arial MT"/>
              </a:rPr>
              <a:t>0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e</a:t>
            </a:r>
            <a:r>
              <a:rPr sz="2100" spc="-5" dirty="0">
                <a:latin typeface="Arial MT"/>
                <a:cs typeface="Arial MT"/>
              </a:rPr>
              <a:t> no máximo muitos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i="1" spc="-5" dirty="0">
                <a:latin typeface="Arial"/>
                <a:cs typeface="Arial"/>
              </a:rPr>
              <a:t>(particip.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opcional</a:t>
            </a:r>
            <a:r>
              <a:rPr sz="2100" i="1" spc="-10" dirty="0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844"/>
              </a:spcBef>
              <a:buClr>
                <a:srgbClr val="FE8637"/>
              </a:buClr>
              <a:buSzPct val="78571"/>
              <a:buFont typeface="Wingdings"/>
              <a:buChar char=""/>
              <a:tabLst>
                <a:tab pos="652780" algn="l"/>
              </a:tabLst>
            </a:pPr>
            <a:r>
              <a:rPr sz="2100" b="1" i="1" spc="-5" dirty="0">
                <a:latin typeface="Arial"/>
                <a:cs typeface="Arial"/>
              </a:rPr>
              <a:t>(</a:t>
            </a:r>
            <a:r>
              <a:rPr sz="2100" b="1" i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100" b="1" i="1" spc="-5" dirty="0">
                <a:latin typeface="Arial"/>
                <a:cs typeface="Arial"/>
              </a:rPr>
              <a:t>,</a:t>
            </a:r>
            <a:r>
              <a:rPr sz="2100" b="1" i="1" spc="-5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2100" b="1" spc="-5" dirty="0">
                <a:latin typeface="Arial"/>
                <a:cs typeface="Arial"/>
              </a:rPr>
              <a:t>)</a:t>
            </a:r>
            <a:r>
              <a:rPr sz="2100" b="1" dirty="0">
                <a:latin typeface="Arial"/>
                <a:cs typeface="Arial"/>
              </a:rPr>
              <a:t> </a:t>
            </a:r>
            <a:r>
              <a:rPr sz="2100" spc="-5" dirty="0">
                <a:latin typeface="Arial MT"/>
                <a:cs typeface="Arial MT"/>
              </a:rPr>
              <a:t>no mínimo </a:t>
            </a:r>
            <a:r>
              <a:rPr sz="2100" dirty="0">
                <a:latin typeface="Arial MT"/>
                <a:cs typeface="Arial MT"/>
              </a:rPr>
              <a:t>1 e</a:t>
            </a:r>
            <a:r>
              <a:rPr sz="2100" spc="-5" dirty="0">
                <a:latin typeface="Arial MT"/>
                <a:cs typeface="Arial MT"/>
              </a:rPr>
              <a:t> no máximo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muitos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i="1" spc="-5" dirty="0">
                <a:latin typeface="Arial"/>
                <a:cs typeface="Arial"/>
              </a:rPr>
              <a:t>(particip.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obrigatória</a:t>
            </a:r>
            <a:r>
              <a:rPr sz="2100" i="1" spc="-10" dirty="0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1959" y="4459723"/>
            <a:ext cx="1173480" cy="1929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454" indent="-198755">
              <a:lnSpc>
                <a:spcPct val="100000"/>
              </a:lnSpc>
              <a:spcBef>
                <a:spcPts val="100"/>
              </a:spcBef>
              <a:buClr>
                <a:srgbClr val="FEC3AE"/>
              </a:buClr>
              <a:buSzPct val="58333"/>
              <a:buFont typeface="Wingdings"/>
              <a:buChar char=""/>
              <a:tabLst>
                <a:tab pos="211454" algn="l"/>
                <a:tab pos="931544" algn="l"/>
              </a:tabLst>
            </a:pPr>
            <a:r>
              <a:rPr sz="1800" b="1" i="1" dirty="0">
                <a:latin typeface="Arial"/>
                <a:cs typeface="Arial"/>
              </a:rPr>
              <a:t>(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800" b="1" i="1" spc="-5" dirty="0">
                <a:latin typeface="Arial"/>
                <a:cs typeface="Arial"/>
              </a:rPr>
              <a:t>,</a:t>
            </a:r>
            <a:r>
              <a:rPr sz="1800" b="1" i="1" spc="-5" dirty="0">
                <a:solidFill>
                  <a:srgbClr val="0070C0"/>
                </a:solidFill>
                <a:latin typeface="Arial"/>
                <a:cs typeface="Arial"/>
              </a:rPr>
              <a:t>1</a:t>
            </a:r>
            <a:r>
              <a:rPr sz="1800" b="1" i="1" dirty="0">
                <a:latin typeface="Arial"/>
                <a:cs typeface="Arial"/>
              </a:rPr>
              <a:t>)	</a:t>
            </a: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→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EC3AE"/>
              </a:buClr>
              <a:buFont typeface="Wingdings"/>
              <a:buChar char=""/>
            </a:pPr>
            <a:endParaRPr sz="1800">
              <a:latin typeface="Arial"/>
              <a:cs typeface="Arial"/>
            </a:endParaRPr>
          </a:p>
          <a:p>
            <a:pPr marL="211454" indent="-198755">
              <a:lnSpc>
                <a:spcPct val="100000"/>
              </a:lnSpc>
              <a:buClr>
                <a:srgbClr val="FEC3AE"/>
              </a:buClr>
              <a:buSzPct val="58333"/>
              <a:buFont typeface="Wingdings"/>
              <a:buChar char=""/>
              <a:tabLst>
                <a:tab pos="211454" algn="l"/>
                <a:tab pos="931544" algn="l"/>
              </a:tabLst>
            </a:pPr>
            <a:r>
              <a:rPr sz="1800" b="1" i="1" dirty="0">
                <a:latin typeface="Arial"/>
                <a:cs typeface="Arial"/>
              </a:rPr>
              <a:t>(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b="1" i="1" spc="-5" dirty="0">
                <a:latin typeface="Arial"/>
                <a:cs typeface="Arial"/>
              </a:rPr>
              <a:t>,</a:t>
            </a:r>
            <a:r>
              <a:rPr sz="1800" b="1" i="1" spc="-5" dirty="0">
                <a:solidFill>
                  <a:srgbClr val="0070C0"/>
                </a:solidFill>
                <a:latin typeface="Arial"/>
                <a:cs typeface="Arial"/>
              </a:rPr>
              <a:t>1</a:t>
            </a:r>
            <a:r>
              <a:rPr sz="1800" b="1" i="1" dirty="0">
                <a:latin typeface="Arial"/>
                <a:cs typeface="Arial"/>
              </a:rPr>
              <a:t>)	</a:t>
            </a: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→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EC3AE"/>
              </a:buClr>
              <a:buFont typeface="Wingdings"/>
              <a:buChar char=""/>
            </a:pPr>
            <a:endParaRPr sz="1800">
              <a:latin typeface="Arial"/>
              <a:cs typeface="Arial"/>
            </a:endParaRPr>
          </a:p>
          <a:p>
            <a:pPr marL="211454" indent="-198755">
              <a:lnSpc>
                <a:spcPct val="100000"/>
              </a:lnSpc>
              <a:buClr>
                <a:srgbClr val="FEC3AE"/>
              </a:buClr>
              <a:buSzPct val="58333"/>
              <a:buFont typeface="Wingdings"/>
              <a:buChar char=""/>
              <a:tabLst>
                <a:tab pos="211454" algn="l"/>
                <a:tab pos="931544" algn="l"/>
              </a:tabLst>
            </a:pPr>
            <a:r>
              <a:rPr sz="1800" b="1" i="1" dirty="0">
                <a:latin typeface="Arial"/>
                <a:cs typeface="Arial"/>
              </a:rPr>
              <a:t>(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800" b="1" i="1" spc="-5" dirty="0">
                <a:latin typeface="Arial"/>
                <a:cs typeface="Arial"/>
              </a:rPr>
              <a:t>,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)	</a:t>
            </a: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→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EC3AE"/>
              </a:buClr>
              <a:buFont typeface="Wingdings"/>
              <a:buChar char=""/>
            </a:pPr>
            <a:endParaRPr sz="1850">
              <a:latin typeface="Arial"/>
              <a:cs typeface="Arial"/>
            </a:endParaRPr>
          </a:p>
          <a:p>
            <a:pPr marL="211454" indent="-198755">
              <a:lnSpc>
                <a:spcPct val="100000"/>
              </a:lnSpc>
              <a:buClr>
                <a:srgbClr val="FEC3AE"/>
              </a:buClr>
              <a:buSzPct val="58333"/>
              <a:buFont typeface="Wingdings"/>
              <a:buChar char=""/>
              <a:tabLst>
                <a:tab pos="211454" algn="l"/>
                <a:tab pos="931544" algn="l"/>
              </a:tabLst>
            </a:pPr>
            <a:r>
              <a:rPr sz="1800" b="1" i="1" dirty="0">
                <a:latin typeface="Arial"/>
                <a:cs typeface="Arial"/>
              </a:rPr>
              <a:t>(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b="1" i="1" spc="-5" dirty="0">
                <a:latin typeface="Arial"/>
                <a:cs typeface="Arial"/>
              </a:rPr>
              <a:t>,</a:t>
            </a:r>
            <a:r>
              <a:rPr sz="1800" b="1" i="1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)	</a:t>
            </a: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→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3912" y="3068960"/>
            <a:ext cx="438150" cy="867410"/>
          </a:xfrm>
          <a:custGeom>
            <a:avLst/>
            <a:gdLst/>
            <a:ahLst/>
            <a:cxnLst/>
            <a:rect l="l" t="t" r="r" b="b"/>
            <a:pathLst>
              <a:path w="438150" h="867410">
                <a:moveTo>
                  <a:pt x="437727" y="0"/>
                </a:moveTo>
                <a:lnTo>
                  <a:pt x="324135" y="85194"/>
                </a:lnTo>
                <a:lnTo>
                  <a:pt x="395698" y="69858"/>
                </a:lnTo>
                <a:lnTo>
                  <a:pt x="0" y="861255"/>
                </a:lnTo>
                <a:lnTo>
                  <a:pt x="11359" y="866936"/>
                </a:lnTo>
                <a:lnTo>
                  <a:pt x="407057" y="75538"/>
                </a:lnTo>
                <a:lnTo>
                  <a:pt x="437727" y="141989"/>
                </a:lnTo>
                <a:lnTo>
                  <a:pt x="4377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838" y="3889813"/>
            <a:ext cx="7277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Mínima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4562" y="3889813"/>
            <a:ext cx="772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70C0"/>
                </a:solidFill>
                <a:latin typeface="Arial"/>
                <a:cs typeface="Arial"/>
              </a:rPr>
              <a:t>Máxima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95476" y="3068960"/>
            <a:ext cx="318770" cy="866140"/>
          </a:xfrm>
          <a:custGeom>
            <a:avLst/>
            <a:gdLst/>
            <a:ahLst/>
            <a:cxnLst/>
            <a:rect l="l" t="t" r="r" b="b"/>
            <a:pathLst>
              <a:path w="318769" h="866139">
                <a:moveTo>
                  <a:pt x="52859" y="79016"/>
                </a:moveTo>
                <a:lnTo>
                  <a:pt x="39450" y="79016"/>
                </a:lnTo>
                <a:lnTo>
                  <a:pt x="306213" y="866133"/>
                </a:lnTo>
                <a:lnTo>
                  <a:pt x="318241" y="862058"/>
                </a:lnTo>
                <a:lnTo>
                  <a:pt x="52859" y="79016"/>
                </a:lnTo>
                <a:close/>
              </a:path>
              <a:path w="318769" h="866139">
                <a:moveTo>
                  <a:pt x="19375" y="0"/>
                </a:moveTo>
                <a:lnTo>
                  <a:pt x="0" y="140662"/>
                </a:lnTo>
                <a:lnTo>
                  <a:pt x="39450" y="79016"/>
                </a:lnTo>
                <a:lnTo>
                  <a:pt x="52859" y="79016"/>
                </a:lnTo>
                <a:lnTo>
                  <a:pt x="51478" y="74941"/>
                </a:lnTo>
                <a:lnTo>
                  <a:pt x="95071" y="74941"/>
                </a:lnTo>
                <a:lnTo>
                  <a:pt x="92270" y="72169"/>
                </a:lnTo>
                <a:lnTo>
                  <a:pt x="43832" y="72169"/>
                </a:lnTo>
                <a:lnTo>
                  <a:pt x="92269" y="72167"/>
                </a:lnTo>
                <a:lnTo>
                  <a:pt x="19375" y="0"/>
                </a:lnTo>
                <a:close/>
              </a:path>
              <a:path w="318769" h="866139">
                <a:moveTo>
                  <a:pt x="95071" y="74941"/>
                </a:moveTo>
                <a:lnTo>
                  <a:pt x="51478" y="74941"/>
                </a:lnTo>
                <a:lnTo>
                  <a:pt x="120279" y="99898"/>
                </a:lnTo>
                <a:lnTo>
                  <a:pt x="95071" y="74941"/>
                </a:lnTo>
                <a:close/>
              </a:path>
              <a:path w="318769" h="866139">
                <a:moveTo>
                  <a:pt x="92269" y="72167"/>
                </a:moveTo>
                <a:lnTo>
                  <a:pt x="43832" y="72169"/>
                </a:lnTo>
                <a:lnTo>
                  <a:pt x="92270" y="72169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8619" y="4484292"/>
            <a:ext cx="407744" cy="33683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2119" y="4998308"/>
            <a:ext cx="344244" cy="40161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6324" y="5502364"/>
            <a:ext cx="399545" cy="46347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52119" y="6084701"/>
            <a:ext cx="344244" cy="3623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0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</a:t>
            </a:r>
            <a:r>
              <a:rPr sz="2200" i="0" spc="110" dirty="0">
                <a:latin typeface="Arial"/>
                <a:cs typeface="Arial"/>
              </a:rPr>
              <a:t> </a:t>
            </a:r>
            <a:r>
              <a:rPr sz="3200" i="0" dirty="0">
                <a:latin typeface="Arial"/>
                <a:cs typeface="Arial"/>
              </a:rPr>
              <a:t>→</a:t>
            </a:r>
            <a:r>
              <a:rPr sz="3200" i="0" spc="-120" dirty="0">
                <a:latin typeface="Arial"/>
                <a:cs typeface="Arial"/>
              </a:rPr>
              <a:t>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6134" y="3037644"/>
            <a:ext cx="43573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68750"/>
              <a:buFont typeface="Wingdings"/>
              <a:buChar char=""/>
              <a:tabLst>
                <a:tab pos="287020" algn="l"/>
              </a:tabLst>
            </a:pPr>
            <a:r>
              <a:rPr sz="3200" b="1" spc="-5" dirty="0">
                <a:latin typeface="Arial"/>
                <a:cs typeface="Arial"/>
              </a:rPr>
              <a:t>Relacionamentos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1:1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2687" y="4185815"/>
            <a:ext cx="2563345" cy="6086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2119" y="4224568"/>
            <a:ext cx="1674384" cy="5446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0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</a:t>
            </a:r>
            <a:r>
              <a:rPr sz="2200" i="0" spc="110" dirty="0">
                <a:latin typeface="Arial"/>
                <a:cs typeface="Arial"/>
              </a:rPr>
              <a:t> </a:t>
            </a:r>
            <a:r>
              <a:rPr sz="3200" i="0" dirty="0">
                <a:latin typeface="Arial"/>
                <a:cs typeface="Arial"/>
              </a:rPr>
              <a:t>→</a:t>
            </a:r>
            <a:r>
              <a:rPr sz="3200" i="0" spc="-120" dirty="0">
                <a:latin typeface="Arial"/>
                <a:cs typeface="Arial"/>
              </a:rPr>
              <a:t>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33294"/>
            <a:ext cx="4947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 MT"/>
                <a:cs typeface="Arial MT"/>
              </a:rPr>
              <a:t>Regras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Relacionamentos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1:1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441" y="1652138"/>
            <a:ext cx="7111703" cy="350505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3889" y="5668298"/>
            <a:ext cx="214955" cy="1845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9905" y="5674859"/>
            <a:ext cx="2002993" cy="2030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52741" y="5950878"/>
            <a:ext cx="117248" cy="14306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31206" y="5955493"/>
            <a:ext cx="1548656" cy="16152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13659" y="6210637"/>
            <a:ext cx="166101" cy="1522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29447" y="6206879"/>
            <a:ext cx="884248" cy="16152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58251" y="5495475"/>
            <a:ext cx="2693670" cy="918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595D63"/>
                </a:solidFill>
                <a:latin typeface="Arial"/>
                <a:cs typeface="Arial"/>
              </a:rPr>
              <a:t>Ambas</a:t>
            </a:r>
            <a:r>
              <a:rPr sz="1400" b="1" i="1" spc="-40" dirty="0">
                <a:solidFill>
                  <a:srgbClr val="595D63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595D63"/>
                </a:solidFill>
                <a:latin typeface="Arial"/>
                <a:cs typeface="Arial"/>
              </a:rPr>
              <a:t>são</a:t>
            </a:r>
            <a:r>
              <a:rPr sz="1400" b="1" i="1" spc="-40" dirty="0">
                <a:solidFill>
                  <a:srgbClr val="595D63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595D63"/>
                </a:solidFill>
                <a:latin typeface="Arial"/>
                <a:cs typeface="Arial"/>
              </a:rPr>
              <a:t>obrigatórias</a:t>
            </a:r>
            <a:endParaRPr sz="1400">
              <a:latin typeface="Arial"/>
              <a:cs typeface="Arial"/>
            </a:endParaRPr>
          </a:p>
          <a:p>
            <a:pPr marL="12700" marR="294005" indent="360045">
              <a:lnSpc>
                <a:spcPct val="149400"/>
              </a:lnSpc>
              <a:spcBef>
                <a:spcPts val="325"/>
              </a:spcBef>
            </a:pPr>
            <a:r>
              <a:rPr sz="1400" b="1" i="1" spc="-5" dirty="0">
                <a:solidFill>
                  <a:srgbClr val="595D63"/>
                </a:solidFill>
                <a:latin typeface="Arial"/>
                <a:cs typeface="Arial"/>
              </a:rPr>
              <a:t>Somente </a:t>
            </a:r>
            <a:r>
              <a:rPr sz="1400" b="1" i="1" dirty="0">
                <a:solidFill>
                  <a:srgbClr val="595D63"/>
                </a:solidFill>
                <a:latin typeface="Arial"/>
                <a:cs typeface="Arial"/>
              </a:rPr>
              <a:t>1 é </a:t>
            </a:r>
            <a:r>
              <a:rPr sz="1400" b="1" i="1" spc="-10" dirty="0">
                <a:solidFill>
                  <a:srgbClr val="595D63"/>
                </a:solidFill>
                <a:latin typeface="Arial"/>
                <a:cs typeface="Arial"/>
              </a:rPr>
              <a:t>obrigatória </a:t>
            </a:r>
            <a:r>
              <a:rPr sz="1400" b="1" i="1" spc="-380" dirty="0">
                <a:solidFill>
                  <a:srgbClr val="595D63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595D63"/>
                </a:solidFill>
                <a:latin typeface="Arial"/>
                <a:cs typeface="Arial"/>
              </a:rPr>
              <a:t>Ambas</a:t>
            </a:r>
            <a:r>
              <a:rPr sz="1400" b="1" i="1" spc="-10" dirty="0">
                <a:solidFill>
                  <a:srgbClr val="595D63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595D63"/>
                </a:solidFill>
                <a:latin typeface="Arial"/>
                <a:cs typeface="Arial"/>
              </a:rPr>
              <a:t>são</a:t>
            </a:r>
            <a:r>
              <a:rPr sz="1400" b="1" i="1" spc="-15" dirty="0">
                <a:solidFill>
                  <a:srgbClr val="595D63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595D63"/>
                </a:solidFill>
                <a:latin typeface="Arial"/>
                <a:cs typeface="Arial"/>
              </a:rPr>
              <a:t>opcionais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9185" y="3056260"/>
            <a:ext cx="975360" cy="3148965"/>
            <a:chOff x="359185" y="3056260"/>
            <a:chExt cx="975360" cy="3148965"/>
          </a:xfrm>
        </p:grpSpPr>
        <p:sp>
          <p:nvSpPr>
            <p:cNvPr id="13" name="object 13"/>
            <p:cNvSpPr/>
            <p:nvPr/>
          </p:nvSpPr>
          <p:spPr>
            <a:xfrm>
              <a:off x="371885" y="3068960"/>
              <a:ext cx="864235" cy="3123565"/>
            </a:xfrm>
            <a:custGeom>
              <a:avLst/>
              <a:gdLst/>
              <a:ahLst/>
              <a:cxnLst/>
              <a:rect l="l" t="t" r="r" b="b"/>
              <a:pathLst>
                <a:path w="864235" h="3123565">
                  <a:moveTo>
                    <a:pt x="727584" y="0"/>
                  </a:moveTo>
                  <a:lnTo>
                    <a:pt x="727584" y="187509"/>
                  </a:lnTo>
                  <a:lnTo>
                    <a:pt x="319457" y="187505"/>
                  </a:lnTo>
                  <a:lnTo>
                    <a:pt x="272250" y="190969"/>
                  </a:lnTo>
                  <a:lnTo>
                    <a:pt x="227194" y="201030"/>
                  </a:lnTo>
                  <a:lnTo>
                    <a:pt x="184782" y="217196"/>
                  </a:lnTo>
                  <a:lnTo>
                    <a:pt x="145509" y="238971"/>
                  </a:lnTo>
                  <a:lnTo>
                    <a:pt x="109870" y="265862"/>
                  </a:lnTo>
                  <a:lnTo>
                    <a:pt x="78357" y="297375"/>
                  </a:lnTo>
                  <a:lnTo>
                    <a:pt x="51466" y="333014"/>
                  </a:lnTo>
                  <a:lnTo>
                    <a:pt x="29691" y="372287"/>
                  </a:lnTo>
                  <a:lnTo>
                    <a:pt x="13525" y="414699"/>
                  </a:lnTo>
                  <a:lnTo>
                    <a:pt x="3463" y="459755"/>
                  </a:lnTo>
                  <a:lnTo>
                    <a:pt x="0" y="506962"/>
                  </a:lnTo>
                  <a:lnTo>
                    <a:pt x="0" y="3123217"/>
                  </a:lnTo>
                  <a:lnTo>
                    <a:pt x="33302" y="3123217"/>
                  </a:lnTo>
                  <a:lnTo>
                    <a:pt x="33302" y="506966"/>
                  </a:lnTo>
                  <a:lnTo>
                    <a:pt x="37047" y="460550"/>
                  </a:lnTo>
                  <a:lnTo>
                    <a:pt x="47890" y="416519"/>
                  </a:lnTo>
                  <a:lnTo>
                    <a:pt x="65242" y="375461"/>
                  </a:lnTo>
                  <a:lnTo>
                    <a:pt x="88513" y="337966"/>
                  </a:lnTo>
                  <a:lnTo>
                    <a:pt x="117115" y="304624"/>
                  </a:lnTo>
                  <a:lnTo>
                    <a:pt x="150458" y="276022"/>
                  </a:lnTo>
                  <a:lnTo>
                    <a:pt x="187952" y="252751"/>
                  </a:lnTo>
                  <a:lnTo>
                    <a:pt x="229010" y="235399"/>
                  </a:lnTo>
                  <a:lnTo>
                    <a:pt x="273041" y="224556"/>
                  </a:lnTo>
                  <a:lnTo>
                    <a:pt x="319457" y="220811"/>
                  </a:lnTo>
                  <a:lnTo>
                    <a:pt x="727584" y="220811"/>
                  </a:lnTo>
                  <a:lnTo>
                    <a:pt x="727584" y="408320"/>
                  </a:lnTo>
                  <a:lnTo>
                    <a:pt x="864096" y="204160"/>
                  </a:lnTo>
                  <a:lnTo>
                    <a:pt x="72758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1885" y="3068960"/>
              <a:ext cx="864235" cy="3123565"/>
            </a:xfrm>
            <a:custGeom>
              <a:avLst/>
              <a:gdLst/>
              <a:ahLst/>
              <a:cxnLst/>
              <a:rect l="l" t="t" r="r" b="b"/>
              <a:pathLst>
                <a:path w="864235" h="3123565">
                  <a:moveTo>
                    <a:pt x="0" y="3123218"/>
                  </a:moveTo>
                  <a:lnTo>
                    <a:pt x="0" y="506962"/>
                  </a:lnTo>
                  <a:lnTo>
                    <a:pt x="3463" y="459755"/>
                  </a:lnTo>
                  <a:lnTo>
                    <a:pt x="13525" y="414699"/>
                  </a:lnTo>
                  <a:lnTo>
                    <a:pt x="29691" y="372287"/>
                  </a:lnTo>
                  <a:lnTo>
                    <a:pt x="51466" y="333015"/>
                  </a:lnTo>
                  <a:lnTo>
                    <a:pt x="78357" y="297375"/>
                  </a:lnTo>
                  <a:lnTo>
                    <a:pt x="109870" y="265863"/>
                  </a:lnTo>
                  <a:lnTo>
                    <a:pt x="145509" y="238972"/>
                  </a:lnTo>
                  <a:lnTo>
                    <a:pt x="184782" y="217196"/>
                  </a:lnTo>
                  <a:lnTo>
                    <a:pt x="227194" y="201031"/>
                  </a:lnTo>
                  <a:lnTo>
                    <a:pt x="272250" y="190969"/>
                  </a:lnTo>
                  <a:lnTo>
                    <a:pt x="319457" y="187505"/>
                  </a:lnTo>
                  <a:lnTo>
                    <a:pt x="727584" y="187509"/>
                  </a:lnTo>
                  <a:lnTo>
                    <a:pt x="727584" y="0"/>
                  </a:lnTo>
                  <a:lnTo>
                    <a:pt x="864096" y="204160"/>
                  </a:lnTo>
                  <a:lnTo>
                    <a:pt x="727584" y="408320"/>
                  </a:lnTo>
                  <a:lnTo>
                    <a:pt x="727584" y="220811"/>
                  </a:lnTo>
                  <a:lnTo>
                    <a:pt x="319457" y="220811"/>
                  </a:lnTo>
                  <a:lnTo>
                    <a:pt x="273041" y="224556"/>
                  </a:lnTo>
                  <a:lnTo>
                    <a:pt x="229010" y="235399"/>
                  </a:lnTo>
                  <a:lnTo>
                    <a:pt x="187952" y="252751"/>
                  </a:lnTo>
                  <a:lnTo>
                    <a:pt x="150457" y="276022"/>
                  </a:lnTo>
                  <a:lnTo>
                    <a:pt x="117115" y="304624"/>
                  </a:lnTo>
                  <a:lnTo>
                    <a:pt x="88513" y="337966"/>
                  </a:lnTo>
                  <a:lnTo>
                    <a:pt x="65242" y="375461"/>
                  </a:lnTo>
                  <a:lnTo>
                    <a:pt x="47890" y="416519"/>
                  </a:lnTo>
                  <a:lnTo>
                    <a:pt x="37047" y="460550"/>
                  </a:lnTo>
                  <a:lnTo>
                    <a:pt x="33302" y="506966"/>
                  </a:lnTo>
                  <a:lnTo>
                    <a:pt x="33302" y="3123218"/>
                  </a:lnTo>
                  <a:lnTo>
                    <a:pt x="0" y="3123218"/>
                  </a:lnTo>
                  <a:close/>
                </a:path>
              </a:pathLst>
            </a:custGeom>
            <a:ln w="25400">
              <a:solidFill>
                <a:srgbClr val="ADB0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9574" y="3832989"/>
              <a:ext cx="586740" cy="2039620"/>
            </a:xfrm>
            <a:custGeom>
              <a:avLst/>
              <a:gdLst/>
              <a:ahLst/>
              <a:cxnLst/>
              <a:rect l="l" t="t" r="r" b="b"/>
              <a:pathLst>
                <a:path w="586740" h="2039620">
                  <a:moveTo>
                    <a:pt x="439807" y="0"/>
                  </a:moveTo>
                  <a:lnTo>
                    <a:pt x="439807" y="159435"/>
                  </a:lnTo>
                  <a:lnTo>
                    <a:pt x="216795" y="159433"/>
                  </a:lnTo>
                  <a:lnTo>
                    <a:pt x="167086" y="165158"/>
                  </a:lnTo>
                  <a:lnTo>
                    <a:pt x="121454" y="181468"/>
                  </a:lnTo>
                  <a:lnTo>
                    <a:pt x="81201" y="207060"/>
                  </a:lnTo>
                  <a:lnTo>
                    <a:pt x="47627" y="240634"/>
                  </a:lnTo>
                  <a:lnTo>
                    <a:pt x="22035" y="280887"/>
                  </a:lnTo>
                  <a:lnTo>
                    <a:pt x="5725" y="326519"/>
                  </a:lnTo>
                  <a:lnTo>
                    <a:pt x="0" y="376228"/>
                  </a:lnTo>
                  <a:lnTo>
                    <a:pt x="0" y="2039398"/>
                  </a:lnTo>
                  <a:lnTo>
                    <a:pt x="40585" y="2039398"/>
                  </a:lnTo>
                  <a:lnTo>
                    <a:pt x="40585" y="376231"/>
                  </a:lnTo>
                  <a:lnTo>
                    <a:pt x="46879" y="329387"/>
                  </a:lnTo>
                  <a:lnTo>
                    <a:pt x="64642" y="287294"/>
                  </a:lnTo>
                  <a:lnTo>
                    <a:pt x="92195" y="251631"/>
                  </a:lnTo>
                  <a:lnTo>
                    <a:pt x="127858" y="224078"/>
                  </a:lnTo>
                  <a:lnTo>
                    <a:pt x="169951" y="206315"/>
                  </a:lnTo>
                  <a:lnTo>
                    <a:pt x="216795" y="200021"/>
                  </a:lnTo>
                  <a:lnTo>
                    <a:pt x="439807" y="200021"/>
                  </a:lnTo>
                  <a:lnTo>
                    <a:pt x="439807" y="359454"/>
                  </a:lnTo>
                  <a:lnTo>
                    <a:pt x="586407" y="179726"/>
                  </a:lnTo>
                  <a:lnTo>
                    <a:pt x="439807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9574" y="3832989"/>
              <a:ext cx="586740" cy="2039620"/>
            </a:xfrm>
            <a:custGeom>
              <a:avLst/>
              <a:gdLst/>
              <a:ahLst/>
              <a:cxnLst/>
              <a:rect l="l" t="t" r="r" b="b"/>
              <a:pathLst>
                <a:path w="586740" h="2039620">
                  <a:moveTo>
                    <a:pt x="0" y="2039399"/>
                  </a:moveTo>
                  <a:lnTo>
                    <a:pt x="0" y="376229"/>
                  </a:lnTo>
                  <a:lnTo>
                    <a:pt x="5725" y="326520"/>
                  </a:lnTo>
                  <a:lnTo>
                    <a:pt x="22035" y="280888"/>
                  </a:lnTo>
                  <a:lnTo>
                    <a:pt x="47627" y="240634"/>
                  </a:lnTo>
                  <a:lnTo>
                    <a:pt x="81201" y="207061"/>
                  </a:lnTo>
                  <a:lnTo>
                    <a:pt x="121454" y="181469"/>
                  </a:lnTo>
                  <a:lnTo>
                    <a:pt x="167086" y="165159"/>
                  </a:lnTo>
                  <a:lnTo>
                    <a:pt x="216795" y="159434"/>
                  </a:lnTo>
                  <a:lnTo>
                    <a:pt x="439807" y="159436"/>
                  </a:lnTo>
                  <a:lnTo>
                    <a:pt x="439807" y="0"/>
                  </a:lnTo>
                  <a:lnTo>
                    <a:pt x="586408" y="179727"/>
                  </a:lnTo>
                  <a:lnTo>
                    <a:pt x="439807" y="359455"/>
                  </a:lnTo>
                  <a:lnTo>
                    <a:pt x="439807" y="200021"/>
                  </a:lnTo>
                  <a:lnTo>
                    <a:pt x="216795" y="200021"/>
                  </a:lnTo>
                  <a:lnTo>
                    <a:pt x="169951" y="206315"/>
                  </a:lnTo>
                  <a:lnTo>
                    <a:pt x="127858" y="224079"/>
                  </a:lnTo>
                  <a:lnTo>
                    <a:pt x="92195" y="251632"/>
                  </a:lnTo>
                  <a:lnTo>
                    <a:pt x="64642" y="287294"/>
                  </a:lnTo>
                  <a:lnTo>
                    <a:pt x="46879" y="329387"/>
                  </a:lnTo>
                  <a:lnTo>
                    <a:pt x="40585" y="376231"/>
                  </a:lnTo>
                  <a:lnTo>
                    <a:pt x="40585" y="2039399"/>
                  </a:lnTo>
                  <a:lnTo>
                    <a:pt x="0" y="2039399"/>
                  </a:lnTo>
                  <a:close/>
                </a:path>
              </a:pathLst>
            </a:custGeom>
            <a:ln w="25400">
              <a:solidFill>
                <a:srgbClr val="ADB0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7983" y="4653136"/>
              <a:ext cx="343535" cy="842644"/>
            </a:xfrm>
            <a:custGeom>
              <a:avLst/>
              <a:gdLst/>
              <a:ahLst/>
              <a:cxnLst/>
              <a:rect l="l" t="t" r="r" b="b"/>
              <a:pathLst>
                <a:path w="343534" h="842645">
                  <a:moveTo>
                    <a:pt x="208421" y="0"/>
                  </a:moveTo>
                  <a:lnTo>
                    <a:pt x="208421" y="145239"/>
                  </a:lnTo>
                  <a:lnTo>
                    <a:pt x="126922" y="145239"/>
                  </a:lnTo>
                  <a:lnTo>
                    <a:pt x="77518" y="155213"/>
                  </a:lnTo>
                  <a:lnTo>
                    <a:pt x="37174" y="182414"/>
                  </a:lnTo>
                  <a:lnTo>
                    <a:pt x="9974" y="222757"/>
                  </a:lnTo>
                  <a:lnTo>
                    <a:pt x="0" y="272161"/>
                  </a:lnTo>
                  <a:lnTo>
                    <a:pt x="0" y="842609"/>
                  </a:lnTo>
                  <a:lnTo>
                    <a:pt x="23760" y="842609"/>
                  </a:lnTo>
                  <a:lnTo>
                    <a:pt x="23760" y="272161"/>
                  </a:lnTo>
                  <a:lnTo>
                    <a:pt x="31867" y="232006"/>
                  </a:lnTo>
                  <a:lnTo>
                    <a:pt x="53976" y="199215"/>
                  </a:lnTo>
                  <a:lnTo>
                    <a:pt x="86767" y="177107"/>
                  </a:lnTo>
                  <a:lnTo>
                    <a:pt x="126922" y="169000"/>
                  </a:lnTo>
                  <a:lnTo>
                    <a:pt x="208421" y="169000"/>
                  </a:lnTo>
                  <a:lnTo>
                    <a:pt x="208421" y="314239"/>
                  </a:lnTo>
                  <a:lnTo>
                    <a:pt x="343312" y="157120"/>
                  </a:lnTo>
                  <a:lnTo>
                    <a:pt x="20842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7983" y="4653136"/>
              <a:ext cx="343535" cy="842644"/>
            </a:xfrm>
            <a:custGeom>
              <a:avLst/>
              <a:gdLst/>
              <a:ahLst/>
              <a:cxnLst/>
              <a:rect l="l" t="t" r="r" b="b"/>
              <a:pathLst>
                <a:path w="343534" h="842645">
                  <a:moveTo>
                    <a:pt x="0" y="842610"/>
                  </a:moveTo>
                  <a:lnTo>
                    <a:pt x="0" y="272161"/>
                  </a:lnTo>
                  <a:lnTo>
                    <a:pt x="9974" y="222758"/>
                  </a:lnTo>
                  <a:lnTo>
                    <a:pt x="37174" y="182414"/>
                  </a:lnTo>
                  <a:lnTo>
                    <a:pt x="77518" y="155213"/>
                  </a:lnTo>
                  <a:lnTo>
                    <a:pt x="126922" y="145239"/>
                  </a:lnTo>
                  <a:lnTo>
                    <a:pt x="208421" y="145239"/>
                  </a:lnTo>
                  <a:lnTo>
                    <a:pt x="208421" y="0"/>
                  </a:lnTo>
                  <a:lnTo>
                    <a:pt x="343312" y="157120"/>
                  </a:lnTo>
                  <a:lnTo>
                    <a:pt x="208421" y="314239"/>
                  </a:lnTo>
                  <a:lnTo>
                    <a:pt x="208421" y="169000"/>
                  </a:lnTo>
                  <a:lnTo>
                    <a:pt x="126922" y="169000"/>
                  </a:lnTo>
                  <a:lnTo>
                    <a:pt x="86767" y="177107"/>
                  </a:lnTo>
                  <a:lnTo>
                    <a:pt x="53975" y="199215"/>
                  </a:lnTo>
                  <a:lnTo>
                    <a:pt x="31867" y="232006"/>
                  </a:lnTo>
                  <a:lnTo>
                    <a:pt x="23760" y="272161"/>
                  </a:lnTo>
                  <a:lnTo>
                    <a:pt x="23760" y="842610"/>
                  </a:lnTo>
                  <a:lnTo>
                    <a:pt x="0" y="842610"/>
                  </a:lnTo>
                  <a:close/>
                </a:path>
              </a:pathLst>
            </a:custGeom>
            <a:ln w="25400">
              <a:solidFill>
                <a:srgbClr val="ADB0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0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</a:t>
            </a:r>
            <a:r>
              <a:rPr sz="2200" i="0" spc="110" dirty="0">
                <a:latin typeface="Arial"/>
                <a:cs typeface="Arial"/>
              </a:rPr>
              <a:t> </a:t>
            </a:r>
            <a:r>
              <a:rPr sz="3200" i="0" dirty="0">
                <a:latin typeface="Arial"/>
                <a:cs typeface="Arial"/>
              </a:rPr>
              <a:t>→</a:t>
            </a:r>
            <a:r>
              <a:rPr sz="3200" i="0" spc="-120" dirty="0">
                <a:latin typeface="Arial"/>
                <a:cs typeface="Arial"/>
              </a:rPr>
              <a:t>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33294"/>
            <a:ext cx="6502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Relacionamentos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1:1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com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Ambas opcionais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90368" y="1474865"/>
            <a:ext cx="4309745" cy="792480"/>
            <a:chOff x="2390368" y="1474865"/>
            <a:chExt cx="4309745" cy="7924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0368" y="1814969"/>
              <a:ext cx="4309133" cy="4519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1711" y="1474865"/>
              <a:ext cx="1957779" cy="33704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1152" y="1721804"/>
            <a:ext cx="116408" cy="9984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06873" y="1725353"/>
            <a:ext cx="1085215" cy="239395"/>
            <a:chOff x="7006873" y="1725353"/>
            <a:chExt cx="1085215" cy="23939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6873" y="1725353"/>
              <a:ext cx="1084717" cy="1098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8410" y="1877144"/>
              <a:ext cx="838671" cy="873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67608" y="1874647"/>
            <a:ext cx="63495" cy="7737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46443" y="2015147"/>
            <a:ext cx="89952" cy="8237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17456" y="2013114"/>
            <a:ext cx="478863" cy="873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68808" y="3982239"/>
            <a:ext cx="4209017" cy="127513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44464" y="5684240"/>
            <a:ext cx="5764061" cy="109838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46135" y="4473070"/>
            <a:ext cx="1580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Adição</a:t>
            </a:r>
            <a:r>
              <a:rPr sz="1400" b="1" i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400"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FF0000"/>
                </a:solidFill>
                <a:latin typeface="Arial"/>
                <a:cs typeface="Arial"/>
              </a:rPr>
              <a:t>Coluna: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213" y="6021040"/>
            <a:ext cx="13106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5" dirty="0">
                <a:solidFill>
                  <a:srgbClr val="FF0000"/>
                </a:solidFill>
                <a:latin typeface="Arial"/>
                <a:cs typeface="Arial"/>
              </a:rPr>
              <a:t>Tabela</a:t>
            </a:r>
            <a:r>
              <a:rPr sz="1400" b="1" i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Própria: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48859" y="2538238"/>
            <a:ext cx="5909384" cy="109154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38197" y="1853844"/>
            <a:ext cx="6864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i="1" spc="-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400" b="1" i="1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1400" b="1" i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722" y="3016893"/>
            <a:ext cx="16579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Modelo</a:t>
            </a:r>
            <a:r>
              <a:rPr sz="1400" b="1" i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Conceitual: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0441" y="4770542"/>
            <a:ext cx="214955" cy="18459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71127" y="6231777"/>
            <a:ext cx="263808" cy="2584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0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</a:t>
            </a:r>
            <a:r>
              <a:rPr sz="2200" i="0" spc="110" dirty="0">
                <a:latin typeface="Arial"/>
                <a:cs typeface="Arial"/>
              </a:rPr>
              <a:t> </a:t>
            </a:r>
            <a:r>
              <a:rPr sz="3200" i="0" dirty="0">
                <a:latin typeface="Arial"/>
                <a:cs typeface="Arial"/>
              </a:rPr>
              <a:t>→</a:t>
            </a:r>
            <a:r>
              <a:rPr sz="3200" i="0" spc="-120" dirty="0">
                <a:latin typeface="Arial"/>
                <a:cs typeface="Arial"/>
              </a:rPr>
              <a:t>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33294"/>
            <a:ext cx="719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Relacionamentos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1:1 </a:t>
            </a:r>
            <a:r>
              <a:rPr sz="2400" b="1" spc="-5" dirty="0">
                <a:latin typeface="Arial"/>
                <a:cs typeface="Arial"/>
              </a:rPr>
              <a:t>com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Somente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 1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 obrigatória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135" y="4473070"/>
            <a:ext cx="1580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Adição</a:t>
            </a:r>
            <a:r>
              <a:rPr sz="1400" b="1" i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400"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FF0000"/>
                </a:solidFill>
                <a:latin typeface="Arial"/>
                <a:cs typeface="Arial"/>
              </a:rPr>
              <a:t>Coluna: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843" y="6011350"/>
            <a:ext cx="1563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solidFill>
                  <a:srgbClr val="FF0000"/>
                </a:solidFill>
                <a:latin typeface="Arial"/>
                <a:cs typeface="Arial"/>
              </a:rPr>
              <a:t>Fusão</a:t>
            </a:r>
            <a:r>
              <a:rPr sz="1400" b="1" i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400"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FF0000"/>
                </a:solidFill>
                <a:latin typeface="Arial"/>
                <a:cs typeface="Arial"/>
              </a:rPr>
              <a:t>Tabelas: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197" y="1853844"/>
            <a:ext cx="6864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i="1" spc="-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400" b="1" i="1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1400" b="1" i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722" y="3016893"/>
            <a:ext cx="16579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Modelo</a:t>
            </a:r>
            <a:r>
              <a:rPr sz="1400" b="1" i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Conceitual: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95668" y="1412775"/>
            <a:ext cx="4429760" cy="836930"/>
            <a:chOff x="2295668" y="1412775"/>
            <a:chExt cx="4429760" cy="8369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1711" y="1412775"/>
              <a:ext cx="1957779" cy="3370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5668" y="1756666"/>
              <a:ext cx="4429539" cy="492627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1152" y="1659714"/>
            <a:ext cx="116408" cy="99845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006873" y="1663263"/>
            <a:ext cx="1085215" cy="239395"/>
            <a:chOff x="7006873" y="1663263"/>
            <a:chExt cx="1085215" cy="23939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6873" y="1663263"/>
              <a:ext cx="1084717" cy="1098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8410" y="1815054"/>
              <a:ext cx="838671" cy="8736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67608" y="1812557"/>
            <a:ext cx="63495" cy="7737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46443" y="1953056"/>
            <a:ext cx="89952" cy="8237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17456" y="1951024"/>
            <a:ext cx="478863" cy="8736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499" y="6273869"/>
            <a:ext cx="214955" cy="18459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7365" y="4801177"/>
            <a:ext cx="117248" cy="14306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77632" y="2410769"/>
            <a:ext cx="6374590" cy="114702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363022" y="4083178"/>
            <a:ext cx="4072660" cy="104766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66416" y="5355288"/>
            <a:ext cx="1509284" cy="12734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075295" cy="634365"/>
          </a:xfrm>
          <a:prstGeom prst="rect">
            <a:avLst/>
          </a:prstGeom>
          <a:solidFill>
            <a:srgbClr val="FFCFA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0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C</a:t>
            </a:r>
            <a:r>
              <a:rPr sz="2200" i="0" spc="15" dirty="0">
                <a:latin typeface="Arial"/>
                <a:cs typeface="Arial"/>
              </a:rPr>
              <a:t>ONCEITUAL</a:t>
            </a:r>
            <a:r>
              <a:rPr sz="2200" i="0" spc="110" dirty="0">
                <a:latin typeface="Arial"/>
                <a:cs typeface="Arial"/>
              </a:rPr>
              <a:t> </a:t>
            </a:r>
            <a:r>
              <a:rPr sz="3200" i="0" dirty="0">
                <a:latin typeface="Arial"/>
                <a:cs typeface="Arial"/>
              </a:rPr>
              <a:t>→</a:t>
            </a:r>
            <a:r>
              <a:rPr sz="3200" i="0" spc="-120" dirty="0">
                <a:latin typeface="Arial"/>
                <a:cs typeface="Arial"/>
              </a:rPr>
              <a:t> </a:t>
            </a:r>
            <a:r>
              <a:rPr sz="2800" i="0" spc="20" dirty="0">
                <a:latin typeface="Arial"/>
                <a:cs typeface="Arial"/>
              </a:rPr>
              <a:t>M</a:t>
            </a:r>
            <a:r>
              <a:rPr sz="2200" i="0" spc="20" dirty="0">
                <a:latin typeface="Arial"/>
                <a:cs typeface="Arial"/>
              </a:rPr>
              <a:t>ODELO</a:t>
            </a:r>
            <a:r>
              <a:rPr sz="2200" i="0" spc="155" dirty="0">
                <a:latin typeface="Arial"/>
                <a:cs typeface="Arial"/>
              </a:rPr>
              <a:t> </a:t>
            </a:r>
            <a:r>
              <a:rPr sz="2800" i="0" spc="15" dirty="0">
                <a:latin typeface="Arial"/>
                <a:cs typeface="Arial"/>
              </a:rPr>
              <a:t>L</a:t>
            </a:r>
            <a:r>
              <a:rPr sz="2200" i="0" spc="15" dirty="0">
                <a:latin typeface="Arial"/>
                <a:cs typeface="Arial"/>
              </a:rPr>
              <a:t>ÓGICO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33294"/>
            <a:ext cx="6842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Relacionamentos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1:1 </a:t>
            </a:r>
            <a:r>
              <a:rPr sz="2400" b="1" spc="-5" dirty="0">
                <a:latin typeface="Arial"/>
                <a:cs typeface="Arial"/>
              </a:rPr>
              <a:t>com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Ambas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obrigatórias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135" y="4473070"/>
            <a:ext cx="1580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Adição</a:t>
            </a:r>
            <a:r>
              <a:rPr sz="1400" b="1" i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400"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FF0000"/>
                </a:solidFill>
                <a:latin typeface="Arial"/>
                <a:cs typeface="Arial"/>
              </a:rPr>
              <a:t>Coluna: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843" y="6011350"/>
            <a:ext cx="1563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solidFill>
                  <a:srgbClr val="FF0000"/>
                </a:solidFill>
                <a:latin typeface="Arial"/>
                <a:cs typeface="Arial"/>
              </a:rPr>
              <a:t>Fusão</a:t>
            </a:r>
            <a:r>
              <a:rPr sz="1400" b="1" i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400"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15" dirty="0">
                <a:solidFill>
                  <a:srgbClr val="FF0000"/>
                </a:solidFill>
                <a:latin typeface="Arial"/>
                <a:cs typeface="Arial"/>
              </a:rPr>
              <a:t>Tabelas: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197" y="1853844"/>
            <a:ext cx="6864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i="1" spc="-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400" b="1" i="1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1400" b="1" i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722" y="3016893"/>
            <a:ext cx="16579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Modelo</a:t>
            </a:r>
            <a:r>
              <a:rPr sz="1400" b="1" i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Conceitual: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499" y="6273869"/>
            <a:ext cx="214955" cy="1845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7365" y="4801177"/>
            <a:ext cx="117248" cy="14306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370123" y="1412775"/>
            <a:ext cx="4364990" cy="752475"/>
            <a:chOff x="2370123" y="1412775"/>
            <a:chExt cx="4364990" cy="7524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1711" y="1412775"/>
              <a:ext cx="1957779" cy="33704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0123" y="1746111"/>
              <a:ext cx="4364563" cy="419018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1152" y="1659714"/>
            <a:ext cx="116408" cy="99845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7006873" y="1663263"/>
            <a:ext cx="1085215" cy="239395"/>
            <a:chOff x="7006873" y="1663263"/>
            <a:chExt cx="1085215" cy="23939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6873" y="1663263"/>
              <a:ext cx="1084717" cy="10982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18410" y="1815054"/>
              <a:ext cx="838671" cy="873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7608" y="1812557"/>
            <a:ext cx="63495" cy="7737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46443" y="1953056"/>
            <a:ext cx="89952" cy="8237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17456" y="1951024"/>
            <a:ext cx="478863" cy="873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50859" y="2326765"/>
            <a:ext cx="6697605" cy="131825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46499" y="5432074"/>
            <a:ext cx="1931075" cy="125939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453273" y="3923181"/>
            <a:ext cx="4542312" cy="13330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336</Words>
  <Application>Microsoft Office PowerPoint</Application>
  <PresentationFormat>Apresentação na tela (4:3)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Arial MT</vt:lpstr>
      <vt:lpstr>Calibri</vt:lpstr>
      <vt:lpstr>Cambria</vt:lpstr>
      <vt:lpstr>Wingdings</vt:lpstr>
      <vt:lpstr>Office Theme</vt:lpstr>
      <vt:lpstr>BANCO DE DADOS</vt:lpstr>
      <vt:lpstr>MODELO CONCEITUAL → MODELO LÓGICO</vt:lpstr>
      <vt:lpstr>MODELO CONCEITUAL → MODELO LÓGICO</vt:lpstr>
      <vt:lpstr>MODELO CONCEITUAL → MODELO LÓGICO</vt:lpstr>
      <vt:lpstr>MODELO CONCEITUAL → MODELO LÓGICO</vt:lpstr>
      <vt:lpstr>MODELO CONCEITUAL → MODELO LÓGICO</vt:lpstr>
      <vt:lpstr>MODELO CONCEITUAL → MODELO LÓGICO</vt:lpstr>
      <vt:lpstr>MODELO CONCEITUAL → MODELO LÓGICO</vt:lpstr>
      <vt:lpstr>MODELO CONCEITUAL → MODELO LÓGICO</vt:lpstr>
      <vt:lpstr>MODELO CONCEITUAL → MODELO LÓGICO</vt:lpstr>
      <vt:lpstr>MODELO CONCEITUAL → MODELO LÓGICO</vt:lpstr>
      <vt:lpstr>MODELO CONCEITUAL → MODELO LÓGICO</vt:lpstr>
      <vt:lpstr>MODELO CONCEITUAL → MODELO LÓGICO</vt:lpstr>
      <vt:lpstr>MODELO CONCEITUAL → MODELO LÓGICO</vt:lpstr>
      <vt:lpstr>MODELO CONCEITUAL → MODELO LÓGICO</vt:lpstr>
      <vt:lpstr>MODELO CONCEITUAL → MODELO LÓGICO</vt:lpstr>
      <vt:lpstr>MODELO CONCEITUAL → MODELO LÓGICO</vt:lpstr>
      <vt:lpstr>MODELO CONCEITUAL → MODELO LÓGICO</vt:lpstr>
      <vt:lpstr>MODELO CONCEITUAL → MODELO LÓGICO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Gean</dc:creator>
  <cp:lastModifiedBy>Usuário do Windows</cp:lastModifiedBy>
  <cp:revision>2</cp:revision>
  <dcterms:created xsi:type="dcterms:W3CDTF">2022-09-27T13:02:14Z</dcterms:created>
  <dcterms:modified xsi:type="dcterms:W3CDTF">2022-09-27T13:06:18Z</dcterms:modified>
</cp:coreProperties>
</file>