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6FFAFE0-DF9A-4D8D-96B7-D56975339301}"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28" name="PlaceHolder 2"/>
          <p:cNvSpPr>
            <a:spLocks noGrp="1"/>
          </p:cNvSpPr>
          <p:nvPr>
            <p:ph/>
          </p:nvPr>
        </p:nvSpPr>
        <p:spPr>
          <a:xfrm>
            <a:off x="504000" y="1800000"/>
            <a:ext cx="9072000" cy="2091240"/>
          </a:xfrm>
          <a:prstGeom prst="rect">
            <a:avLst/>
          </a:prstGeom>
          <a:noFill/>
          <a:ln w="0">
            <a:noFill/>
          </a:ln>
        </p:spPr>
        <p:txBody>
          <a:bodyPr lIns="0" rIns="0" tIns="0" bIns="0" anchor="t">
            <a:normAutofit/>
          </a:bodyPr>
          <a:p>
            <a:endParaRPr b="0" lang="pt-BR" sz="2600" spc="-1" strike="noStrike">
              <a:latin typeface="Arial"/>
            </a:endParaRPr>
          </a:p>
        </p:txBody>
      </p:sp>
      <p:sp>
        <p:nvSpPr>
          <p:cNvPr id="29" name="PlaceHolder 3"/>
          <p:cNvSpPr>
            <a:spLocks noGrp="1"/>
          </p:cNvSpPr>
          <p:nvPr>
            <p:ph/>
          </p:nvPr>
        </p:nvSpPr>
        <p:spPr>
          <a:xfrm>
            <a:off x="504000" y="4090320"/>
            <a:ext cx="9072000" cy="2091240"/>
          </a:xfrm>
          <a:prstGeom prst="rect">
            <a:avLst/>
          </a:prstGeom>
          <a:noFill/>
          <a:ln w="0">
            <a:noFill/>
          </a:ln>
        </p:spPr>
        <p:txBody>
          <a:bodyPr lIns="0" rIns="0" tIns="0" bIns="0" anchor="t">
            <a:normAutofit/>
          </a:bodyPr>
          <a:p>
            <a:endParaRPr b="0" lang="pt-BR" sz="26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DC11731-BA08-4E80-AC5E-4D1A4E3CF9C9}"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31" name="PlaceHolder 2"/>
          <p:cNvSpPr>
            <a:spLocks noGrp="1"/>
          </p:cNvSpPr>
          <p:nvPr>
            <p:ph/>
          </p:nvPr>
        </p:nvSpPr>
        <p:spPr>
          <a:xfrm>
            <a:off x="504000" y="180000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32" name="PlaceHolder 3"/>
          <p:cNvSpPr>
            <a:spLocks noGrp="1"/>
          </p:cNvSpPr>
          <p:nvPr>
            <p:ph/>
          </p:nvPr>
        </p:nvSpPr>
        <p:spPr>
          <a:xfrm>
            <a:off x="5152680" y="180000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33" name="PlaceHolder 4"/>
          <p:cNvSpPr>
            <a:spLocks noGrp="1"/>
          </p:cNvSpPr>
          <p:nvPr>
            <p:ph/>
          </p:nvPr>
        </p:nvSpPr>
        <p:spPr>
          <a:xfrm>
            <a:off x="504000" y="409032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34" name="PlaceHolder 5"/>
          <p:cNvSpPr>
            <a:spLocks noGrp="1"/>
          </p:cNvSpPr>
          <p:nvPr>
            <p:ph/>
          </p:nvPr>
        </p:nvSpPr>
        <p:spPr>
          <a:xfrm>
            <a:off x="5152680" y="409032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D949FFC-5007-45B4-AB8E-1343BDF3C22F}" type="slidenum">
              <a:t>&lt;#&gt;</a:t>
            </a:fld>
          </a:p>
        </p:txBody>
      </p:sp>
      <p:sp>
        <p:nvSpPr>
          <p:cNvPr id="9" name="PlaceHolder 8"/>
          <p:cNvSpPr>
            <a:spLocks noGrp="1"/>
          </p:cNvSpPr>
          <p:nvPr>
            <p:ph type="dt" idx="1"/>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36" name="PlaceHolder 2"/>
          <p:cNvSpPr>
            <a:spLocks noGrp="1"/>
          </p:cNvSpPr>
          <p:nvPr>
            <p:ph/>
          </p:nvPr>
        </p:nvSpPr>
        <p:spPr>
          <a:xfrm>
            <a:off x="504000" y="1800000"/>
            <a:ext cx="2921040" cy="2091240"/>
          </a:xfrm>
          <a:prstGeom prst="rect">
            <a:avLst/>
          </a:prstGeom>
          <a:noFill/>
          <a:ln w="0">
            <a:noFill/>
          </a:ln>
        </p:spPr>
        <p:txBody>
          <a:bodyPr lIns="0" rIns="0" tIns="0" bIns="0" anchor="t">
            <a:normAutofit/>
          </a:bodyPr>
          <a:p>
            <a:endParaRPr b="0" lang="pt-BR" sz="2600" spc="-1" strike="noStrike">
              <a:latin typeface="Arial"/>
            </a:endParaRPr>
          </a:p>
        </p:txBody>
      </p:sp>
      <p:sp>
        <p:nvSpPr>
          <p:cNvPr id="37" name="PlaceHolder 3"/>
          <p:cNvSpPr>
            <a:spLocks noGrp="1"/>
          </p:cNvSpPr>
          <p:nvPr>
            <p:ph/>
          </p:nvPr>
        </p:nvSpPr>
        <p:spPr>
          <a:xfrm>
            <a:off x="3571560" y="1800000"/>
            <a:ext cx="2921040" cy="2091240"/>
          </a:xfrm>
          <a:prstGeom prst="rect">
            <a:avLst/>
          </a:prstGeom>
          <a:noFill/>
          <a:ln w="0">
            <a:noFill/>
          </a:ln>
        </p:spPr>
        <p:txBody>
          <a:bodyPr lIns="0" rIns="0" tIns="0" bIns="0" anchor="t">
            <a:normAutofit/>
          </a:bodyPr>
          <a:p>
            <a:endParaRPr b="0" lang="pt-BR" sz="2600" spc="-1" strike="noStrike">
              <a:latin typeface="Arial"/>
            </a:endParaRPr>
          </a:p>
        </p:txBody>
      </p:sp>
      <p:sp>
        <p:nvSpPr>
          <p:cNvPr id="38" name="PlaceHolder 4"/>
          <p:cNvSpPr>
            <a:spLocks noGrp="1"/>
          </p:cNvSpPr>
          <p:nvPr>
            <p:ph/>
          </p:nvPr>
        </p:nvSpPr>
        <p:spPr>
          <a:xfrm>
            <a:off x="6639120" y="1800000"/>
            <a:ext cx="2921040" cy="2091240"/>
          </a:xfrm>
          <a:prstGeom prst="rect">
            <a:avLst/>
          </a:prstGeom>
          <a:noFill/>
          <a:ln w="0">
            <a:noFill/>
          </a:ln>
        </p:spPr>
        <p:txBody>
          <a:bodyPr lIns="0" rIns="0" tIns="0" bIns="0" anchor="t">
            <a:normAutofit/>
          </a:bodyPr>
          <a:p>
            <a:endParaRPr b="0" lang="pt-BR" sz="2600" spc="-1" strike="noStrike">
              <a:latin typeface="Arial"/>
            </a:endParaRPr>
          </a:p>
        </p:txBody>
      </p:sp>
      <p:sp>
        <p:nvSpPr>
          <p:cNvPr id="39" name="PlaceHolder 5"/>
          <p:cNvSpPr>
            <a:spLocks noGrp="1"/>
          </p:cNvSpPr>
          <p:nvPr>
            <p:ph/>
          </p:nvPr>
        </p:nvSpPr>
        <p:spPr>
          <a:xfrm>
            <a:off x="504000" y="4090320"/>
            <a:ext cx="2921040" cy="2091240"/>
          </a:xfrm>
          <a:prstGeom prst="rect">
            <a:avLst/>
          </a:prstGeom>
          <a:noFill/>
          <a:ln w="0">
            <a:noFill/>
          </a:ln>
        </p:spPr>
        <p:txBody>
          <a:bodyPr lIns="0" rIns="0" tIns="0" bIns="0" anchor="t">
            <a:normAutofit/>
          </a:bodyPr>
          <a:p>
            <a:endParaRPr b="0" lang="pt-BR" sz="2600" spc="-1" strike="noStrike">
              <a:latin typeface="Arial"/>
            </a:endParaRPr>
          </a:p>
        </p:txBody>
      </p:sp>
      <p:sp>
        <p:nvSpPr>
          <p:cNvPr id="40" name="PlaceHolder 6"/>
          <p:cNvSpPr>
            <a:spLocks noGrp="1"/>
          </p:cNvSpPr>
          <p:nvPr>
            <p:ph/>
          </p:nvPr>
        </p:nvSpPr>
        <p:spPr>
          <a:xfrm>
            <a:off x="3571560" y="4090320"/>
            <a:ext cx="2921040" cy="2091240"/>
          </a:xfrm>
          <a:prstGeom prst="rect">
            <a:avLst/>
          </a:prstGeom>
          <a:noFill/>
          <a:ln w="0">
            <a:noFill/>
          </a:ln>
        </p:spPr>
        <p:txBody>
          <a:bodyPr lIns="0" rIns="0" tIns="0" bIns="0" anchor="t">
            <a:normAutofit/>
          </a:bodyPr>
          <a:p>
            <a:endParaRPr b="0" lang="pt-BR" sz="2600" spc="-1" strike="noStrike">
              <a:latin typeface="Arial"/>
            </a:endParaRPr>
          </a:p>
        </p:txBody>
      </p:sp>
      <p:sp>
        <p:nvSpPr>
          <p:cNvPr id="41" name="PlaceHolder 7"/>
          <p:cNvSpPr>
            <a:spLocks noGrp="1"/>
          </p:cNvSpPr>
          <p:nvPr>
            <p:ph/>
          </p:nvPr>
        </p:nvSpPr>
        <p:spPr>
          <a:xfrm>
            <a:off x="6639120" y="4090320"/>
            <a:ext cx="2921040" cy="2091240"/>
          </a:xfrm>
          <a:prstGeom prst="rect">
            <a:avLst/>
          </a:prstGeom>
          <a:noFill/>
          <a:ln w="0">
            <a:noFill/>
          </a:ln>
        </p:spPr>
        <p:txBody>
          <a:bodyPr lIns="0" rIns="0" tIns="0" bIns="0" anchor="t">
            <a:normAutofit/>
          </a:bodyPr>
          <a:p>
            <a:endParaRPr b="0" lang="pt-BR" sz="26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96C6F16-7DC4-45EC-97C5-66B4DE0913A9}" type="slidenum">
              <a:t>&lt;#&gt;</a:t>
            </a:fld>
          </a:p>
        </p:txBody>
      </p:sp>
      <p:sp>
        <p:nvSpPr>
          <p:cNvPr id="11" name="PlaceHolder 10"/>
          <p:cNvSpPr>
            <a:spLocks noGrp="1"/>
          </p:cNvSpPr>
          <p:nvPr>
            <p:ph type="dt" idx="1"/>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7" name="PlaceHolder 2"/>
          <p:cNvSpPr>
            <a:spLocks noGrp="1"/>
          </p:cNvSpPr>
          <p:nvPr>
            <p:ph type="subTitle"/>
          </p:nvPr>
        </p:nvSpPr>
        <p:spPr>
          <a:xfrm>
            <a:off x="504000" y="1800000"/>
            <a:ext cx="9072000" cy="43844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1F35927-19EC-4407-A1D3-DD34BEB783AA}"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9" name="PlaceHolder 2"/>
          <p:cNvSpPr>
            <a:spLocks noGrp="1"/>
          </p:cNvSpPr>
          <p:nvPr>
            <p:ph/>
          </p:nvPr>
        </p:nvSpPr>
        <p:spPr>
          <a:xfrm>
            <a:off x="504000" y="1800000"/>
            <a:ext cx="9072000" cy="4384440"/>
          </a:xfrm>
          <a:prstGeom prst="rect">
            <a:avLst/>
          </a:prstGeom>
          <a:noFill/>
          <a:ln w="0">
            <a:noFill/>
          </a:ln>
        </p:spPr>
        <p:txBody>
          <a:bodyPr lIns="0" rIns="0" tIns="0" bIns="0" anchor="t">
            <a:normAutofit/>
          </a:bodyPr>
          <a:p>
            <a:endParaRPr b="0" lang="pt-BR" sz="26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C578DE6-5C7D-4188-BABC-051A721763E7}"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11" name="PlaceHolder 2"/>
          <p:cNvSpPr>
            <a:spLocks noGrp="1"/>
          </p:cNvSpPr>
          <p:nvPr>
            <p:ph/>
          </p:nvPr>
        </p:nvSpPr>
        <p:spPr>
          <a:xfrm>
            <a:off x="504000" y="1800000"/>
            <a:ext cx="4426920" cy="4384440"/>
          </a:xfrm>
          <a:prstGeom prst="rect">
            <a:avLst/>
          </a:prstGeom>
          <a:noFill/>
          <a:ln w="0">
            <a:noFill/>
          </a:ln>
        </p:spPr>
        <p:txBody>
          <a:bodyPr lIns="0" rIns="0" tIns="0" bIns="0" anchor="t">
            <a:normAutofit/>
          </a:bodyPr>
          <a:p>
            <a:endParaRPr b="0" lang="pt-BR" sz="2600" spc="-1" strike="noStrike">
              <a:latin typeface="Arial"/>
            </a:endParaRPr>
          </a:p>
        </p:txBody>
      </p:sp>
      <p:sp>
        <p:nvSpPr>
          <p:cNvPr id="12" name="PlaceHolder 3"/>
          <p:cNvSpPr>
            <a:spLocks noGrp="1"/>
          </p:cNvSpPr>
          <p:nvPr>
            <p:ph/>
          </p:nvPr>
        </p:nvSpPr>
        <p:spPr>
          <a:xfrm>
            <a:off x="5152680" y="1800000"/>
            <a:ext cx="4426920" cy="4384440"/>
          </a:xfrm>
          <a:prstGeom prst="rect">
            <a:avLst/>
          </a:prstGeom>
          <a:noFill/>
          <a:ln w="0">
            <a:noFill/>
          </a:ln>
        </p:spPr>
        <p:txBody>
          <a:bodyPr lIns="0" rIns="0" tIns="0" bIns="0" anchor="t">
            <a:normAutofit/>
          </a:bodyPr>
          <a:p>
            <a:endParaRPr b="0" lang="pt-BR" sz="26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F163F0C-A258-4E34-B42C-D702F2938203}"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0901DCA-D794-4DBB-9C73-723F3FEC5E85}"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576000"/>
            <a:ext cx="7200000" cy="33386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D5D4968-5C5D-4AA1-9B9A-1081DE21D33C}"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16" name="PlaceHolder 2"/>
          <p:cNvSpPr>
            <a:spLocks noGrp="1"/>
          </p:cNvSpPr>
          <p:nvPr>
            <p:ph/>
          </p:nvPr>
        </p:nvSpPr>
        <p:spPr>
          <a:xfrm>
            <a:off x="504000" y="180000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17" name="PlaceHolder 3"/>
          <p:cNvSpPr>
            <a:spLocks noGrp="1"/>
          </p:cNvSpPr>
          <p:nvPr>
            <p:ph/>
          </p:nvPr>
        </p:nvSpPr>
        <p:spPr>
          <a:xfrm>
            <a:off x="5152680" y="1800000"/>
            <a:ext cx="4426920" cy="4384440"/>
          </a:xfrm>
          <a:prstGeom prst="rect">
            <a:avLst/>
          </a:prstGeom>
          <a:noFill/>
          <a:ln w="0">
            <a:noFill/>
          </a:ln>
        </p:spPr>
        <p:txBody>
          <a:bodyPr lIns="0" rIns="0" tIns="0" bIns="0" anchor="t">
            <a:normAutofit/>
          </a:bodyPr>
          <a:p>
            <a:endParaRPr b="0" lang="pt-BR" sz="2600" spc="-1" strike="noStrike">
              <a:latin typeface="Arial"/>
            </a:endParaRPr>
          </a:p>
        </p:txBody>
      </p:sp>
      <p:sp>
        <p:nvSpPr>
          <p:cNvPr id="18" name="PlaceHolder 4"/>
          <p:cNvSpPr>
            <a:spLocks noGrp="1"/>
          </p:cNvSpPr>
          <p:nvPr>
            <p:ph/>
          </p:nvPr>
        </p:nvSpPr>
        <p:spPr>
          <a:xfrm>
            <a:off x="504000" y="409032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0381D43-CC28-41BD-9493-E89E3299C51C}"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20" name="PlaceHolder 2"/>
          <p:cNvSpPr>
            <a:spLocks noGrp="1"/>
          </p:cNvSpPr>
          <p:nvPr>
            <p:ph/>
          </p:nvPr>
        </p:nvSpPr>
        <p:spPr>
          <a:xfrm>
            <a:off x="504000" y="1800000"/>
            <a:ext cx="4426920" cy="4384440"/>
          </a:xfrm>
          <a:prstGeom prst="rect">
            <a:avLst/>
          </a:prstGeom>
          <a:noFill/>
          <a:ln w="0">
            <a:noFill/>
          </a:ln>
        </p:spPr>
        <p:txBody>
          <a:bodyPr lIns="0" rIns="0" tIns="0" bIns="0" anchor="t">
            <a:normAutofit/>
          </a:bodyPr>
          <a:p>
            <a:endParaRPr b="0" lang="pt-BR" sz="2600" spc="-1" strike="noStrike">
              <a:latin typeface="Arial"/>
            </a:endParaRPr>
          </a:p>
        </p:txBody>
      </p:sp>
      <p:sp>
        <p:nvSpPr>
          <p:cNvPr id="21" name="PlaceHolder 3"/>
          <p:cNvSpPr>
            <a:spLocks noGrp="1"/>
          </p:cNvSpPr>
          <p:nvPr>
            <p:ph/>
          </p:nvPr>
        </p:nvSpPr>
        <p:spPr>
          <a:xfrm>
            <a:off x="5152680" y="180000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22" name="PlaceHolder 4"/>
          <p:cNvSpPr>
            <a:spLocks noGrp="1"/>
          </p:cNvSpPr>
          <p:nvPr>
            <p:ph/>
          </p:nvPr>
        </p:nvSpPr>
        <p:spPr>
          <a:xfrm>
            <a:off x="5152680" y="409032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BA3BEBB-962B-4744-870A-A2D004CE780A}"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endParaRPr b="0" lang="pt-BR" sz="3600" spc="-1" strike="noStrike">
              <a:latin typeface="Arial"/>
            </a:endParaRPr>
          </a:p>
        </p:txBody>
      </p:sp>
      <p:sp>
        <p:nvSpPr>
          <p:cNvPr id="24" name="PlaceHolder 2"/>
          <p:cNvSpPr>
            <a:spLocks noGrp="1"/>
          </p:cNvSpPr>
          <p:nvPr>
            <p:ph/>
          </p:nvPr>
        </p:nvSpPr>
        <p:spPr>
          <a:xfrm>
            <a:off x="504000" y="180000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25" name="PlaceHolder 3"/>
          <p:cNvSpPr>
            <a:spLocks noGrp="1"/>
          </p:cNvSpPr>
          <p:nvPr>
            <p:ph/>
          </p:nvPr>
        </p:nvSpPr>
        <p:spPr>
          <a:xfrm>
            <a:off x="5152680" y="1800000"/>
            <a:ext cx="4426920" cy="2091240"/>
          </a:xfrm>
          <a:prstGeom prst="rect">
            <a:avLst/>
          </a:prstGeom>
          <a:noFill/>
          <a:ln w="0">
            <a:noFill/>
          </a:ln>
        </p:spPr>
        <p:txBody>
          <a:bodyPr lIns="0" rIns="0" tIns="0" bIns="0" anchor="t">
            <a:normAutofit/>
          </a:bodyPr>
          <a:p>
            <a:endParaRPr b="0" lang="pt-BR" sz="2600" spc="-1" strike="noStrike">
              <a:latin typeface="Arial"/>
            </a:endParaRPr>
          </a:p>
        </p:txBody>
      </p:sp>
      <p:sp>
        <p:nvSpPr>
          <p:cNvPr id="26" name="PlaceHolder 4"/>
          <p:cNvSpPr>
            <a:spLocks noGrp="1"/>
          </p:cNvSpPr>
          <p:nvPr>
            <p:ph/>
          </p:nvPr>
        </p:nvSpPr>
        <p:spPr>
          <a:xfrm>
            <a:off x="504000" y="4090320"/>
            <a:ext cx="9072000" cy="2091240"/>
          </a:xfrm>
          <a:prstGeom prst="rect">
            <a:avLst/>
          </a:prstGeom>
          <a:noFill/>
          <a:ln w="0">
            <a:noFill/>
          </a:ln>
        </p:spPr>
        <p:txBody>
          <a:bodyPr lIns="0" rIns="0" tIns="0" bIns="0" anchor="t">
            <a:normAutofit/>
          </a:bodyPr>
          <a:p>
            <a:endParaRPr b="0" lang="pt-BR" sz="26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E775957-3FA4-453D-B31D-FF99A47B3D55}" type="slidenum">
              <a:t>&lt;#&gt;</a:t>
            </a:fld>
          </a:p>
        </p:txBody>
      </p:sp>
      <p:sp>
        <p:nvSpPr>
          <p:cNvPr id="8" name="PlaceHolder 7"/>
          <p:cNvSpPr>
            <a:spLocks noGrp="1"/>
          </p:cNvSpPr>
          <p:nvPr>
            <p:ph type="dt" idx="1"/>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9640" cy="7559640"/>
          </a:xfrm>
          <a:prstGeom prst="rect">
            <a:avLst/>
          </a:prstGeom>
          <a:ln w="0">
            <a:noFill/>
          </a:ln>
        </p:spPr>
      </p:pic>
      <p:sp>
        <p:nvSpPr>
          <p:cNvPr id="1" name="PlaceHolder 1"/>
          <p:cNvSpPr>
            <a:spLocks noGrp="1"/>
          </p:cNvSpPr>
          <p:nvPr>
            <p:ph type="title"/>
          </p:nvPr>
        </p:nvSpPr>
        <p:spPr>
          <a:xfrm>
            <a:off x="504000" y="576000"/>
            <a:ext cx="7200000" cy="720000"/>
          </a:xfrm>
          <a:prstGeom prst="rect">
            <a:avLst/>
          </a:prstGeom>
          <a:noFill/>
          <a:ln w="0">
            <a:noFill/>
          </a:ln>
        </p:spPr>
        <p:txBody>
          <a:bodyPr lIns="0" rIns="0" tIns="0" bIns="0" anchor="ctr">
            <a:noAutofit/>
          </a:bodyPr>
          <a:p>
            <a:r>
              <a:rPr b="0" lang="pt-BR" sz="3600" spc="-1" strike="noStrike">
                <a:latin typeface="Arial"/>
              </a:rPr>
              <a:t>Clique para editar o formato do texto do título</a:t>
            </a:r>
            <a:endParaRPr b="0" lang="pt-BR" sz="3600" spc="-1" strike="noStrike">
              <a:latin typeface="Arial"/>
            </a:endParaRPr>
          </a:p>
        </p:txBody>
      </p:sp>
      <p:sp>
        <p:nvSpPr>
          <p:cNvPr id="2" name="PlaceHolder 2"/>
          <p:cNvSpPr>
            <a:spLocks noGrp="1"/>
          </p:cNvSpPr>
          <p:nvPr>
            <p:ph type="body"/>
          </p:nvPr>
        </p:nvSpPr>
        <p:spPr>
          <a:xfrm>
            <a:off x="504000" y="1800000"/>
            <a:ext cx="9072000" cy="4384440"/>
          </a:xfrm>
          <a:prstGeom prst="rect">
            <a:avLst/>
          </a:prstGeom>
          <a:noFill/>
          <a:ln w="0">
            <a:noFill/>
          </a:ln>
        </p:spPr>
        <p:txBody>
          <a:bodyPr lIns="0" rIns="0" tIns="0" bIns="0" anchor="t">
            <a:normAutofit/>
          </a:bodyPr>
          <a:p>
            <a:pPr marL="432000" indent="-324000">
              <a:spcAft>
                <a:spcPts val="1417"/>
              </a:spcAft>
              <a:buClr>
                <a:srgbClr val="99cc66"/>
              </a:buClr>
              <a:buSzPct val="45000"/>
              <a:buFont typeface="Wingdings" charset="2"/>
              <a:buChar char=""/>
            </a:pPr>
            <a:r>
              <a:rPr b="0" lang="pt-BR" sz="2600" spc="-1" strike="noStrike">
                <a:latin typeface="Arial"/>
              </a:rPr>
              <a:t>Clique para editar o formato do texto da estrutura de tópicos</a:t>
            </a:r>
            <a:endParaRPr b="0" lang="pt-BR" sz="2600" spc="-1" strike="noStrike">
              <a:latin typeface="Arial"/>
            </a:endParaRPr>
          </a:p>
          <a:p>
            <a:pPr lvl="1" marL="864000" indent="-324000">
              <a:spcAft>
                <a:spcPts val="1134"/>
              </a:spcAft>
              <a:buClr>
                <a:srgbClr val="99cc66"/>
              </a:buClr>
              <a:buSzPct val="75000"/>
              <a:buFont typeface="Symbol" charset="2"/>
              <a:buChar char=""/>
            </a:pPr>
            <a:r>
              <a:rPr b="0" lang="pt-BR" sz="2600" spc="-1" strike="noStrike">
                <a:latin typeface="Arial"/>
              </a:rPr>
              <a:t>2.º nível da estrutura de tópicos</a:t>
            </a:r>
            <a:endParaRPr b="0" lang="pt-BR" sz="2600" spc="-1" strike="noStrike">
              <a:latin typeface="Arial"/>
            </a:endParaRPr>
          </a:p>
          <a:p>
            <a:pPr lvl="2" marL="1296000" indent="-288000">
              <a:spcAft>
                <a:spcPts val="850"/>
              </a:spcAft>
              <a:buClr>
                <a:srgbClr val="99cc66"/>
              </a:buClr>
              <a:buSzPct val="45000"/>
              <a:buFont typeface="Wingdings" charset="2"/>
              <a:buChar char=""/>
            </a:pPr>
            <a:r>
              <a:rPr b="0" lang="pt-BR" sz="2600" spc="-1" strike="noStrike">
                <a:latin typeface="Arial"/>
              </a:rPr>
              <a:t>3.º nível da estrutura de tópicos</a:t>
            </a:r>
            <a:endParaRPr b="0" lang="pt-BR" sz="2600" spc="-1" strike="noStrike">
              <a:latin typeface="Arial"/>
            </a:endParaRPr>
          </a:p>
          <a:p>
            <a:pPr lvl="3" marL="1728000" indent="-216000">
              <a:spcAft>
                <a:spcPts val="567"/>
              </a:spcAft>
              <a:buClr>
                <a:srgbClr val="99cc66"/>
              </a:buClr>
              <a:buSzPct val="75000"/>
              <a:buFont typeface="Symbol" charset="2"/>
              <a:buChar char=""/>
            </a:pPr>
            <a:r>
              <a:rPr b="0" lang="pt-BR" sz="2600" spc="-1" strike="noStrike">
                <a:latin typeface="Arial"/>
              </a:rPr>
              <a:t>4.º nível da estrutura de tópicos</a:t>
            </a:r>
            <a:endParaRPr b="0" lang="pt-BR" sz="2600" spc="-1" strike="noStrike">
              <a:latin typeface="Arial"/>
            </a:endParaRPr>
          </a:p>
          <a:p>
            <a:pPr lvl="4" marL="2160000" indent="-216000">
              <a:spcAft>
                <a:spcPts val="283"/>
              </a:spcAft>
              <a:buClr>
                <a:srgbClr val="99cc66"/>
              </a:buClr>
              <a:buSzPct val="45000"/>
              <a:buFont typeface="Wingdings" charset="2"/>
              <a:buChar char=""/>
            </a:pPr>
            <a:r>
              <a:rPr b="0" lang="pt-BR" sz="2600" spc="-1" strike="noStrike">
                <a:latin typeface="Arial"/>
              </a:rPr>
              <a:t>5.º nível da estrutura de tópicos</a:t>
            </a:r>
            <a:endParaRPr b="0" lang="pt-BR" sz="2600" spc="-1" strike="noStrike">
              <a:latin typeface="Arial"/>
            </a:endParaRPr>
          </a:p>
          <a:p>
            <a:pPr lvl="5" marL="2592000" indent="-216000">
              <a:spcAft>
                <a:spcPts val="283"/>
              </a:spcAft>
              <a:buClr>
                <a:srgbClr val="99cc66"/>
              </a:buClr>
              <a:buSzPct val="45000"/>
              <a:buFont typeface="Wingdings" charset="2"/>
              <a:buChar char=""/>
            </a:pPr>
            <a:r>
              <a:rPr b="0" lang="pt-BR" sz="2600" spc="-1" strike="noStrike">
                <a:latin typeface="Arial"/>
              </a:rPr>
              <a:t>6.º nível da estrutura de tópicos</a:t>
            </a:r>
            <a:endParaRPr b="0" lang="pt-BR" sz="2600" spc="-1" strike="noStrike">
              <a:latin typeface="Arial"/>
            </a:endParaRPr>
          </a:p>
          <a:p>
            <a:pPr lvl="6" marL="3024000" indent="-216000">
              <a:spcAft>
                <a:spcPts val="283"/>
              </a:spcAft>
              <a:buClr>
                <a:srgbClr val="99cc66"/>
              </a:buClr>
              <a:buSzPct val="45000"/>
              <a:buFont typeface="Wingdings" charset="2"/>
              <a:buChar char=""/>
            </a:pPr>
            <a:r>
              <a:rPr b="0" lang="pt-BR" sz="2600" spc="-1" strike="noStrike">
                <a:latin typeface="Arial"/>
              </a:rPr>
              <a:t>7.º nível da estrutura de tópicos</a:t>
            </a:r>
            <a:endParaRPr b="0" lang="pt-BR" sz="2600" spc="-1" strike="noStrike">
              <a:latin typeface="Arial"/>
            </a:endParaRPr>
          </a:p>
        </p:txBody>
      </p:sp>
      <p:sp>
        <p:nvSpPr>
          <p:cNvPr id="3" name="PlaceHolder 3"/>
          <p:cNvSpPr>
            <a:spLocks noGrp="1"/>
          </p:cNvSpPr>
          <p:nvPr>
            <p:ph type="dt" idx="1"/>
          </p:nvPr>
        </p:nvSpPr>
        <p:spPr>
          <a:xfrm>
            <a:off x="504000" y="6887160"/>
            <a:ext cx="2348280" cy="521280"/>
          </a:xfrm>
          <a:prstGeom prst="rect">
            <a:avLst/>
          </a:prstGeom>
          <a:noFill/>
          <a:ln w="0">
            <a:noFill/>
          </a:ln>
        </p:spPr>
        <p:txBody>
          <a:bodyPr lIns="0" rIns="0" tIns="0" bIns="0" anchor="t">
            <a:noAutofit/>
          </a:bodyPr>
          <a:lstStyle>
            <a:lvl1pPr>
              <a:defRPr b="0" lang="pt-BR" sz="1400" spc="-1" strike="noStrike">
                <a:latin typeface="Arial"/>
              </a:defRPr>
            </a:lvl1pPr>
          </a:lstStyle>
          <a:p>
            <a:r>
              <a:rPr b="0" lang="pt-BR" sz="1400" spc="-1" strike="noStrike">
                <a:latin typeface="Arial"/>
              </a:rPr>
              <a:t>&lt;data/hora&gt;</a:t>
            </a:r>
            <a:endParaRPr b="0" lang="pt-BR" sz="1400" spc="-1" strike="noStrike">
              <a:latin typeface="Arial"/>
            </a:endParaRPr>
          </a:p>
        </p:txBody>
      </p:sp>
      <p:sp>
        <p:nvSpPr>
          <p:cNvPr id="4" name="PlaceHolder 4"/>
          <p:cNvSpPr>
            <a:spLocks noGrp="1"/>
          </p:cNvSpPr>
          <p:nvPr>
            <p:ph type="ftr" idx="2"/>
          </p:nvPr>
        </p:nvSpPr>
        <p:spPr>
          <a:xfrm>
            <a:off x="3447360" y="6887160"/>
            <a:ext cx="3195000" cy="521280"/>
          </a:xfrm>
          <a:prstGeom prst="rect">
            <a:avLst/>
          </a:prstGeom>
          <a:noFill/>
          <a:ln w="0">
            <a:noFill/>
          </a:ln>
        </p:spPr>
        <p:txBody>
          <a:bodyPr lIns="0" rIns="0" tIns="0" bIns="0" anchor="t">
            <a:noAutofit/>
          </a:bodyPr>
          <a:lstStyle>
            <a:lvl1pPr algn="ctr">
              <a:buNone/>
              <a:defRPr b="0" lang="pt-BR" sz="1400" spc="-1" strike="noStrike">
                <a:latin typeface="Arial"/>
              </a:defRPr>
            </a:lvl1pPr>
          </a:lstStyle>
          <a:p>
            <a:pPr algn="ctr">
              <a:buNone/>
            </a:pPr>
            <a:r>
              <a:rPr b="0" lang="pt-BR" sz="1400" spc="-1" strike="noStrike">
                <a:latin typeface="Arial"/>
              </a:rPr>
              <a:t>&lt;rodapé&gt;</a:t>
            </a:r>
            <a:endParaRPr b="0" lang="pt-BR" sz="1400" spc="-1" strike="noStrike">
              <a:latin typeface="Arial"/>
            </a:endParaRPr>
          </a:p>
        </p:txBody>
      </p:sp>
      <p:sp>
        <p:nvSpPr>
          <p:cNvPr id="5" name="PlaceHolder 5"/>
          <p:cNvSpPr>
            <a:spLocks noGrp="1"/>
          </p:cNvSpPr>
          <p:nvPr>
            <p:ph type="sldNum" idx="3"/>
          </p:nvPr>
        </p:nvSpPr>
        <p:spPr>
          <a:xfrm>
            <a:off x="7227000" y="6887160"/>
            <a:ext cx="2348280" cy="521280"/>
          </a:xfrm>
          <a:prstGeom prst="rect">
            <a:avLst/>
          </a:prstGeom>
          <a:noFill/>
          <a:ln w="0">
            <a:noFill/>
          </a:ln>
        </p:spPr>
        <p:txBody>
          <a:bodyPr lIns="0" rIns="0" tIns="0" bIns="0" anchor="t">
            <a:noAutofit/>
          </a:bodyPr>
          <a:lstStyle>
            <a:lvl1pPr algn="r">
              <a:buNone/>
              <a:defRPr b="0" lang="pt-BR" sz="1400" spc="-1" strike="noStrike">
                <a:latin typeface="Arial"/>
              </a:defRPr>
            </a:lvl1pPr>
          </a:lstStyle>
          <a:p>
            <a:pPr algn="r">
              <a:buNone/>
            </a:pPr>
            <a:fld id="{7144720A-A081-4B60-8AED-80B3A235196C}" type="slidenum">
              <a:rPr b="0" lang="pt-BR" sz="1400" spc="-1" strike="noStrike">
                <a:latin typeface="Arial"/>
              </a:rPr>
              <a:t>&lt;número&gt;</a:t>
            </a:fld>
            <a:endParaRPr b="0" lang="pt-BR"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43" name="PlaceHolder 2"/>
          <p:cNvSpPr>
            <a:spLocks noGrp="1"/>
          </p:cNvSpPr>
          <p:nvPr>
            <p:ph type="subTitle"/>
          </p:nvPr>
        </p:nvSpPr>
        <p:spPr>
          <a:xfrm>
            <a:off x="504000" y="1800000"/>
            <a:ext cx="9072000" cy="4384440"/>
          </a:xfrm>
          <a:prstGeom prst="rect">
            <a:avLst/>
          </a:prstGeom>
          <a:noFill/>
          <a:ln w="0">
            <a:noFill/>
          </a:ln>
        </p:spPr>
        <p:txBody>
          <a:bodyPr lIns="0" rIns="0" tIns="0" bIns="0" anchor="ctr">
            <a:noAutofit/>
          </a:bodyPr>
          <a:p>
            <a:pPr algn="just">
              <a:buNone/>
            </a:pPr>
            <a:r>
              <a:rPr b="0" lang="pt-BR" sz="2800" spc="-1" strike="noStrike">
                <a:latin typeface="Arial"/>
              </a:rPr>
              <a:t>Tradicionalmente eram concebidos através do desenvolvimento de Ferramentas de Apoio à Decisão (FAD) para produção e distribuição de informações úteis para gerentes, executivos e analistas do conhecimento.</a:t>
            </a:r>
            <a:endParaRPr b="0" lang="pt-BR" sz="2800" spc="-1" strike="noStrike">
              <a:latin typeface="Arial"/>
            </a:endParaRPr>
          </a:p>
          <a:p>
            <a:pPr algn="just">
              <a:buNone/>
            </a:pPr>
            <a:endParaRPr b="0" lang="pt-BR" sz="2800" spc="-1" strike="noStrike">
              <a:latin typeface="Arial"/>
            </a:endParaRPr>
          </a:p>
          <a:p>
            <a:pPr algn="just">
              <a:buNone/>
            </a:pPr>
            <a:r>
              <a:rPr b="0" lang="pt-BR" sz="2800" spc="-1" strike="noStrike">
                <a:latin typeface="Arial"/>
              </a:rPr>
              <a:t>Para a produção destas informações, as FADs acessavam os bancos de dados operacionais da organização, gerando um forte acoplamento entre Sistemas de Informações Transacionais e Sistemas de Apoio à Decisão.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63"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Orientado por Temas</a:t>
            </a:r>
            <a:endParaRPr b="0" lang="pt-BR" sz="2800" spc="-1" strike="noStrike">
              <a:latin typeface="Arial"/>
            </a:endParaRPr>
          </a:p>
          <a:p>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Cada tema pode envolver várias tabelas.</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Ex: considerando o tema cliente, podem existir tabelas com as informações gerais (nome, endereço, telefone, e-mail), outra com os clientes que tiveram conta inferior a R$200,00, outra com os clientes com contas superiores a R$300,00.</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65"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Orientado por Temas</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É possível também criarmos tabelas cumulativas com os clientes que mais consumiram num período de tempo. </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Também podemos criar tabelas detalhadas que armazenarão o código do cliente, a data da venda, os produtos consumidos e o valor da despesa. </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Portanto, percebe-se que, para o mesmo tema, podem existir vários níveis de detalhamento.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67" name=""/>
          <p:cNvSpPr txBox="1"/>
          <p:nvPr/>
        </p:nvSpPr>
        <p:spPr>
          <a:xfrm>
            <a:off x="720000" y="1800000"/>
            <a:ext cx="8856000" cy="5243040"/>
          </a:xfrm>
          <a:prstGeom prst="rect">
            <a:avLst/>
          </a:prstGeom>
          <a:noFill/>
          <a:ln w="0">
            <a:noFill/>
          </a:ln>
        </p:spPr>
        <p:txBody>
          <a:bodyPr lIns="90000" rIns="90000" tIns="45000" bIns="45000" anchor="t">
            <a:noAutofit/>
          </a:bodyPr>
          <a:p>
            <a:r>
              <a:rPr b="1" lang="pt-BR" sz="2800" spc="-1" strike="noStrike">
                <a:latin typeface="Arial"/>
              </a:rPr>
              <a:t>Integrado</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Como os dados armazenados em um Data Warehouse podem ter sido originados de bases de dados distintas, é preciso que eles estejam perfeitamente integrados para que, ao serem armazenados, assumam uma única convenção.</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1" lang="pt-BR" sz="2800" spc="-1" strike="noStrike">
                <a:latin typeface="Arial"/>
              </a:rPr>
              <a:t>Ex: </a:t>
            </a:r>
            <a:r>
              <a:rPr b="0" lang="pt-BR" sz="2800" spc="-1" strike="noStrike">
                <a:latin typeface="Arial"/>
              </a:rPr>
              <a:t>uma aplicação pode codificar o sexo como “M” e “F”, outra pode codificar com 0 e 1, e uma outra pode usar “H” e “M”. Quando os dados são extraídos para o Data Warehouse devem assumir uma única codificação.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69"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Variante no Tempo</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Os dados em produção (Sistema Transacional) são atualizados de acordo com as mudanças necessárias, e com isso os dados “históricos” são perdidos.</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Em consultas, são capturados os dados válidos no momento do acesso.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71"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Variante no Tempo</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r>
              <a:rPr b="1" lang="pt-BR" sz="2800" spc="-1" strike="noStrike">
                <a:latin typeface="Arial"/>
              </a:rPr>
              <a:t>Ex:</a:t>
            </a:r>
            <a:r>
              <a:rPr b="0" lang="pt-BR" sz="2800" spc="-1" strike="noStrike">
                <a:latin typeface="Arial"/>
              </a:rPr>
              <a:t> o estado civil de um cliente “X” que em 2000 era solteiro e passa hoje para casado. </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No momento da consulta feita hoje, será apenas mostrado que o cliente é casado, perdendo as informações anteriores.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73"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Variante no Tempo</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Em um Data Warehouse, os dados são carregados como fotos da base de dados operacional do momento, ou seja, cada ocorrência e cada mudança são consideradas como um novo registro.</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Os dados não são atualizados e podem ser comparados ao longo do tempo.</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Ao consultarmos o cliente “X” do exemplo anterior em 2000, virão os dados da época de solteiro.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75"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Não Volátil</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Teoricamente, depois que os dados estão no Data Warehouse (DW), eles não poderão ser atualizados ou alterados, apenas acessados.</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Os novos dados serão absorvidos, integrando-se com os dados existentes.</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O Data Warehouse permite apenas a carga inicial dos dados e a consulta aos mesmos.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77"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Não Volátil</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De forma contraditória, existe no ambiente operacional (sistema transacional) uma grande volatilidade, visto que os dados são atualizados registro a registro a qualquer momento.</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Porém, em algumas situações específicas existe a necessidade de atualização dos dados carregados para o DW.</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79"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Não Volátil</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r>
              <a:rPr b="1" lang="pt-BR" sz="2800" spc="-1" strike="noStrike">
                <a:latin typeface="Arial"/>
              </a:rPr>
              <a:t>Ex:</a:t>
            </a:r>
            <a:r>
              <a:rPr b="0" lang="pt-BR" sz="2800" spc="-1" strike="noStrike">
                <a:latin typeface="Arial"/>
              </a:rPr>
              <a:t> a carga de dados contábeis. Como saldos contábeis normalmente sofrem atualizações, pois podem existir lançamentos de valores errados, também é necessário corrigir esses valores carregados para o DW.</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81" name=""/>
          <p:cNvSpPr txBox="1"/>
          <p:nvPr/>
        </p:nvSpPr>
        <p:spPr>
          <a:xfrm>
            <a:off x="720000" y="1800000"/>
            <a:ext cx="8784000" cy="3960000"/>
          </a:xfrm>
          <a:prstGeom prst="rect">
            <a:avLst/>
          </a:prstGeom>
          <a:noFill/>
          <a:ln w="0">
            <a:noFill/>
          </a:ln>
        </p:spPr>
        <p:txBody>
          <a:bodyPr lIns="90000" rIns="90000" tIns="45000" bIns="45000" anchor="t">
            <a:noAutofit/>
          </a:bodyPr>
          <a:p>
            <a:r>
              <a:rPr b="1" lang="pt-BR" sz="2800" spc="-1" strike="noStrike">
                <a:latin typeface="Arial"/>
              </a:rPr>
              <a:t>Não Volátil</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A característica da não volatilidade pode ser aceita totalmente devido ao fato de o banco de dados de um DW ser configurado fisicamente para otimização de inclusões e consultas.</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Isso significa que o DW não deve ser um banco preparado para atualizações. </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pic>
        <p:nvPicPr>
          <p:cNvPr id="45" name="" descr=""/>
          <p:cNvPicPr/>
          <p:nvPr/>
        </p:nvPicPr>
        <p:blipFill>
          <a:blip r:embed="rId1"/>
          <a:stretch/>
        </p:blipFill>
        <p:spPr>
          <a:xfrm>
            <a:off x="432000" y="2265840"/>
            <a:ext cx="6984000" cy="4898160"/>
          </a:xfrm>
          <a:prstGeom prst="rect">
            <a:avLst/>
          </a:prstGeom>
          <a:ln w="0">
            <a:noFill/>
          </a:ln>
        </p:spPr>
      </p:pic>
      <p:sp>
        <p:nvSpPr>
          <p:cNvPr id="46" name=""/>
          <p:cNvSpPr txBox="1"/>
          <p:nvPr/>
        </p:nvSpPr>
        <p:spPr>
          <a:xfrm>
            <a:off x="576000" y="1512000"/>
            <a:ext cx="6840000" cy="486720"/>
          </a:xfrm>
          <a:prstGeom prst="rect">
            <a:avLst/>
          </a:prstGeom>
          <a:noFill/>
          <a:ln w="0">
            <a:noFill/>
          </a:ln>
        </p:spPr>
        <p:txBody>
          <a:bodyPr lIns="90000" rIns="90000" tIns="45000" bIns="45000" anchor="t">
            <a:noAutofit/>
          </a:bodyPr>
          <a:p>
            <a:r>
              <a:rPr b="1" lang="pt-BR" sz="2800" spc="-1" strike="noStrike">
                <a:latin typeface="Arial"/>
              </a:rPr>
              <a:t>Relação entre SAD e SIT antigamente</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83"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Não Volátil</a:t>
            </a:r>
            <a:endParaRPr b="0" lang="pt-BR" sz="2800" spc="-1" strike="noStrike">
              <a:latin typeface="Arial"/>
            </a:endParaRPr>
          </a:p>
          <a:p>
            <a:pPr algn="just">
              <a:buNone/>
            </a:pP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Portanto, quando houver uma carga errada, é melhor removermos os dados e carregá-los novamente do que fazermos updates (atualizações) na base do DW.</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48" name="PlaceHolder 2"/>
          <p:cNvSpPr>
            <a:spLocks noGrp="1"/>
          </p:cNvSpPr>
          <p:nvPr>
            <p:ph type="subTitle"/>
          </p:nvPr>
        </p:nvSpPr>
        <p:spPr>
          <a:xfrm>
            <a:off x="504000" y="1944000"/>
            <a:ext cx="9072000" cy="4384440"/>
          </a:xfrm>
          <a:prstGeom prst="rect">
            <a:avLst/>
          </a:prstGeom>
          <a:noFill/>
          <a:ln w="0">
            <a:noFill/>
          </a:ln>
        </p:spPr>
        <p:txBody>
          <a:bodyPr lIns="0" rIns="0" tIns="0" bIns="0" anchor="ctr">
            <a:noAutofit/>
          </a:bodyPr>
          <a:p>
            <a:pPr algn="just">
              <a:buNone/>
            </a:pPr>
            <a:r>
              <a:rPr b="0" lang="pt-BR" sz="2800" spc="-1" strike="noStrike">
                <a:latin typeface="Arial"/>
              </a:rPr>
              <a:t>Como a quantidade de dados gerados nas empresas cresce em progressão geométrica, o acoplamento passou a ser um problema.</a:t>
            </a:r>
            <a:endParaRPr b="0" lang="pt-BR" sz="2800" spc="-1" strike="noStrike">
              <a:latin typeface="Arial"/>
            </a:endParaRPr>
          </a:p>
          <a:p>
            <a:pPr algn="just">
              <a:buNone/>
            </a:pPr>
            <a:endParaRPr b="0" lang="pt-BR" sz="2800" spc="-1" strike="noStrike">
              <a:latin typeface="Arial"/>
            </a:endParaRPr>
          </a:p>
          <a:p>
            <a:pPr algn="just">
              <a:buNone/>
            </a:pPr>
            <a:r>
              <a:rPr b="0" lang="pt-BR" sz="2800" spc="-1" strike="noStrike">
                <a:latin typeface="Arial"/>
              </a:rPr>
              <a:t>Porque a concorrência entre as consultas gerenciais e as funções desempenhadas pelos Sistemas de Informação Transacionais aumentava o tempo de resposta de qualquer servidor de banco de dados que estivesse sendo utilizado.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50" name="PlaceHolder 2"/>
          <p:cNvSpPr>
            <a:spLocks noGrp="1"/>
          </p:cNvSpPr>
          <p:nvPr>
            <p:ph type="subTitle"/>
          </p:nvPr>
        </p:nvSpPr>
        <p:spPr>
          <a:xfrm>
            <a:off x="504000" y="1944000"/>
            <a:ext cx="9072000" cy="4384440"/>
          </a:xfrm>
          <a:prstGeom prst="rect">
            <a:avLst/>
          </a:prstGeom>
          <a:noFill/>
          <a:ln w="0">
            <a:noFill/>
          </a:ln>
        </p:spPr>
        <p:txBody>
          <a:bodyPr lIns="0" rIns="0" tIns="0" bIns="0" anchor="ctr">
            <a:noAutofit/>
          </a:bodyPr>
          <a:p>
            <a:pPr algn="just">
              <a:buNone/>
            </a:pPr>
            <a:r>
              <a:rPr b="0" lang="pt-BR" sz="2800" spc="-1" strike="noStrike">
                <a:latin typeface="Arial"/>
              </a:rPr>
              <a:t>Para que as aplicações continuassem com um bom desempenho, era preciso separar os dados mais antigos da base de dados acessada pelas aplicações transacionais dos dados que deveriam ser utilizados pelos SADs.</a:t>
            </a:r>
            <a:endParaRPr b="0" lang="pt-BR" sz="2800" spc="-1" strike="noStrike">
              <a:latin typeface="Arial"/>
            </a:endParaRPr>
          </a:p>
          <a:p>
            <a:pPr algn="just">
              <a:buNone/>
            </a:pPr>
            <a:endParaRPr b="0" lang="pt-BR" sz="2800" spc="-1" strike="noStrike">
              <a:latin typeface="Arial"/>
            </a:endParaRPr>
          </a:p>
          <a:p>
            <a:pPr algn="just">
              <a:buNone/>
            </a:pPr>
            <a:r>
              <a:rPr b="0" lang="pt-BR" sz="2800" spc="-1" strike="noStrike">
                <a:latin typeface="Arial"/>
              </a:rPr>
              <a:t>Inicialmente, essa separação dos dados não atendeu plenamente as necessidades dos SADs. Isso porque a forma como os dados eram armazenados não otimizavam o desempenho de consultas gerenciais.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52" name="PlaceHolder 2"/>
          <p:cNvSpPr>
            <a:spLocks noGrp="1"/>
          </p:cNvSpPr>
          <p:nvPr>
            <p:ph type="subTitle"/>
          </p:nvPr>
        </p:nvSpPr>
        <p:spPr>
          <a:xfrm>
            <a:off x="504000" y="1757880"/>
            <a:ext cx="9072000" cy="4756680"/>
          </a:xfrm>
          <a:prstGeom prst="rect">
            <a:avLst/>
          </a:prstGeom>
          <a:noFill/>
          <a:ln w="0">
            <a:noFill/>
          </a:ln>
        </p:spPr>
        <p:txBody>
          <a:bodyPr lIns="0" rIns="0" tIns="0" bIns="0" anchor="ctr">
            <a:noAutofit/>
          </a:bodyPr>
          <a:p>
            <a:pPr algn="just">
              <a:buNone/>
            </a:pPr>
            <a:r>
              <a:rPr b="0" lang="pt-BR" sz="2800" spc="-1" strike="noStrike">
                <a:latin typeface="Arial"/>
              </a:rPr>
              <a:t>Era comum a espera de dias para conseguir as informações gerenciais a partir dos dados. Além disso, nem sempre as informações eram confiáveis.</a:t>
            </a:r>
            <a:endParaRPr b="0" lang="pt-BR" sz="2800" spc="-1" strike="noStrike">
              <a:latin typeface="Arial"/>
            </a:endParaRPr>
          </a:p>
          <a:p>
            <a:pPr algn="just">
              <a:buNone/>
            </a:pPr>
            <a:endParaRPr b="0" lang="pt-BR" sz="2800" spc="-1" strike="noStrike">
              <a:latin typeface="Arial"/>
            </a:endParaRPr>
          </a:p>
          <a:p>
            <a:pPr algn="just">
              <a:buNone/>
            </a:pPr>
            <a:r>
              <a:rPr b="0" lang="pt-BR" sz="2800" spc="-1" strike="noStrike">
                <a:latin typeface="Arial"/>
              </a:rPr>
              <a:t>Foi nesse contexto que </a:t>
            </a:r>
            <a:r>
              <a:rPr b="0" lang="pt-BR" sz="2800" spc="-1" strike="noStrike">
                <a:latin typeface="Arial"/>
              </a:rPr>
              <a:t>surgiu o conceito de Data Warehouse.</a:t>
            </a:r>
            <a:endParaRPr b="0" lang="pt-BR" sz="2800" spc="-1" strike="noStrike">
              <a:latin typeface="Arial"/>
            </a:endParaRPr>
          </a:p>
          <a:p>
            <a:pPr algn="just">
              <a:buNone/>
            </a:pPr>
            <a:endParaRPr b="0" lang="pt-BR" sz="2800" spc="-1" strike="noStrike">
              <a:latin typeface="Arial"/>
            </a:endParaRPr>
          </a:p>
          <a:p>
            <a:pPr algn="just">
              <a:buNone/>
            </a:pPr>
            <a:r>
              <a:rPr b="0" lang="pt-BR" sz="2800" spc="-1" strike="noStrike">
                <a:latin typeface="Arial"/>
              </a:rPr>
              <a:t>O objetivo era integrar dados de múltiplas fontes, através um processo de análise com informação de qualidade sem impacto para o ambiente operacional e um atendimento a diferentes tipos de usuários com agilidade e flexibilidade.</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pic>
        <p:nvPicPr>
          <p:cNvPr id="54" name="" descr=""/>
          <p:cNvPicPr/>
          <p:nvPr/>
        </p:nvPicPr>
        <p:blipFill>
          <a:blip r:embed="rId1"/>
          <a:stretch/>
        </p:blipFill>
        <p:spPr>
          <a:xfrm>
            <a:off x="1296000" y="2100240"/>
            <a:ext cx="5913720" cy="4883760"/>
          </a:xfrm>
          <a:prstGeom prst="rect">
            <a:avLst/>
          </a:prstGeom>
          <a:ln w="0">
            <a:noFill/>
          </a:ln>
        </p:spPr>
      </p:pic>
      <p:sp>
        <p:nvSpPr>
          <p:cNvPr id="55" name=""/>
          <p:cNvSpPr txBox="1"/>
          <p:nvPr/>
        </p:nvSpPr>
        <p:spPr>
          <a:xfrm>
            <a:off x="720000" y="1448280"/>
            <a:ext cx="6840000" cy="486720"/>
          </a:xfrm>
          <a:prstGeom prst="rect">
            <a:avLst/>
          </a:prstGeom>
          <a:noFill/>
          <a:ln w="0">
            <a:noFill/>
          </a:ln>
        </p:spPr>
        <p:txBody>
          <a:bodyPr lIns="90000" rIns="90000" tIns="45000" bIns="45000" anchor="t">
            <a:noAutofit/>
          </a:bodyPr>
          <a:p>
            <a:r>
              <a:rPr b="1" lang="pt-BR" sz="2800" spc="-1" strike="noStrike">
                <a:latin typeface="Arial"/>
              </a:rPr>
              <a:t>Integração com o DW</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57"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Conceito de DW</a:t>
            </a:r>
            <a:endParaRPr b="0" lang="pt-BR" sz="2800" spc="-1" strike="noStrike">
              <a:latin typeface="Arial"/>
            </a:endParaRPr>
          </a:p>
          <a:p>
            <a:endParaRPr b="0" lang="pt-BR" sz="2800" spc="-1" strike="noStrike">
              <a:latin typeface="Arial"/>
            </a:endParaRPr>
          </a:p>
          <a:p>
            <a:pPr algn="just">
              <a:buNone/>
            </a:pPr>
            <a:r>
              <a:rPr b="0" lang="pt-BR" sz="2800" spc="-1" strike="noStrike">
                <a:latin typeface="Arial"/>
              </a:rPr>
              <a:t>Data Warehouse (DW) é um banco de dados histórico, separado lógica e fisicamente do ambiente de produção da organização, concebido para armazenar dados extraídos deste ambiente.</a:t>
            </a:r>
            <a:endParaRPr b="0" lang="pt-BR" sz="2800" spc="-1" strike="noStrike">
              <a:latin typeface="Arial"/>
            </a:endParaRPr>
          </a:p>
          <a:p>
            <a:pPr algn="just">
              <a:buNone/>
            </a:pPr>
            <a:endParaRPr b="0" lang="pt-BR" sz="2800" spc="-1" strike="noStrike">
              <a:latin typeface="Arial"/>
            </a:endParaRPr>
          </a:p>
          <a:p>
            <a:pPr algn="just">
              <a:buNone/>
            </a:pPr>
            <a:r>
              <a:rPr b="0" lang="pt-BR" sz="2800" spc="-1" strike="noStrike">
                <a:latin typeface="Arial"/>
              </a:rPr>
              <a:t>Antes de serem armazenados no DW, os dados são selecionados, integrados e organizados para que possam ser acessados da forma mais eficiente, auxiliando assim o processo de tomada de decisão.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59"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Características do DW</a:t>
            </a:r>
            <a:endParaRPr b="0" lang="pt-BR" sz="2800" spc="-1" strike="noStrike">
              <a:latin typeface="Arial"/>
            </a:endParaRPr>
          </a:p>
          <a:p>
            <a:endParaRPr b="0" lang="pt-BR" sz="2800" spc="-1" strike="noStrike">
              <a:latin typeface="Arial"/>
            </a:endParaRPr>
          </a:p>
          <a:p>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Orientado por Temas</a:t>
            </a:r>
            <a:endParaRPr b="0" lang="pt-BR" sz="2800" spc="-1" strike="noStrike">
              <a:latin typeface="Arial"/>
            </a:endParaRPr>
          </a:p>
          <a:p>
            <a:pPr marL="216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Integrado</a:t>
            </a:r>
            <a:endParaRPr b="0" lang="pt-BR" sz="2800" spc="-1" strike="noStrike">
              <a:latin typeface="Arial"/>
            </a:endParaRPr>
          </a:p>
          <a:p>
            <a:pPr marL="216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Variante no Tempo</a:t>
            </a:r>
            <a:endParaRPr b="0" lang="pt-BR" sz="2800" spc="-1" strike="noStrike">
              <a:latin typeface="Arial"/>
            </a:endParaRPr>
          </a:p>
          <a:p>
            <a:pPr marL="216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Não Volátil</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424080"/>
            <a:ext cx="8640000" cy="1024200"/>
          </a:xfrm>
          <a:prstGeom prst="rect">
            <a:avLst/>
          </a:prstGeom>
          <a:noFill/>
          <a:ln w="0">
            <a:noFill/>
          </a:ln>
        </p:spPr>
        <p:txBody>
          <a:bodyPr lIns="0" rIns="0" tIns="0" bIns="0" anchor="ctr">
            <a:noAutofit/>
          </a:bodyPr>
          <a:p>
            <a:r>
              <a:rPr b="1" lang="pt-BR" sz="3600" spc="-1" strike="noStrike">
                <a:latin typeface="Arial"/>
              </a:rPr>
              <a:t>Sistemas de Apoio à Decisão (SAD)</a:t>
            </a:r>
            <a:endParaRPr b="0" lang="pt-BR" sz="3600" spc="-1" strike="noStrike">
              <a:latin typeface="Arial"/>
            </a:endParaRPr>
          </a:p>
        </p:txBody>
      </p:sp>
      <p:sp>
        <p:nvSpPr>
          <p:cNvPr id="61" name=""/>
          <p:cNvSpPr txBox="1"/>
          <p:nvPr/>
        </p:nvSpPr>
        <p:spPr>
          <a:xfrm>
            <a:off x="720000" y="1800000"/>
            <a:ext cx="8856000" cy="4968000"/>
          </a:xfrm>
          <a:prstGeom prst="rect">
            <a:avLst/>
          </a:prstGeom>
          <a:noFill/>
          <a:ln w="0">
            <a:noFill/>
          </a:ln>
        </p:spPr>
        <p:txBody>
          <a:bodyPr lIns="90000" rIns="90000" tIns="45000" bIns="45000" anchor="t">
            <a:noAutofit/>
          </a:bodyPr>
          <a:p>
            <a:r>
              <a:rPr b="1" lang="pt-BR" sz="2800" spc="-1" strike="noStrike">
                <a:latin typeface="Arial"/>
              </a:rPr>
              <a:t>Orientado por Temas</a:t>
            </a:r>
            <a:endParaRPr b="0" lang="pt-BR" sz="2800" spc="-1" strike="noStrike">
              <a:latin typeface="Arial"/>
            </a:endParaRPr>
          </a:p>
          <a:p>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O Data Warehouse armazena informações necessárias para o processo de suporte à decisão. Essas informações são organizadas pelos temas importantes para o negócio da empresa. </a:t>
            </a:r>
            <a:endParaRPr b="0" lang="pt-BR" sz="2800" spc="-1" strike="noStrike">
              <a:latin typeface="Arial"/>
            </a:endParaRPr>
          </a:p>
          <a:p>
            <a:pPr lvl="1" marL="432000" indent="-216000" algn="just">
              <a:buClr>
                <a:srgbClr val="000000"/>
              </a:buClr>
              <a:buSzPct val="45000"/>
              <a:buFont typeface="Wingdings" charset="2"/>
              <a:buChar char=""/>
            </a:pPr>
            <a:endParaRPr b="0" lang="pt-BR" sz="2800" spc="-1" strike="noStrike">
              <a:latin typeface="Arial"/>
            </a:endParaRPr>
          </a:p>
          <a:p>
            <a:pPr lvl="1" marL="432000" indent="-216000" algn="just">
              <a:buClr>
                <a:srgbClr val="000000"/>
              </a:buClr>
              <a:buSzPct val="45000"/>
              <a:buFont typeface="Wingdings" charset="2"/>
              <a:buChar char=""/>
            </a:pPr>
            <a:r>
              <a:rPr b="0" lang="pt-BR" sz="2800" spc="-1" strike="noStrike">
                <a:latin typeface="Arial"/>
              </a:rPr>
              <a:t>Em uma rede de restaurantes, por exemplo, os temas são: produtos, clientes, funcionários, etc.</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127</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2022-03-08T09:01:33Z</dcterms:created>
  <dc:creator/>
  <dc:description/>
  <dc:language>pt-BR</dc:language>
  <cp:lastModifiedBy/>
  <dcterms:modified xsi:type="dcterms:W3CDTF">2022-03-22T15:05:47Z</dcterms:modified>
  <cp:revision>40</cp:revision>
  <dc:subject/>
  <dc:title>Inspiration</dc:title>
</cp:coreProperties>
</file>