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73F396-000F-498E-B37D-F09D67C9708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8B52C2-0C2B-4CEA-AD3C-247C99ED28D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5D4296-6965-4167-B124-D40933FBEFB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A6EB97-EC66-4766-AD15-22338D2E4F6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FD8E4E-332B-47CC-9D31-7892A189D7C3}" type="slidenum">
              <a:t>‹nº›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7A4C2D-C77D-4364-B9E0-65A96614C32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853B0E-0A63-4E67-BA27-457E6DEFDBC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1FD486-95E7-4278-902A-7CAC0DB9593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A7A37F-8F79-40AA-A7CC-B652FE4F746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54E9C3-AD1D-4661-85E5-253CDC5B3B4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5648C0-6B08-44FE-B350-CF6D48C4A21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C9A636-D9BF-4E34-967C-F3DEE72D876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14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pt-BR" sz="26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pt-BR" sz="26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pt-BR" sz="1400" b="0" strike="noStrike" spc="-1">
                <a:latin typeface="Arial"/>
              </a:defRPr>
            </a:lvl1pPr>
          </a:lstStyle>
          <a:p>
            <a:r>
              <a:rPr lang="pt-BR" sz="1400" b="0" strike="noStrike" spc="-1">
                <a:latin typeface="Arial"/>
              </a:rPr>
              <a:t>&lt;data/hora&gt;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pt-BR" sz="1400" b="0" strike="noStrike" spc="-1">
                <a:latin typeface="Arial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Arial"/>
              </a:rPr>
              <a:t>&lt;rodapé&gt;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Arial"/>
              </a:defRPr>
            </a:lvl1pPr>
          </a:lstStyle>
          <a:p>
            <a:pPr algn="r">
              <a:buNone/>
            </a:pPr>
            <a:fld id="{F79FFB7F-2F38-4C73-B82E-5CAEA279420A}" type="slidenum">
              <a:rPr lang="pt-BR" sz="1400" b="0" strike="noStrike" spc="-1">
                <a:latin typeface="Arial"/>
              </a:rPr>
              <a:t>‹nº›</a:t>
            </a:fld>
            <a:endParaRPr lang="pt-B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>
                <a:latin typeface="Arial"/>
              </a:rPr>
              <a:t>Ferramentas OLAP:</a:t>
            </a: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r>
              <a:rPr lang="pt-BR" sz="2800" b="1" strike="noStrike" spc="-1">
                <a:latin typeface="Arial"/>
              </a:rPr>
              <a:t>	</a:t>
            </a: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r>
              <a:rPr lang="pt-BR" sz="2800" b="0" strike="noStrike" spc="-1">
                <a:latin typeface="Arial"/>
              </a:rPr>
              <a:t>	Significa Analytic Processing On-Line ou processamento analítico on-line</a:t>
            </a: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r>
              <a:rPr lang="pt-BR" sz="2800" b="0" strike="noStrike" spc="-1">
                <a:latin typeface="Arial"/>
              </a:rPr>
              <a:t>	Caracteriza o conjunto de técnicas utilizadas para tratar informações contidas em um Data Warehouse</a:t>
            </a: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r>
              <a:rPr lang="pt-BR" sz="2800" b="0" strike="noStrike" spc="-1">
                <a:latin typeface="Arial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>
                <a:latin typeface="Arial"/>
              </a:rPr>
              <a:t>Ferramentas OLAP:</a:t>
            </a: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A principal característica dos sistemas OLAP é permitir uma visão conceitual multidi-mensional dos dados de uma empresa. </a:t>
            </a: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r>
              <a:rPr lang="pt-BR" sz="2800" b="0" strike="noStrike" spc="-1">
                <a:latin typeface="Arial"/>
              </a:rPr>
              <a:t>	Os dados são modelados numa estrutura conhecida por cubo, onde cada dimensão representa os temas mais importantes da empresa como produto, cliente, funcionário e tempo.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39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>
                <a:latin typeface="Arial"/>
              </a:rPr>
              <a:t>Ferramentas OLAP: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48" name="Imagem 47"/>
          <p:cNvPicPr/>
          <p:nvPr/>
        </p:nvPicPr>
        <p:blipFill>
          <a:blip r:embed="rId2"/>
          <a:stretch/>
        </p:blipFill>
        <p:spPr>
          <a:xfrm>
            <a:off x="2880000" y="2525040"/>
            <a:ext cx="4896000" cy="438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53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>
                <a:latin typeface="Arial"/>
              </a:rPr>
              <a:t>Ferramentas OLAP:</a:t>
            </a:r>
            <a:endParaRPr lang="pt-BR" sz="2800" b="0" strike="noStrike" spc="-1">
              <a:latin typeface="Arial"/>
            </a:endParaRPr>
          </a:p>
          <a:p>
            <a:pPr algn="just"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latin typeface="Arial"/>
              </a:rPr>
              <a:t>	</a:t>
            </a:r>
            <a:r>
              <a:rPr lang="pt-BR" sz="2800" b="1" strike="noStrike" spc="-1">
                <a:latin typeface="Arial"/>
              </a:rPr>
              <a:t>Visão conceitual multidimensional</a:t>
            </a:r>
            <a:r>
              <a:rPr lang="pt-BR" sz="2800" b="0" strike="noStrike" spc="-1">
                <a:latin typeface="Arial"/>
              </a:rPr>
              <a:t>: os dados são modelados em diversas dimensões podendo haver cruzamento de todos os tipos de informações.</a:t>
            </a: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 </a:t>
            </a:r>
            <a:r>
              <a:rPr lang="pt-BR" sz="2800" b="1" strike="noStrike" spc="-1">
                <a:latin typeface="Arial"/>
              </a:rPr>
              <a:t>Transparência</a:t>
            </a:r>
            <a:r>
              <a:rPr lang="pt-BR" sz="2800" b="0" strike="noStrike" spc="-1">
                <a:latin typeface="Arial"/>
              </a:rPr>
              <a:t>: OLAP deve atender a todas as solicitações do analista, não importando de onde os dados virão. Todas as implicações devem ser transparentes para os usuários finais.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533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 dirty="0">
                <a:latin typeface="Arial"/>
              </a:rPr>
              <a:t>Ferramentas OLAP:</a:t>
            </a: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latin typeface="Arial"/>
              </a:rPr>
              <a:t> </a:t>
            </a:r>
            <a:r>
              <a:rPr lang="pt-BR" sz="2800" b="1" strike="noStrike" spc="-1" dirty="0" smtClean="0">
                <a:latin typeface="Arial"/>
              </a:rPr>
              <a:t>Acessibilidade</a:t>
            </a:r>
            <a:r>
              <a:rPr lang="pt-BR" sz="2800" b="0" strike="noStrike" spc="-1" dirty="0">
                <a:latin typeface="Arial"/>
              </a:rPr>
              <a:t>: as ferramentas OLAP devem permitir conexão com todas as bases de dados legadas. A distribuição de informações deve ser mapeada para permitir o acesso a qualquer base.</a:t>
            </a: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latin typeface="Arial"/>
              </a:rPr>
              <a:t> </a:t>
            </a:r>
            <a:r>
              <a:rPr lang="pt-BR" sz="2800" b="1" strike="noStrike" spc="-1" dirty="0">
                <a:latin typeface="Arial"/>
              </a:rPr>
              <a:t>Desempenho de informações consistentes</a:t>
            </a:r>
            <a:r>
              <a:rPr lang="pt-BR" sz="2800" b="0" strike="noStrike" spc="-1" dirty="0">
                <a:latin typeface="Arial"/>
              </a:rPr>
              <a:t>: as ferramentas OLAP devem possuir conhecimento sobre todas as informações armazenadas para que possa disponibilizar, sem complexidade para o usuário final, qualquer tipo de consulta.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41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 dirty="0">
                <a:latin typeface="Arial"/>
              </a:rPr>
              <a:t>Ferramentas OLAP:</a:t>
            </a: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latin typeface="Arial"/>
              </a:rPr>
              <a:t> </a:t>
            </a:r>
            <a:r>
              <a:rPr lang="pt-BR" sz="2800" b="1" strike="noStrike" spc="-1" dirty="0" smtClean="0">
                <a:latin typeface="Arial"/>
              </a:rPr>
              <a:t>Arquitetura </a:t>
            </a:r>
            <a:r>
              <a:rPr lang="pt-BR" sz="2800" b="1" strike="noStrike" spc="-1" dirty="0">
                <a:latin typeface="Arial"/>
              </a:rPr>
              <a:t>cliente/servidor</a:t>
            </a:r>
            <a:r>
              <a:rPr lang="pt-BR" sz="2800" b="0" strike="noStrike" spc="-1" dirty="0">
                <a:latin typeface="Arial"/>
              </a:rPr>
              <a:t>: OLAP deve ser construída em arquitetura cliente/ servidor para que possa atender a qualquer usuário em qualquer ambiente operacional.</a:t>
            </a: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latin typeface="Arial"/>
              </a:rPr>
              <a:t> </a:t>
            </a:r>
            <a:r>
              <a:rPr lang="pt-BR" sz="2800" b="1" strike="noStrike" spc="-1" dirty="0">
                <a:latin typeface="Arial"/>
              </a:rPr>
              <a:t>Dimensionalidade genérica</a:t>
            </a:r>
            <a:r>
              <a:rPr lang="pt-BR" sz="2800" b="0" strike="noStrike" spc="-1" dirty="0">
                <a:latin typeface="Arial"/>
              </a:rPr>
              <a:t>: deve ser capaz de tratar informações em qualquer quantidade de dimensões.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81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 dirty="0">
                <a:latin typeface="Arial"/>
              </a:rPr>
              <a:t>Ferramentas OLAP:</a:t>
            </a: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latin typeface="Arial"/>
              </a:rPr>
              <a:t> </a:t>
            </a:r>
            <a:r>
              <a:rPr lang="pt-BR" sz="2800" b="1" strike="noStrike" spc="-1" dirty="0" smtClean="0">
                <a:latin typeface="Arial"/>
              </a:rPr>
              <a:t>Manipulação </a:t>
            </a:r>
            <a:r>
              <a:rPr lang="pt-BR" sz="2800" b="1" strike="noStrike" spc="-1" dirty="0">
                <a:latin typeface="Arial"/>
              </a:rPr>
              <a:t>de dados dinâmicos</a:t>
            </a:r>
            <a:r>
              <a:rPr lang="pt-BR" sz="2800" b="0" strike="noStrike" spc="-1" dirty="0">
                <a:latin typeface="Arial"/>
              </a:rPr>
              <a:t>: devido ao grande volume de informações armazenadas nas diversas dimensões de um modelo multidimensional, é comum a </a:t>
            </a:r>
            <a:r>
              <a:rPr lang="pt-BR" sz="2800" b="0" strike="noStrike" spc="-1" dirty="0" err="1">
                <a:latin typeface="Arial"/>
              </a:rPr>
              <a:t>espacidade</a:t>
            </a:r>
            <a:r>
              <a:rPr lang="pt-BR" sz="2800" b="0" strike="noStrike" spc="-1" dirty="0">
                <a:latin typeface="Arial"/>
              </a:rPr>
              <a:t> dos dados, e então essas células nulas devem ser tratadas para evitar custos com memória.</a:t>
            </a: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latin typeface="Arial"/>
              </a:rPr>
              <a:t> </a:t>
            </a:r>
            <a:r>
              <a:rPr lang="pt-BR" sz="2800" b="1" strike="noStrike" spc="-1" dirty="0">
                <a:latin typeface="Arial"/>
              </a:rPr>
              <a:t>Suporte a Multiusuários</a:t>
            </a:r>
            <a:r>
              <a:rPr lang="pt-BR" sz="2800" b="0" strike="noStrike" spc="-1" dirty="0">
                <a:latin typeface="Arial"/>
              </a:rPr>
              <a:t>: nas grandes organizações é comum vários analistas trabalharem com a mesma massa de dados.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81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 dirty="0">
                <a:latin typeface="Arial"/>
              </a:rPr>
              <a:t>Ferramentas OLAP:</a:t>
            </a: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latin typeface="Arial"/>
              </a:rPr>
              <a:t> </a:t>
            </a:r>
            <a:r>
              <a:rPr lang="pt-BR" sz="2800" b="1" strike="noStrike" spc="-1" dirty="0" smtClean="0">
                <a:latin typeface="Arial"/>
              </a:rPr>
              <a:t>Operações </a:t>
            </a:r>
            <a:r>
              <a:rPr lang="pt-BR" sz="2800" b="1" strike="noStrike" spc="-1" dirty="0">
                <a:latin typeface="Arial"/>
              </a:rPr>
              <a:t>ilimitadas em dimensões cruzadas</a:t>
            </a:r>
            <a:r>
              <a:rPr lang="pt-BR" sz="2800" b="0" strike="noStrike" spc="-1" dirty="0">
                <a:latin typeface="Arial"/>
              </a:rPr>
              <a:t>: as ferramentas OLAP devem ser capazes de navegar nas diversas dimensões existentes.</a:t>
            </a: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latin typeface="Arial"/>
              </a:rPr>
              <a:t> </a:t>
            </a:r>
            <a:r>
              <a:rPr lang="pt-BR" sz="2800" b="1" strike="noStrike" spc="-1" dirty="0">
                <a:latin typeface="Arial"/>
              </a:rPr>
              <a:t>Manipulação intuitiva dos dados</a:t>
            </a:r>
            <a:r>
              <a:rPr lang="pt-BR" sz="2800" b="0" strike="noStrike" spc="-1" dirty="0">
                <a:latin typeface="Arial"/>
              </a:rPr>
              <a:t>: o usuário deverá ser capaz de manipular os dados livremente, sem necessitar de qualquer tipo de ajuda.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40000" cy="102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latin typeface="Arial"/>
              </a:rPr>
              <a:t>Ferramentas de Apoio à Decisão (FAD)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2000" cy="441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buNone/>
            </a:pPr>
            <a:r>
              <a:rPr lang="pt-BR" sz="2800" b="1" strike="noStrike" spc="-1" dirty="0">
                <a:latin typeface="Arial"/>
              </a:rPr>
              <a:t>Ferramentas OLAP:</a:t>
            </a: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>
                <a:latin typeface="Arial"/>
              </a:rPr>
              <a:t> </a:t>
            </a:r>
            <a:r>
              <a:rPr lang="pt-BR" sz="2800" b="1" strike="noStrike" spc="-1" smtClean="0">
                <a:latin typeface="Arial"/>
              </a:rPr>
              <a:t>Flexibilidade </a:t>
            </a:r>
            <a:r>
              <a:rPr lang="pt-BR" sz="2800" b="1" strike="noStrike" spc="-1">
                <a:latin typeface="Arial"/>
              </a:rPr>
              <a:t>nas consultas</a:t>
            </a:r>
            <a:r>
              <a:rPr lang="pt-BR" sz="2800" b="0" strike="noStrike" spc="-1">
                <a:latin typeface="Arial"/>
              </a:rPr>
              <a:t>: o usuário deverá ter a flexibilidade para efetuar qualquer tipo de consulta.</a:t>
            </a: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0" strike="noStrike" spc="-1" dirty="0">
              <a:latin typeface="Arial"/>
            </a:endParaRPr>
          </a:p>
          <a:p>
            <a:pPr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>
                <a:latin typeface="Arial"/>
              </a:rPr>
              <a:t> </a:t>
            </a:r>
            <a:r>
              <a:rPr lang="pt-BR" sz="2800" b="1" strike="noStrike" spc="-1" dirty="0">
                <a:latin typeface="Arial"/>
              </a:rPr>
              <a:t>Níveis de dimensão e agregação ilimitados</a:t>
            </a:r>
            <a:r>
              <a:rPr lang="pt-BR" sz="2800" b="0" strike="noStrike" spc="-1" dirty="0">
                <a:latin typeface="Arial"/>
              </a:rPr>
              <a:t>: devido às várias dimensões existentes, deve haver vários níveis de agregação dos dados.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354</Words>
  <Application>Microsoft Office PowerPoint</Application>
  <PresentationFormat>Personalizar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DejaVu Sans</vt:lpstr>
      <vt:lpstr>Symbol</vt:lpstr>
      <vt:lpstr>Wingdings</vt:lpstr>
      <vt:lpstr>Office Theme</vt:lpstr>
      <vt:lpstr>Ferramentas de Apoio à Decisão (FAD)</vt:lpstr>
      <vt:lpstr>Ferramentas de Apoio à Decisão (FAD)</vt:lpstr>
      <vt:lpstr>Ferramentas de Apoio à Decisão (FAD)</vt:lpstr>
      <vt:lpstr>Ferramentas de Apoio à Decisão (FAD)</vt:lpstr>
      <vt:lpstr>Ferramentas de Apoio à Decisão (FAD)</vt:lpstr>
      <vt:lpstr>Ferramentas de Apoio à Decisão (FAD)</vt:lpstr>
      <vt:lpstr>Ferramentas de Apoio à Decisão (FAD)</vt:lpstr>
      <vt:lpstr>Ferramentas de Apoio à Decisão (FAD)</vt:lpstr>
      <vt:lpstr>Ferramentas de Apoio à Decisão (FAD)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Thiago Mariano</cp:lastModifiedBy>
  <cp:revision>65</cp:revision>
  <dcterms:created xsi:type="dcterms:W3CDTF">2022-03-08T09:01:33Z</dcterms:created>
  <dcterms:modified xsi:type="dcterms:W3CDTF">2023-03-13T23:32:16Z</dcterms:modified>
  <dc:language>pt-BR</dc:language>
</cp:coreProperties>
</file>