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7" r:id="rId9"/>
    <p:sldId id="261" r:id="rId10"/>
    <p:sldId id="262" r:id="rId11"/>
    <p:sldId id="263" r:id="rId12"/>
    <p:sldId id="264" r:id="rId13"/>
    <p:sldId id="265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4" name="Text 2"/>
          <p:cNvSpPr/>
          <p:nvPr/>
        </p:nvSpPr>
        <p:spPr>
          <a:xfrm>
            <a:off x="833199" y="2501384"/>
            <a:ext cx="6035040" cy="833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Economia Solidária</a:t>
            </a:r>
            <a:endParaRPr lang="en-US" sz="5250" dirty="0"/>
          </a:p>
        </p:txBody>
      </p:sp>
      <p:sp>
        <p:nvSpPr>
          <p:cNvPr id="5" name="Text 3"/>
          <p:cNvSpPr/>
          <p:nvPr/>
        </p:nvSpPr>
        <p:spPr>
          <a:xfrm>
            <a:off x="833199" y="3667839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economia solidária é um modelo econômico baseado na cooperação, solidariedade e na produção orientada para as necessidades sociais, integrando as dimensões econômica, social, ambiental, cultural e política.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2037993" y="613410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Projetos ITCP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393394" y="1752124"/>
            <a:ext cx="10199013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Semeart: Objetivo: 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Dar continuidade no acompanhamento interdisciplinar do grupo de Produção Solidária Semeart para a geração de trabalho e renda e reinserção social através da articulação entre Saúde Mental e Economia Solidária.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2907149"/>
            <a:ext cx="10199013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Economia Solidária e Geração de renda na Zona da Mata Mineira: 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Possuía como objetivo desenvolver a Economia Solidária na região da Zona da Mata Mineira, através da promoção e fomento da formação em economia solidária, políticas públicas favoráveis ao desenvolvimento da economia solidária. Além disso, o projeto realizava a incubação de cooperativas da economia solidária. Nos processos de incubação incluíam-se consultoria, acompanhamento contínuo, plano de negócios e planejamento estratégico.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128379"/>
            <a:ext cx="10199013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Reciclagem Popular e Economia Solidária: assessoria a Associação dos Trabalhadores da Usina de Triagem e Reciclagem de Viçosa: Objetivo: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O projeto tinha como objetivo assessorar e capacitar à Associação dos Trabalhadores da Usina de Triagem e Reciclagem de Viçosa (ACAMARE) para a prestação de serviços ambientais ao município de Viçosa. Com a intenção de alcançar este objetivo, realiza-se também a formação dos trabalhadores para a melhor gestão do empreendimento e a formulação de estratégias para a inclusão da ACAMARE no programa de coleta seletiva municipal e a melhoria deste programa.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2037993" y="1478637"/>
            <a:ext cx="648462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Rifa Economia Solidária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2617351"/>
            <a:ext cx="10554414" cy="3630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🌟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Participe da Rifa Solidária e Ganhe a Chance de Ter Sua Própria Coruja! </a:t>
            </a:r>
            <a:r>
              <a:rPr lang="en-US" sz="1750" dirty="0">
                <a:solidFill>
                  <a:srgbClr val="000000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🌟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230285"/>
            <a:ext cx="10554414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Você já sonhou em ter uma coruja majestosa como companheira? Agora, sua chance chegou! O Professor Allain, nosso amante da natureza, está oferecendo a oportunidade única de possuir uma coruja incrível, enquanto você apoia a sua comunidade local.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546402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Como participar: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151715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Compre seu bilhete por apenas 2 reais.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595938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Aguarde ansiosamente pelo sorteio e pela chance de ter sua própria coruja!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6040160"/>
            <a:ext cx="1019901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Saiba que, mesmo se você não ganhar a coruja, você será um vencedor, apoiando nossa Feira Solidária e fazendo a diferença na vida de pessoas em nossa comunidade.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6319599" y="1248966"/>
            <a:ext cx="73304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que é economia solidária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6319599" y="24501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</p:spPr>
      </p:sp>
      <p:sp>
        <p:nvSpPr>
          <p:cNvPr id="6" name="Text 4"/>
          <p:cNvSpPr/>
          <p:nvPr/>
        </p:nvSpPr>
        <p:spPr>
          <a:xfrm>
            <a:off x="6485692" y="2491859"/>
            <a:ext cx="16764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7041713" y="252650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Justiça social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7041713" y="3095863"/>
            <a:ext cx="2905601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economia solidária busca garantir a igualdade de oportunidades, a distribuição equilibrada de riquezas e a valorização do trabalho e da cultura local.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4501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</p:spPr>
      </p:sp>
      <p:sp>
        <p:nvSpPr>
          <p:cNvPr id="10" name="Text 8"/>
          <p:cNvSpPr/>
          <p:nvPr/>
        </p:nvSpPr>
        <p:spPr>
          <a:xfrm>
            <a:off x="10335578" y="2491859"/>
            <a:ext cx="16764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9"/>
          <p:cNvSpPr/>
          <p:nvPr/>
        </p:nvSpPr>
        <p:spPr>
          <a:xfrm>
            <a:off x="10891599" y="252650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Autonomia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10891599" y="3095863"/>
            <a:ext cx="2905601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Os trabalhadores são os donos dos empreendimentos, e tomam as decisões de forma colaborativa, sem hierarquias.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6240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</p:spPr>
      </p:sp>
      <p:sp>
        <p:nvSpPr>
          <p:cNvPr id="14" name="Text 12"/>
          <p:cNvSpPr/>
          <p:nvPr/>
        </p:nvSpPr>
        <p:spPr>
          <a:xfrm>
            <a:off x="6485692" y="5665708"/>
            <a:ext cx="16764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5" dirty="0"/>
          </a:p>
        </p:txBody>
      </p:sp>
      <p:sp>
        <p:nvSpPr>
          <p:cNvPr id="15" name="Text 13"/>
          <p:cNvSpPr/>
          <p:nvPr/>
        </p:nvSpPr>
        <p:spPr>
          <a:xfrm>
            <a:off x="7041713" y="5700355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Sustentabilidade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041713" y="6269712"/>
            <a:ext cx="675548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economia solidária prioriza práticas sustentáveis, como a produção artesanal, orgânica e de reciclagem.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3590092" y="431244"/>
            <a:ext cx="6339840" cy="49006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860"/>
              </a:lnSpc>
              <a:buNone/>
            </a:pPr>
            <a:r>
              <a:rPr lang="en-US" sz="309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Princípios da economia solidária</a:t>
            </a:r>
            <a:endParaRPr lang="en-US" sz="309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0092" y="1234916"/>
            <a:ext cx="2326481" cy="143779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590092" y="2868692"/>
            <a:ext cx="1568410" cy="24503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Diversidade</a:t>
            </a:r>
            <a:endParaRPr lang="en-US" sz="1545" dirty="0"/>
          </a:p>
        </p:txBody>
      </p:sp>
      <p:sp>
        <p:nvSpPr>
          <p:cNvPr id="7" name="Text 4"/>
          <p:cNvSpPr/>
          <p:nvPr/>
        </p:nvSpPr>
        <p:spPr>
          <a:xfrm>
            <a:off x="3590092" y="3270528"/>
            <a:ext cx="2326481" cy="125432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75"/>
              </a:lnSpc>
              <a:buNone/>
            </a:pPr>
            <a:r>
              <a:rPr lang="en-US" sz="123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economia solidária valoriza a diversidade cultural e a participação de grupos historicamente excluídos no mercado de trabalho.</a:t>
            </a:r>
            <a:endParaRPr lang="en-US" sz="123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840" y="1234916"/>
            <a:ext cx="2326481" cy="143779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51840" y="2868692"/>
            <a:ext cx="1568410" cy="24503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Igualdade</a:t>
            </a:r>
            <a:endParaRPr lang="en-US" sz="1545" dirty="0"/>
          </a:p>
        </p:txBody>
      </p:sp>
      <p:sp>
        <p:nvSpPr>
          <p:cNvPr id="10" name="Text 6"/>
          <p:cNvSpPr/>
          <p:nvPr/>
        </p:nvSpPr>
        <p:spPr>
          <a:xfrm>
            <a:off x="6151840" y="3270528"/>
            <a:ext cx="2326481" cy="10034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75"/>
              </a:lnSpc>
              <a:buNone/>
            </a:pPr>
            <a:r>
              <a:rPr lang="en-US" sz="123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economia solidária defende a igualdade de oportunidades e a justa distribuição de riquezas entre os trabalhadores.</a:t>
            </a:r>
            <a:endParaRPr lang="en-US" sz="123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589" y="1234916"/>
            <a:ext cx="2326600" cy="143791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13589" y="2868811"/>
            <a:ext cx="1568410" cy="24503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Cooperação</a:t>
            </a:r>
            <a:endParaRPr lang="en-US" sz="1545" dirty="0"/>
          </a:p>
        </p:txBody>
      </p:sp>
      <p:sp>
        <p:nvSpPr>
          <p:cNvPr id="13" name="Text 8"/>
          <p:cNvSpPr/>
          <p:nvPr/>
        </p:nvSpPr>
        <p:spPr>
          <a:xfrm>
            <a:off x="8713589" y="3270647"/>
            <a:ext cx="2326600" cy="125432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75"/>
              </a:lnSpc>
              <a:buNone/>
            </a:pPr>
            <a:r>
              <a:rPr lang="en-US" sz="123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economia solidária apoia a cooperação entre os trabalhadores e a construção de relações sustentáveis, evitando a competição excessiva.</a:t>
            </a:r>
            <a:endParaRPr lang="en-US" sz="123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092" y="4760238"/>
            <a:ext cx="2326481" cy="1437799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590092" y="6394013"/>
            <a:ext cx="1584960" cy="24503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Sustentabilidade</a:t>
            </a:r>
            <a:endParaRPr lang="en-US" sz="1545" dirty="0"/>
          </a:p>
        </p:txBody>
      </p:sp>
      <p:sp>
        <p:nvSpPr>
          <p:cNvPr id="16" name="Text 10"/>
          <p:cNvSpPr/>
          <p:nvPr/>
        </p:nvSpPr>
        <p:spPr>
          <a:xfrm>
            <a:off x="3590092" y="6795849"/>
            <a:ext cx="2326481" cy="10034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75"/>
              </a:lnSpc>
              <a:buNone/>
            </a:pPr>
            <a:r>
              <a:rPr lang="en-US" sz="123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economia solidária prioriza práticas sustentáveis, como a produção artesanal, orgânica e de reciclagem.</a:t>
            </a:r>
            <a:endParaRPr lang="en-US" sz="12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2037993" y="829508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Modelos de negócios na economia solidária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662595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</p:spPr>
      </p:sp>
      <p:sp>
        <p:nvSpPr>
          <p:cNvPr id="6" name="Text 4"/>
          <p:cNvSpPr/>
          <p:nvPr/>
        </p:nvSpPr>
        <p:spPr>
          <a:xfrm>
            <a:off x="2260163" y="2884765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Cooperativas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60163" y="3454122"/>
            <a:ext cx="472178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Organizações de trabalhadores que se unem para produzir bens ou serviços e dividir os lucros em partes iguais.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62595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</p:spPr>
      </p:sp>
      <p:sp>
        <p:nvSpPr>
          <p:cNvPr id="9" name="Text 7"/>
          <p:cNvSpPr/>
          <p:nvPr/>
        </p:nvSpPr>
        <p:spPr>
          <a:xfrm>
            <a:off x="7648456" y="2884765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Associações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48456" y="3454122"/>
            <a:ext cx="472178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Grupos de pessoas que se unem para produzir bens ou prestar serviços, sem necessariamente dividir os lucros em partes iguais.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320070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</p:spPr>
      </p:sp>
      <p:sp>
        <p:nvSpPr>
          <p:cNvPr id="12" name="Text 10"/>
          <p:cNvSpPr/>
          <p:nvPr/>
        </p:nvSpPr>
        <p:spPr>
          <a:xfrm>
            <a:off x="2260163" y="5542240"/>
            <a:ext cx="32918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Catadores de recicláveis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260163" y="6111597"/>
            <a:ext cx="472178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Trabalhadores que coletam materiais recicláveis para venda, muitas vezes organizados em cooperativas.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320070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</p:spPr>
      </p:sp>
      <p:sp>
        <p:nvSpPr>
          <p:cNvPr id="15" name="Text 13"/>
          <p:cNvSpPr/>
          <p:nvPr/>
        </p:nvSpPr>
        <p:spPr>
          <a:xfrm>
            <a:off x="7648456" y="5542240"/>
            <a:ext cx="26060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Bancos comunitários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48456" y="6111597"/>
            <a:ext cx="472178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Instituições financeiras sem fins lucrativos, que oferecem serviços bancários para pessoas e empreendimentos de baixa renda.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2903934" y="510778"/>
            <a:ext cx="8822531" cy="11608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570"/>
              </a:lnSpc>
              <a:buNone/>
            </a:pPr>
            <a:r>
              <a:rPr lang="en-US" sz="365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Experiências de sucesso na economia solidária</a:t>
            </a:r>
            <a:endParaRPr lang="en-US" sz="3655" dirty="0"/>
          </a:p>
        </p:txBody>
      </p:sp>
      <p:sp>
        <p:nvSpPr>
          <p:cNvPr id="5" name="Shape 3"/>
          <p:cNvSpPr/>
          <p:nvPr/>
        </p:nvSpPr>
        <p:spPr>
          <a:xfrm>
            <a:off x="7303651" y="2043113"/>
            <a:ext cx="23217" cy="5677614"/>
          </a:xfrm>
          <a:prstGeom prst="rect">
            <a:avLst/>
          </a:prstGeom>
          <a:solidFill>
            <a:srgbClr val="FF6680"/>
          </a:solidFill>
        </p:spPr>
      </p:sp>
      <p:sp>
        <p:nvSpPr>
          <p:cNvPr id="6" name="Shape 4"/>
          <p:cNvSpPr/>
          <p:nvPr/>
        </p:nvSpPr>
        <p:spPr>
          <a:xfrm>
            <a:off x="7524155" y="2385477"/>
            <a:ext cx="650081" cy="23217"/>
          </a:xfrm>
          <a:prstGeom prst="rect">
            <a:avLst/>
          </a:prstGeom>
          <a:solidFill>
            <a:srgbClr val="FF6680"/>
          </a:solidFill>
        </p:spPr>
      </p:sp>
      <p:sp>
        <p:nvSpPr>
          <p:cNvPr id="7" name="Shape 5"/>
          <p:cNvSpPr/>
          <p:nvPr/>
        </p:nvSpPr>
        <p:spPr>
          <a:xfrm>
            <a:off x="7106245" y="2188250"/>
            <a:ext cx="417909" cy="417909"/>
          </a:xfrm>
          <a:prstGeom prst="roundRect">
            <a:avLst>
              <a:gd name="adj" fmla="val 13333"/>
            </a:avLst>
          </a:prstGeom>
          <a:solidFill>
            <a:srgbClr val="312140"/>
          </a:solidFill>
        </p:spPr>
      </p:sp>
      <p:sp>
        <p:nvSpPr>
          <p:cNvPr id="8" name="Text 6"/>
          <p:cNvSpPr/>
          <p:nvPr/>
        </p:nvSpPr>
        <p:spPr>
          <a:xfrm>
            <a:off x="7242810" y="2223016"/>
            <a:ext cx="144780" cy="3482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40"/>
              </a:lnSpc>
              <a:buNone/>
            </a:pPr>
            <a:r>
              <a:rPr lang="en-US" sz="219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195" dirty="0"/>
          </a:p>
        </p:txBody>
      </p:sp>
      <p:sp>
        <p:nvSpPr>
          <p:cNvPr id="9" name="Text 7"/>
          <p:cNvSpPr/>
          <p:nvPr/>
        </p:nvSpPr>
        <p:spPr>
          <a:xfrm>
            <a:off x="8336756" y="2228850"/>
            <a:ext cx="3389709" cy="5803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85"/>
              </a:lnSpc>
              <a:buNone/>
            </a:pPr>
            <a:r>
              <a:rPr lang="en-US" sz="18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Incubadora Tecnológica de Cooperativas Populares - UFC</a:t>
            </a:r>
            <a:endParaRPr lang="en-US" sz="1830" dirty="0"/>
          </a:p>
        </p:txBody>
      </p:sp>
      <p:sp>
        <p:nvSpPr>
          <p:cNvPr id="10" name="Text 8"/>
          <p:cNvSpPr/>
          <p:nvPr/>
        </p:nvSpPr>
        <p:spPr>
          <a:xfrm>
            <a:off x="8336756" y="2994898"/>
            <a:ext cx="3389709" cy="11887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40"/>
              </a:lnSpc>
              <a:buNone/>
            </a:pPr>
            <a:r>
              <a:rPr lang="en-US" sz="146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incubadora apoia a criação e o fortalecimento de cooperativas em áreas urbanas e rurais, com foco na tecnologia e na sustentabilidade.</a:t>
            </a:r>
            <a:endParaRPr lang="en-US" sz="1465" dirty="0"/>
          </a:p>
        </p:txBody>
      </p:sp>
      <p:sp>
        <p:nvSpPr>
          <p:cNvPr id="11" name="Shape 9"/>
          <p:cNvSpPr/>
          <p:nvPr/>
        </p:nvSpPr>
        <p:spPr>
          <a:xfrm>
            <a:off x="6456164" y="3314164"/>
            <a:ext cx="650081" cy="23217"/>
          </a:xfrm>
          <a:prstGeom prst="rect">
            <a:avLst/>
          </a:prstGeom>
          <a:solidFill>
            <a:srgbClr val="FF6680"/>
          </a:solidFill>
        </p:spPr>
      </p:sp>
      <p:sp>
        <p:nvSpPr>
          <p:cNvPr id="12" name="Shape 10"/>
          <p:cNvSpPr/>
          <p:nvPr/>
        </p:nvSpPr>
        <p:spPr>
          <a:xfrm>
            <a:off x="7106245" y="3116937"/>
            <a:ext cx="417909" cy="417909"/>
          </a:xfrm>
          <a:prstGeom prst="roundRect">
            <a:avLst>
              <a:gd name="adj" fmla="val 13333"/>
            </a:avLst>
          </a:prstGeom>
          <a:solidFill>
            <a:srgbClr val="312140"/>
          </a:solidFill>
        </p:spPr>
      </p:sp>
      <p:sp>
        <p:nvSpPr>
          <p:cNvPr id="13" name="Text 11"/>
          <p:cNvSpPr/>
          <p:nvPr/>
        </p:nvSpPr>
        <p:spPr>
          <a:xfrm>
            <a:off x="7242810" y="3151703"/>
            <a:ext cx="144780" cy="3482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40"/>
              </a:lnSpc>
              <a:buNone/>
            </a:pPr>
            <a:r>
              <a:rPr lang="en-US" sz="219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195" dirty="0"/>
          </a:p>
        </p:txBody>
      </p:sp>
      <p:sp>
        <p:nvSpPr>
          <p:cNvPr id="14" name="Text 12"/>
          <p:cNvSpPr/>
          <p:nvPr/>
        </p:nvSpPr>
        <p:spPr>
          <a:xfrm>
            <a:off x="2903934" y="3157538"/>
            <a:ext cx="3389709" cy="5803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285"/>
              </a:lnSpc>
              <a:buNone/>
            </a:pPr>
            <a:r>
              <a:rPr lang="en-US" sz="18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Associação Agroecológica Tijupá</a:t>
            </a:r>
            <a:endParaRPr lang="en-US" sz="1830" dirty="0"/>
          </a:p>
        </p:txBody>
      </p:sp>
      <p:sp>
        <p:nvSpPr>
          <p:cNvPr id="15" name="Text 13"/>
          <p:cNvSpPr/>
          <p:nvPr/>
        </p:nvSpPr>
        <p:spPr>
          <a:xfrm>
            <a:off x="2903934" y="3923586"/>
            <a:ext cx="3389709" cy="1485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340"/>
              </a:lnSpc>
              <a:buNone/>
            </a:pPr>
            <a:r>
              <a:rPr lang="en-US" sz="146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Tijupá é uma associação de agricultores familiares do sul da Bahia que produzem alimentos de forma agroecológica e comercializam em feiras locais e para escolas da região.</a:t>
            </a:r>
            <a:endParaRPr lang="en-US" sz="1465" dirty="0"/>
          </a:p>
        </p:txBody>
      </p:sp>
      <p:sp>
        <p:nvSpPr>
          <p:cNvPr id="16" name="Shape 14"/>
          <p:cNvSpPr/>
          <p:nvPr/>
        </p:nvSpPr>
        <p:spPr>
          <a:xfrm>
            <a:off x="7524155" y="4897457"/>
            <a:ext cx="650081" cy="23217"/>
          </a:xfrm>
          <a:prstGeom prst="rect">
            <a:avLst/>
          </a:prstGeom>
          <a:solidFill>
            <a:srgbClr val="FF6680"/>
          </a:solidFill>
        </p:spPr>
      </p:sp>
      <p:sp>
        <p:nvSpPr>
          <p:cNvPr id="17" name="Shape 15"/>
          <p:cNvSpPr/>
          <p:nvPr/>
        </p:nvSpPr>
        <p:spPr>
          <a:xfrm>
            <a:off x="7106245" y="4700230"/>
            <a:ext cx="417909" cy="417909"/>
          </a:xfrm>
          <a:prstGeom prst="roundRect">
            <a:avLst>
              <a:gd name="adj" fmla="val 13333"/>
            </a:avLst>
          </a:prstGeom>
          <a:solidFill>
            <a:srgbClr val="312140"/>
          </a:solidFill>
        </p:spPr>
      </p:sp>
      <p:sp>
        <p:nvSpPr>
          <p:cNvPr id="18" name="Text 16"/>
          <p:cNvSpPr/>
          <p:nvPr/>
        </p:nvSpPr>
        <p:spPr>
          <a:xfrm>
            <a:off x="7242810" y="4734997"/>
            <a:ext cx="144780" cy="3482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40"/>
              </a:lnSpc>
              <a:buNone/>
            </a:pPr>
            <a:r>
              <a:rPr lang="en-US" sz="219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195" dirty="0"/>
          </a:p>
        </p:txBody>
      </p:sp>
      <p:sp>
        <p:nvSpPr>
          <p:cNvPr id="19" name="Text 17"/>
          <p:cNvSpPr/>
          <p:nvPr/>
        </p:nvSpPr>
        <p:spPr>
          <a:xfrm>
            <a:off x="8336756" y="4740831"/>
            <a:ext cx="1857375" cy="2901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85"/>
              </a:lnSpc>
              <a:buNone/>
            </a:pPr>
            <a:r>
              <a:rPr lang="en-US" sz="18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Banco Palmas</a:t>
            </a:r>
            <a:endParaRPr lang="en-US" sz="1830" dirty="0"/>
          </a:p>
        </p:txBody>
      </p:sp>
      <p:sp>
        <p:nvSpPr>
          <p:cNvPr id="20" name="Text 18"/>
          <p:cNvSpPr/>
          <p:nvPr/>
        </p:nvSpPr>
        <p:spPr>
          <a:xfrm>
            <a:off x="8336756" y="5216723"/>
            <a:ext cx="3389709" cy="11887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40"/>
              </a:lnSpc>
              <a:buNone/>
            </a:pPr>
            <a:r>
              <a:rPr lang="en-US" sz="146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banco comunitário de Fortaleza empodera comunidades de baixa renda por meio de serviços financeiros justos e cooperação financeira.</a:t>
            </a:r>
            <a:endParaRPr lang="en-US" sz="1465" dirty="0"/>
          </a:p>
        </p:txBody>
      </p:sp>
      <p:sp>
        <p:nvSpPr>
          <p:cNvPr id="21" name="Shape 19"/>
          <p:cNvSpPr/>
          <p:nvPr/>
        </p:nvSpPr>
        <p:spPr>
          <a:xfrm>
            <a:off x="6456164" y="6302038"/>
            <a:ext cx="650081" cy="23217"/>
          </a:xfrm>
          <a:prstGeom prst="rect">
            <a:avLst/>
          </a:prstGeom>
          <a:solidFill>
            <a:srgbClr val="FF6680"/>
          </a:solidFill>
        </p:spPr>
      </p:sp>
      <p:sp>
        <p:nvSpPr>
          <p:cNvPr id="22" name="Shape 20"/>
          <p:cNvSpPr/>
          <p:nvPr/>
        </p:nvSpPr>
        <p:spPr>
          <a:xfrm>
            <a:off x="7106245" y="6104811"/>
            <a:ext cx="417909" cy="417909"/>
          </a:xfrm>
          <a:prstGeom prst="roundRect">
            <a:avLst>
              <a:gd name="adj" fmla="val 13333"/>
            </a:avLst>
          </a:prstGeom>
          <a:solidFill>
            <a:srgbClr val="312140"/>
          </a:solidFill>
        </p:spPr>
      </p:sp>
      <p:sp>
        <p:nvSpPr>
          <p:cNvPr id="23" name="Text 21"/>
          <p:cNvSpPr/>
          <p:nvPr/>
        </p:nvSpPr>
        <p:spPr>
          <a:xfrm>
            <a:off x="7242810" y="6139577"/>
            <a:ext cx="144780" cy="3482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40"/>
              </a:lnSpc>
              <a:buNone/>
            </a:pPr>
            <a:r>
              <a:rPr lang="en-US" sz="219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195" dirty="0"/>
          </a:p>
        </p:txBody>
      </p:sp>
      <p:sp>
        <p:nvSpPr>
          <p:cNvPr id="24" name="Text 22"/>
          <p:cNvSpPr/>
          <p:nvPr/>
        </p:nvSpPr>
        <p:spPr>
          <a:xfrm>
            <a:off x="3321844" y="6145411"/>
            <a:ext cx="2971800" cy="2901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285"/>
              </a:lnSpc>
              <a:buNone/>
            </a:pPr>
            <a:r>
              <a:rPr lang="en-US" sz="18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Banco  solidário de Maricá</a:t>
            </a:r>
            <a:endParaRPr lang="en-US" sz="1830" dirty="0"/>
          </a:p>
        </p:txBody>
      </p:sp>
      <p:sp>
        <p:nvSpPr>
          <p:cNvPr id="25" name="Text 23"/>
          <p:cNvSpPr/>
          <p:nvPr/>
        </p:nvSpPr>
        <p:spPr>
          <a:xfrm>
            <a:off x="2903934" y="6621304"/>
            <a:ext cx="3389709" cy="5943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340"/>
              </a:lnSpc>
              <a:buNone/>
            </a:pPr>
            <a:r>
              <a:rPr lang="en-US" sz="146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Instituição criada com o intuito de promover a solidariedade no município</a:t>
            </a:r>
            <a:endParaRPr lang="en-US" sz="146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4" name="Text 2"/>
          <p:cNvSpPr/>
          <p:nvPr/>
        </p:nvSpPr>
        <p:spPr>
          <a:xfrm>
            <a:off x="2903934" y="510778"/>
            <a:ext cx="8822531" cy="11608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570"/>
              </a:lnSpc>
              <a:buNone/>
            </a:pPr>
            <a:r>
              <a:rPr lang="en-US" sz="365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https://www.youtube.com/watch?v=OcyIcrdenmM</a:t>
            </a:r>
            <a:endParaRPr lang="en-US" sz="3655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242810" y="3151703"/>
            <a:ext cx="144780" cy="3482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40"/>
              </a:lnSpc>
              <a:buNone/>
            </a:pPr>
            <a:endParaRPr lang="en-US" sz="2195" dirty="0"/>
          </a:p>
        </p:txBody>
      </p:sp>
      <p:pic>
        <p:nvPicPr>
          <p:cNvPr id="26" name="Imagem 25" descr="23e6b883-6464-4ff6-a279-3afa1d75e67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5455" y="2359660"/>
            <a:ext cx="6079490" cy="5434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6306622" y="776645"/>
            <a:ext cx="7503557" cy="136707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385"/>
              </a:lnSpc>
              <a:buNone/>
            </a:pPr>
            <a:r>
              <a:rPr lang="en-US" sz="430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Desafios enfrentados pela economia solidária</a:t>
            </a:r>
            <a:endParaRPr lang="en-US" sz="4305" dirty="0"/>
          </a:p>
        </p:txBody>
      </p:sp>
      <p:sp>
        <p:nvSpPr>
          <p:cNvPr id="5" name="Shape 3"/>
          <p:cNvSpPr/>
          <p:nvPr/>
        </p:nvSpPr>
        <p:spPr>
          <a:xfrm>
            <a:off x="6306622" y="2642592"/>
            <a:ext cx="492085" cy="492085"/>
          </a:xfrm>
          <a:prstGeom prst="roundRect">
            <a:avLst>
              <a:gd name="adj" fmla="val 13336"/>
            </a:avLst>
          </a:prstGeom>
          <a:solidFill>
            <a:srgbClr val="312140"/>
          </a:solidFill>
        </p:spPr>
      </p:sp>
      <p:sp>
        <p:nvSpPr>
          <p:cNvPr id="6" name="Text 4"/>
          <p:cNvSpPr/>
          <p:nvPr/>
        </p:nvSpPr>
        <p:spPr>
          <a:xfrm>
            <a:off x="6468785" y="2683550"/>
            <a:ext cx="167640" cy="4101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30"/>
              </a:lnSpc>
              <a:buNone/>
            </a:pPr>
            <a:r>
              <a:rPr lang="en-US" sz="25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585" dirty="0"/>
          </a:p>
        </p:txBody>
      </p:sp>
      <p:sp>
        <p:nvSpPr>
          <p:cNvPr id="7" name="Text 5"/>
          <p:cNvSpPr/>
          <p:nvPr/>
        </p:nvSpPr>
        <p:spPr>
          <a:xfrm>
            <a:off x="7017425" y="2717721"/>
            <a:ext cx="2187535" cy="34182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215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Legislação</a:t>
            </a:r>
            <a:endParaRPr lang="en-US" sz="2155" dirty="0"/>
          </a:p>
        </p:txBody>
      </p:sp>
      <p:sp>
        <p:nvSpPr>
          <p:cNvPr id="8" name="Text 6"/>
          <p:cNvSpPr/>
          <p:nvPr/>
        </p:nvSpPr>
        <p:spPr>
          <a:xfrm>
            <a:off x="7017425" y="3278267"/>
            <a:ext cx="2931676" cy="20995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55"/>
              </a:lnSpc>
              <a:buNone/>
            </a:pPr>
            <a:r>
              <a:rPr lang="en-US" sz="172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falta de leis específicas para a economia solidária dificulta a formalização de cooperativas e outras iniciativas, tornando-as vulneráveis.</a:t>
            </a:r>
            <a:endParaRPr lang="en-US" sz="1720" dirty="0"/>
          </a:p>
        </p:txBody>
      </p:sp>
      <p:sp>
        <p:nvSpPr>
          <p:cNvPr id="9" name="Shape 7"/>
          <p:cNvSpPr/>
          <p:nvPr/>
        </p:nvSpPr>
        <p:spPr>
          <a:xfrm>
            <a:off x="10167818" y="2642592"/>
            <a:ext cx="492085" cy="492085"/>
          </a:xfrm>
          <a:prstGeom prst="roundRect">
            <a:avLst>
              <a:gd name="adj" fmla="val 13336"/>
            </a:avLst>
          </a:prstGeom>
          <a:solidFill>
            <a:srgbClr val="312140"/>
          </a:solidFill>
        </p:spPr>
      </p:sp>
      <p:sp>
        <p:nvSpPr>
          <p:cNvPr id="10" name="Text 8"/>
          <p:cNvSpPr/>
          <p:nvPr/>
        </p:nvSpPr>
        <p:spPr>
          <a:xfrm>
            <a:off x="10329982" y="2683550"/>
            <a:ext cx="167640" cy="4101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30"/>
              </a:lnSpc>
              <a:buNone/>
            </a:pPr>
            <a:r>
              <a:rPr lang="en-US" sz="25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585" dirty="0"/>
          </a:p>
        </p:txBody>
      </p:sp>
      <p:sp>
        <p:nvSpPr>
          <p:cNvPr id="11" name="Text 9"/>
          <p:cNvSpPr/>
          <p:nvPr/>
        </p:nvSpPr>
        <p:spPr>
          <a:xfrm>
            <a:off x="10878622" y="2717721"/>
            <a:ext cx="2194560" cy="34182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215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Acesso a crédito</a:t>
            </a:r>
            <a:endParaRPr lang="en-US" sz="2155" dirty="0"/>
          </a:p>
        </p:txBody>
      </p:sp>
      <p:sp>
        <p:nvSpPr>
          <p:cNvPr id="12" name="Text 10"/>
          <p:cNvSpPr/>
          <p:nvPr/>
        </p:nvSpPr>
        <p:spPr>
          <a:xfrm>
            <a:off x="10878622" y="3278267"/>
            <a:ext cx="2931676" cy="20995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55"/>
              </a:lnSpc>
              <a:buNone/>
            </a:pPr>
            <a:r>
              <a:rPr lang="en-US" sz="172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acesso a financiamento é escasso, e muitas vezes a burocracia e informações desiguais dificultam o acesso a microcrédito e outras linhas de apoio.</a:t>
            </a:r>
            <a:endParaRPr lang="en-US" sz="1720" dirty="0"/>
          </a:p>
        </p:txBody>
      </p:sp>
      <p:sp>
        <p:nvSpPr>
          <p:cNvPr id="13" name="Shape 11"/>
          <p:cNvSpPr/>
          <p:nvPr/>
        </p:nvSpPr>
        <p:spPr>
          <a:xfrm>
            <a:off x="6306622" y="5767388"/>
            <a:ext cx="492085" cy="492085"/>
          </a:xfrm>
          <a:prstGeom prst="roundRect">
            <a:avLst>
              <a:gd name="adj" fmla="val 13336"/>
            </a:avLst>
          </a:prstGeom>
          <a:solidFill>
            <a:srgbClr val="312140"/>
          </a:solidFill>
        </p:spPr>
      </p:sp>
      <p:sp>
        <p:nvSpPr>
          <p:cNvPr id="14" name="Text 12"/>
          <p:cNvSpPr/>
          <p:nvPr/>
        </p:nvSpPr>
        <p:spPr>
          <a:xfrm>
            <a:off x="6468785" y="5808345"/>
            <a:ext cx="167640" cy="4101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30"/>
              </a:lnSpc>
              <a:buNone/>
            </a:pPr>
            <a:r>
              <a:rPr lang="en-US" sz="25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585" dirty="0"/>
          </a:p>
        </p:txBody>
      </p:sp>
      <p:sp>
        <p:nvSpPr>
          <p:cNvPr id="15" name="Text 13"/>
          <p:cNvSpPr/>
          <p:nvPr/>
        </p:nvSpPr>
        <p:spPr>
          <a:xfrm>
            <a:off x="7017425" y="5842516"/>
            <a:ext cx="2606040" cy="34182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215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Desigualdade social</a:t>
            </a:r>
            <a:endParaRPr lang="en-US" sz="2155" dirty="0"/>
          </a:p>
        </p:txBody>
      </p:sp>
      <p:sp>
        <p:nvSpPr>
          <p:cNvPr id="16" name="Text 14"/>
          <p:cNvSpPr/>
          <p:nvPr/>
        </p:nvSpPr>
        <p:spPr>
          <a:xfrm>
            <a:off x="7017425" y="6403062"/>
            <a:ext cx="6792754" cy="10497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55"/>
              </a:lnSpc>
              <a:buNone/>
            </a:pPr>
            <a:r>
              <a:rPr lang="en-US" sz="172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economia solidária é uma alternativa para reduzir a desigualdade social, mas a desigualdade ainda é uma barreira na escolha de empreendimentos, como a educação e a qualificação profissional.</a:t>
            </a:r>
            <a:endParaRPr lang="en-US" sz="172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2037993" y="2004417"/>
            <a:ext cx="101498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Impacto social da economia solidária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254216"/>
            <a:ext cx="266628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Solidariedade</a:t>
            </a:r>
            <a:endParaRPr lang="en-US" sz="2625" dirty="0"/>
          </a:p>
        </p:txBody>
      </p:sp>
      <p:sp>
        <p:nvSpPr>
          <p:cNvPr id="6" name="Text 4"/>
          <p:cNvSpPr/>
          <p:nvPr/>
        </p:nvSpPr>
        <p:spPr>
          <a:xfrm>
            <a:off x="2037993" y="3892868"/>
            <a:ext cx="315634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Os empreendimentos geram oportunidades de trabalho, renda e desenvolvimento local. Além disso, promovem a solidariedade e a colaboração entre os trabalhadores.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54216"/>
            <a:ext cx="268224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Sustentabilidade</a:t>
            </a:r>
            <a:endParaRPr lang="en-US" sz="2625" dirty="0"/>
          </a:p>
        </p:txBody>
      </p:sp>
      <p:sp>
        <p:nvSpPr>
          <p:cNvPr id="8" name="Text 6"/>
          <p:cNvSpPr/>
          <p:nvPr/>
        </p:nvSpPr>
        <p:spPr>
          <a:xfrm>
            <a:off x="5743932" y="3892868"/>
            <a:ext cx="315634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economia solidária promove a sustentabilidade ambiental e social, com práticas voltadas para a preservação do meio ambiente e para as necessidades locais.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54216"/>
            <a:ext cx="266628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Autonomia</a:t>
            </a:r>
            <a:endParaRPr lang="en-US" sz="2625" dirty="0"/>
          </a:p>
        </p:txBody>
      </p:sp>
      <p:sp>
        <p:nvSpPr>
          <p:cNvPr id="10" name="Text 8"/>
          <p:cNvSpPr/>
          <p:nvPr/>
        </p:nvSpPr>
        <p:spPr>
          <a:xfrm>
            <a:off x="9449872" y="3892868"/>
            <a:ext cx="315634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Os trabalhadores são donos dos meios de produção e tomam decisões colaborativamente, o que fortalece a autonomia e a participação cidadã.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2037993" y="689967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Oportunidades de crescimento na economia solidária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52305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37628"/>
            <a:ext cx="27432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Agricultura familiar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5406985"/>
            <a:ext cx="3295888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agricultura familiar é uma das áreas mais promissoras da economia solidária, com destaque para a produção orgânica e agroecológica e para as feiras locais.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52305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37748"/>
            <a:ext cx="233172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Trabalho feminino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7137" y="5407104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Cooperativas de mulheres têm ganhado destaque em diferentes áreas, como artesanato, costura, alimentação e serviços digitais.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52305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37748"/>
            <a:ext cx="26060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Energias renováveis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9296400" y="5407104"/>
            <a:ext cx="329600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produção de energias renováveis, como energia solar e eólica, é uma das áreas de maior crescimento na economia solidária, com cooperativas especializadas.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6126</Words>
  <Application>WPS Presentation</Application>
  <PresentationFormat>On-screen Show (16:9)</PresentationFormat>
  <Paragraphs>158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Inconsolata</vt:lpstr>
      <vt:lpstr>Segoe Print</vt:lpstr>
      <vt:lpstr>Inconsolata</vt:lpstr>
      <vt:lpstr>Inconsolata</vt:lpstr>
      <vt:lpstr>Fira Sans</vt:lpstr>
      <vt:lpstr>Fira Sans</vt:lpstr>
      <vt:lpstr>Fira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Cirilo José de Novais Júnior</cp:lastModifiedBy>
  <cp:revision>3</cp:revision>
  <dcterms:created xsi:type="dcterms:W3CDTF">2023-09-24T00:22:00Z</dcterms:created>
  <dcterms:modified xsi:type="dcterms:W3CDTF">2023-09-24T20:53:38Z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A3F6CFCD055942F29E4F82E016825026_13</vt:lpwstr>
  </property>
  <property fmtid="{D5CDD505-2E9C-101B-9397-08002B2CF9AE}" pid="3" name="KSOProductBuildVer">
    <vt:lpwstr>1046-12.2.0.13215</vt:lpwstr>
  </property>
</Properties>
</file>