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7" r:id="rId4"/>
    <p:sldId id="263" r:id="rId5"/>
    <p:sldId id="271" r:id="rId6"/>
    <p:sldId id="266" r:id="rId7"/>
    <p:sldId id="273" r:id="rId8"/>
    <p:sldId id="274" r:id="rId9"/>
    <p:sldId id="276" r:id="rId10"/>
    <p:sldId id="278" r:id="rId11"/>
    <p:sldId id="279" r:id="rId12"/>
    <p:sldId id="272" r:id="rId13"/>
    <p:sldId id="268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68" d="100"/>
          <a:sy n="68" d="100"/>
        </p:scale>
        <p:origin x="616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D0EFA9-57C0-4188-B1C6-56EB9958F127}" type="datetime1">
              <a:rPr lang="pt-BR" smtClean="0"/>
              <a:t>14/11/2017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323E-F331-42C0-8ED8-298FE2B5981D}" type="datetime1">
              <a:rPr lang="pt-BR" smtClean="0"/>
              <a:t>14/11/2017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62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49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14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336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594" y="1346947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594" y="4299697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594" y="1484779"/>
            <a:ext cx="10220330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6702" y="4068923"/>
            <a:ext cx="1080623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286" y="1432223"/>
            <a:ext cx="9964364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597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569" y="4389120"/>
            <a:ext cx="7889217" cy="1069848"/>
          </a:xfrm>
        </p:spPr>
        <p:txBody>
          <a:bodyPr>
            <a:normAutofit/>
          </a:bodyPr>
          <a:lstStyle>
            <a:lvl1pPr marL="0" indent="0" algn="l">
              <a:buNone/>
              <a:defRPr sz="2199">
                <a:solidFill>
                  <a:schemeClr val="tx1"/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0235" y="4289334"/>
            <a:ext cx="1193557" cy="640080"/>
          </a:xfrm>
        </p:spPr>
        <p:txBody>
          <a:bodyPr/>
          <a:lstStyle>
            <a:lvl1pPr>
              <a:defRPr sz="2799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1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8215C2D-4C5F-41A8-B554-C650AF34C482}" type="datetime1">
              <a:rPr lang="pt-BR" smtClean="0"/>
              <a:t>14/11/2017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460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533400"/>
            <a:ext cx="2552035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522" y="533400"/>
            <a:ext cx="7503745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0E39326-9852-4665-8E10-5CCFE1522248}" type="datetime1">
              <a:rPr lang="pt-BR" smtClean="0"/>
              <a:t>14/11/2017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55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48602-A83C-4B27-B476-20AF32AE1EED}" type="datetime1">
              <a:rPr lang="pt-BR" smtClean="0"/>
              <a:t>14/11/2017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3396C3-3492-4496-8698-79E4814AE53F}" type="datetime1">
              <a:rPr lang="pt-BR" smtClean="0"/>
              <a:t>14/11/2017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7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88825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564" y="1225296"/>
            <a:ext cx="9278743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998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210" y="5020056"/>
            <a:ext cx="9050203" cy="1066800"/>
          </a:xfrm>
        </p:spPr>
        <p:txBody>
          <a:bodyPr anchor="t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1430" y="6272785"/>
            <a:ext cx="2643620" cy="365125"/>
          </a:xfrm>
        </p:spPr>
        <p:txBody>
          <a:bodyPr/>
          <a:lstStyle/>
          <a:p>
            <a:pPr rtl="0"/>
            <a:fld id="{07F0D0AC-B9DC-491A-B40C-0529EC313878}" type="datetime1">
              <a:rPr lang="pt-BR" smtClean="0"/>
              <a:t>14/11/2017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140" y="6272785"/>
            <a:ext cx="6326000" cy="365125"/>
          </a:xfrm>
        </p:spPr>
        <p:txBody>
          <a:bodyPr/>
          <a:lstStyle/>
          <a:p>
            <a:pPr rtl="0"/>
            <a:endParaRPr lang="pt-BR" dirty="0"/>
          </a:p>
        </p:txBody>
      </p:sp>
      <p:grpSp>
        <p:nvGrpSpPr>
          <p:cNvPr id="8" name="Group 7"/>
          <p:cNvGrpSpPr/>
          <p:nvPr/>
        </p:nvGrpSpPr>
        <p:grpSpPr>
          <a:xfrm>
            <a:off x="897165" y="2325848"/>
            <a:ext cx="1080623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482" y="2506133"/>
            <a:ext cx="1187989" cy="720332"/>
          </a:xfrm>
        </p:spPr>
        <p:txBody>
          <a:bodyPr/>
          <a:lstStyle>
            <a:lvl1pPr>
              <a:defRPr sz="2799"/>
            </a:lvl1pPr>
          </a:lstStyle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39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569" y="2194560"/>
            <a:ext cx="4753642" cy="3977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2567" y="2194560"/>
            <a:ext cx="4753642" cy="3977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758D4F-735F-46FE-9FCB-4849D9F60668}" type="datetime1">
              <a:rPr lang="pt-BR" smtClean="0"/>
              <a:t>14/11/2017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5771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2048256"/>
            <a:ext cx="4753642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569" y="2743200"/>
            <a:ext cx="4753642" cy="32918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2567" y="2048256"/>
            <a:ext cx="4753642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2567" y="2743200"/>
            <a:ext cx="4753642" cy="32918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3F48602-A83C-4B27-B476-20AF32AE1EED}" type="datetime1">
              <a:rPr lang="pt-BR" smtClean="0"/>
              <a:t>14/11/2017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019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02F2C7-204F-4F9D-81F3-C7CE8047CD3A}" type="datetime1">
              <a:rPr lang="pt-BR" smtClean="0"/>
              <a:t>14/11/2017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10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71526F9-43E7-4B77-89D8-9DEFDDBA71B5}" type="datetime1">
              <a:rPr lang="pt-BR" smtClean="0"/>
              <a:t>14/11/2017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72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1578" y="1"/>
            <a:ext cx="388724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413" y="685800"/>
            <a:ext cx="3199567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685800"/>
            <a:ext cx="6709948" cy="5020056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7413" y="2423160"/>
            <a:ext cx="3199567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5CA678-7531-4BBD-B1E6-6A1CA37BCB1B}" type="datetime1">
              <a:rPr lang="pt-BR" smtClean="0"/>
              <a:t>14/11/2017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22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1578" y="1"/>
            <a:ext cx="388724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413" y="685800"/>
            <a:ext cx="3199567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1578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7413" y="2423160"/>
            <a:ext cx="3199567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184FD6-C734-4162-88D8-0C01192F6E9B}" type="datetime1">
              <a:rPr lang="pt-BR" smtClean="0"/>
              <a:t>14/11/2017</a:t>
            </a:fld>
            <a:endParaRPr lang="pt-BR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929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569" y="484632"/>
            <a:ext cx="10055781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569" y="2121408"/>
            <a:ext cx="1005578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2350" y="6272785"/>
            <a:ext cx="327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99758D4F-735F-46FE-9FCB-4849D9F60668}" type="datetime1">
              <a:rPr lang="pt-BR" smtClean="0"/>
              <a:t>14/11/2017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853" y="6272785"/>
            <a:ext cx="632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pt-BR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8183" y="6272785"/>
            <a:ext cx="639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54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5398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dirty="0"/>
              <a:t>Decodificação de Códigos de Barras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013176"/>
            <a:ext cx="9143999" cy="1419944"/>
          </a:xfrm>
        </p:spPr>
        <p:txBody>
          <a:bodyPr rtlCol="0">
            <a:normAutofit/>
          </a:bodyPr>
          <a:lstStyle/>
          <a:p>
            <a:endParaRPr lang="pt-BR" dirty="0"/>
          </a:p>
          <a:p>
            <a:r>
              <a:rPr lang="pt-BR" dirty="0"/>
              <a:t>Gabrielly Moura, Gizele Rodrigues, Glacy Gomes, Iago Passos, Rayna Rodrigues.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43862-9B06-4EBA-B43D-0713DAC0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BF170B-426F-4043-951F-6129C857F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700" y="5094352"/>
            <a:ext cx="3199567" cy="1077848"/>
          </a:xfrm>
        </p:spPr>
        <p:txBody>
          <a:bodyPr>
            <a:normAutofit/>
          </a:bodyPr>
          <a:lstStyle/>
          <a:p>
            <a:r>
              <a:rPr lang="pt-BR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</a:t>
            </a: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-QR </a:t>
            </a:r>
            <a:r>
              <a:rPr lang="pt-BR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code</a:t>
            </a:r>
            <a:endParaRPr lang="pt-BR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pt-BR" dirty="0"/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6FB1861E-0894-416E-AC9F-42E4F4E2299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8200" name="Picture 8" descr="Código de barras QR code">
            <a:extLst>
              <a:ext uri="{FF2B5EF4-FFF2-40B4-BE49-F238E27FC236}">
                <a16:creationId xmlns:a16="http://schemas.microsoft.com/office/drawing/2014/main" id="{7E3F48DA-BB42-482A-9AB6-4A85C79D0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39" y="0"/>
            <a:ext cx="6886500" cy="6886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34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5A9C3E-F2D8-440C-A968-CF21F6829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7413" y="5382384"/>
            <a:ext cx="3379647" cy="789816"/>
          </a:xfrm>
        </p:spPr>
        <p:txBody>
          <a:bodyPr>
            <a:normAutofit fontScale="85000" lnSpcReduction="10000"/>
          </a:bodyPr>
          <a:lstStyle/>
          <a:p>
            <a:r>
              <a:rPr lang="pt-BR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-DataMatrix</a:t>
            </a:r>
          </a:p>
          <a:p>
            <a:endParaRPr lang="pt-BR" dirty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23FDDDAC-258F-448B-85E9-AE373A8F7E3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9220" name="Picture 4" descr="Código de barras DATAMATRIX">
            <a:extLst>
              <a:ext uri="{FF2B5EF4-FFF2-40B4-BE49-F238E27FC236}">
                <a16:creationId xmlns:a16="http://schemas.microsoft.com/office/drawing/2014/main" id="{585B886B-6CE5-4ECF-AB9C-C686F9E16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6" y="2348880"/>
            <a:ext cx="4069830" cy="40698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gs1br.org/educacao-e-pratica/GaleriasImagens/Aplica%C3%A7%C3%B5es%20-%20GS1%20DataMatrix/1179.jpg">
            <a:extLst>
              <a:ext uri="{FF2B5EF4-FFF2-40B4-BE49-F238E27FC236}">
                <a16:creationId xmlns:a16="http://schemas.microsoft.com/office/drawing/2014/main" id="{3ABA1B5F-AC51-45D2-B3C7-8DB866D6F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822" y="1048685"/>
            <a:ext cx="4439414" cy="33351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52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01792-85B2-48E4-8643-FB4EB965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Automação residencial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3B248B-4657-464A-AB8A-10BF59033B73}"/>
              </a:ext>
            </a:extLst>
          </p:cNvPr>
          <p:cNvSpPr/>
          <p:nvPr/>
        </p:nvSpPr>
        <p:spPr>
          <a:xfrm>
            <a:off x="693812" y="685800"/>
            <a:ext cx="6092825" cy="39718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400" dirty="0">
              <a:latin typeface="Rockwell (Corpo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Rockwell (Corpo)"/>
                <a:ea typeface="Calibri" panose="020F0502020204030204" pitchFamily="34" charset="0"/>
                <a:cs typeface="Times New Roman" panose="02020603050405020304" pitchFamily="18" charset="0"/>
              </a:rPr>
              <a:t>Conforto e segurança;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400" dirty="0">
              <a:latin typeface="Rockwell (Corpo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Rockwell (Corpo)"/>
                <a:ea typeface="Calibri" panose="020F0502020204030204" pitchFamily="34" charset="0"/>
                <a:cs typeface="Times New Roman" panose="02020603050405020304" pitchFamily="18" charset="0"/>
              </a:rPr>
              <a:t>Mudanças nas condições do ambiente;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400" dirty="0">
              <a:latin typeface="Rockwell (Corpo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Rockwell (Corpo)"/>
                <a:ea typeface="Calibri" panose="020F0502020204030204" pitchFamily="34" charset="0"/>
                <a:cs typeface="Times New Roman" panose="02020603050405020304" pitchFamily="18" charset="0"/>
              </a:rPr>
              <a:t> O conceito de IA 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400" dirty="0">
              <a:latin typeface="Rockwell (Corpo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 err="1">
                <a:latin typeface="Rockwell (Corpo)"/>
                <a:ea typeface="Calibri" panose="020F0502020204030204" pitchFamily="34" charset="0"/>
                <a:cs typeface="Times New Roman" panose="02020603050405020304" pitchFamily="18" charset="0"/>
              </a:rPr>
              <a:t>Domótica</a:t>
            </a:r>
            <a:r>
              <a:rPr lang="pt-BR" sz="2400" dirty="0">
                <a:latin typeface="Rockwell (Corpo)"/>
                <a:ea typeface="Calibri" panose="020F0502020204030204" pitchFamily="34" charset="0"/>
                <a:cs typeface="Times New Roman" panose="02020603050405020304" pitchFamily="18" charset="0"/>
              </a:rPr>
              <a:t> Inteligente;</a:t>
            </a:r>
          </a:p>
        </p:txBody>
      </p:sp>
    </p:spTree>
    <p:extLst>
      <p:ext uri="{BB962C8B-B14F-4D97-AF65-F5344CB8AC3E}">
        <p14:creationId xmlns:p14="http://schemas.microsoft.com/office/powerpoint/2010/main" val="176325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429FD-82EF-4163-B38A-3AF2FA2D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028" y="1700808"/>
            <a:ext cx="7632848" cy="2232248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MUITO OBRIGADA!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EF2A1E2-7ABB-4273-9D9C-7EB51C5C531B}"/>
              </a:ext>
            </a:extLst>
          </p:cNvPr>
          <p:cNvSpPr/>
          <p:nvPr/>
        </p:nvSpPr>
        <p:spPr>
          <a:xfrm>
            <a:off x="3790156" y="4509120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AGORA VAMOS AO CÓDIGO!</a:t>
            </a:r>
          </a:p>
        </p:txBody>
      </p:sp>
    </p:spTree>
    <p:extLst>
      <p:ext uri="{BB962C8B-B14F-4D97-AF65-F5344CB8AC3E}">
        <p14:creationId xmlns:p14="http://schemas.microsoft.com/office/powerpoint/2010/main" val="196063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Tópicos: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rgbClr val="FF0000"/>
                </a:solidFill>
              </a:rPr>
              <a:t>Histórico;</a:t>
            </a:r>
          </a:p>
          <a:p>
            <a:pPr rtl="0"/>
            <a:r>
              <a:rPr lang="pt-BR" dirty="0">
                <a:solidFill>
                  <a:srgbClr val="FF0000"/>
                </a:solidFill>
              </a:rPr>
              <a:t>Como funciona?;</a:t>
            </a:r>
          </a:p>
          <a:p>
            <a:pPr rtl="0"/>
            <a:r>
              <a:rPr lang="pt-BR" dirty="0">
                <a:solidFill>
                  <a:srgbClr val="FF0000"/>
                </a:solidFill>
              </a:rPr>
              <a:t>Tipo de códigos de barras;</a:t>
            </a:r>
          </a:p>
          <a:p>
            <a:pPr rtl="0"/>
            <a:r>
              <a:rPr lang="pt-BR" dirty="0">
                <a:solidFill>
                  <a:srgbClr val="FF0000"/>
                </a:solidFill>
              </a:rPr>
              <a:t>Vantagens e desvantagens;</a:t>
            </a:r>
          </a:p>
          <a:p>
            <a:pPr rtl="0"/>
            <a:r>
              <a:rPr lang="pt-BR" dirty="0">
                <a:solidFill>
                  <a:srgbClr val="FF0000"/>
                </a:solidFill>
              </a:rPr>
              <a:t>Automação residencial;</a:t>
            </a:r>
          </a:p>
          <a:p>
            <a:pPr rtl="0"/>
            <a:r>
              <a:rPr lang="pt-BR" dirty="0">
                <a:solidFill>
                  <a:srgbClr val="FF0000"/>
                </a:solidFill>
              </a:rPr>
              <a:t>Apresentação do código em </a:t>
            </a:r>
            <a:r>
              <a:rPr lang="pt-BR" dirty="0" err="1">
                <a:solidFill>
                  <a:srgbClr val="FF0000"/>
                </a:solidFill>
              </a:rPr>
              <a:t>matlab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074" name="Picture 2" descr="Resultado de imagem para código de barras">
            <a:extLst>
              <a:ext uri="{FF2B5EF4-FFF2-40B4-BE49-F238E27FC236}">
                <a16:creationId xmlns:a16="http://schemas.microsoft.com/office/drawing/2014/main" id="{7962D845-4FFE-417A-8F15-05E483C9E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28" y="2276872"/>
            <a:ext cx="5370743" cy="3168352"/>
          </a:xfrm>
          <a:prstGeom prst="rect">
            <a:avLst/>
          </a:prstGeom>
          <a:ln>
            <a:solidFill>
              <a:srgbClr val="00B0F0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90036-E876-46EE-89C0-CD2ECF4E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/>
              <a:t>Histórico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1485900" y="1844824"/>
            <a:ext cx="9828582" cy="482453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sz="2900" dirty="0"/>
              <a:t>1948 - Instituto de Tecnologia </a:t>
            </a:r>
            <a:r>
              <a:rPr lang="pt-BR" sz="2900" dirty="0" err="1"/>
              <a:t>Drexel</a:t>
            </a:r>
            <a:r>
              <a:rPr lang="pt-BR" sz="2900" dirty="0"/>
              <a:t> – Filadélfia.</a:t>
            </a:r>
          </a:p>
          <a:p>
            <a:pPr algn="just"/>
            <a:r>
              <a:rPr lang="pt-BR" sz="2900" dirty="0"/>
              <a:t>Uso de padrão de tintas que brilhassem sob a luz ultravioleta, mas logo encontraram problemas em relação à tinta. Depois de meses, eles se inspiraram no Código Morse. </a:t>
            </a:r>
            <a:r>
              <a:rPr lang="pt-BR" sz="2900" dirty="0" err="1"/>
              <a:t>Woodlan</a:t>
            </a:r>
            <a:r>
              <a:rPr lang="pt-BR" sz="2900" dirty="0"/>
              <a:t>: “Limitei-me a prolongar verticalmente os pontos e traços, alterando os espaços e a espessura entre eles”.</a:t>
            </a:r>
          </a:p>
          <a:p>
            <a:pPr algn="just"/>
            <a:r>
              <a:rPr lang="pt-BR" sz="2900" dirty="0"/>
              <a:t>1949 - Primeiro código de barras (círculos concêntricos).</a:t>
            </a:r>
          </a:p>
          <a:p>
            <a:pPr algn="just"/>
            <a:r>
              <a:rPr lang="pt-BR" sz="2900" dirty="0"/>
              <a:t>1952 - Primeira patente do código de barras registrada por Bernard Silver e Norman Joseph </a:t>
            </a:r>
            <a:r>
              <a:rPr lang="pt-BR" sz="2900" dirty="0" err="1"/>
              <a:t>Woodlan</a:t>
            </a:r>
            <a:r>
              <a:rPr lang="pt-BR" sz="2900" dirty="0"/>
              <a:t>.</a:t>
            </a:r>
          </a:p>
          <a:p>
            <a:pPr algn="just"/>
            <a:r>
              <a:rPr lang="pt-BR" sz="2900" dirty="0"/>
              <a:t>1970  - George Joseph </a:t>
            </a:r>
            <a:r>
              <a:rPr lang="pt-BR" sz="2900" dirty="0" err="1"/>
              <a:t>Laurer</a:t>
            </a:r>
            <a:r>
              <a:rPr lang="pt-BR" sz="2900" dirty="0"/>
              <a:t>, engenheiro da IBM veio com a solução mais viável.</a:t>
            </a:r>
          </a:p>
          <a:p>
            <a:pPr algn="just"/>
            <a:r>
              <a:rPr lang="pt-BR" sz="2900" dirty="0"/>
              <a:t>1974 - Feita a primeira compra de um produto de código de barras, denominada como Código Universal de Produtos, UPC (Universal </a:t>
            </a:r>
            <a:r>
              <a:rPr lang="pt-BR" sz="2900" dirty="0" err="1"/>
              <a:t>Product</a:t>
            </a:r>
            <a:r>
              <a:rPr lang="pt-BR" sz="2900" dirty="0"/>
              <a:t> </a:t>
            </a:r>
            <a:r>
              <a:rPr lang="pt-BR" sz="2900" dirty="0" err="1"/>
              <a:t>Code</a:t>
            </a:r>
            <a:r>
              <a:rPr lang="pt-BR" sz="2900" dirty="0"/>
              <a:t>).</a:t>
            </a:r>
          </a:p>
          <a:p>
            <a:pPr algn="just"/>
            <a:r>
              <a:rPr lang="pt-BR" sz="2900" dirty="0"/>
              <a:t>1977 - Surgiu  a EAN (</a:t>
            </a:r>
            <a:r>
              <a:rPr lang="pt-BR" sz="2900" dirty="0" err="1"/>
              <a:t>European</a:t>
            </a:r>
            <a:r>
              <a:rPr lang="pt-BR" sz="2900" dirty="0"/>
              <a:t> </a:t>
            </a:r>
            <a:r>
              <a:rPr lang="pt-BR" sz="2900" dirty="0" err="1"/>
              <a:t>Article</a:t>
            </a:r>
            <a:r>
              <a:rPr lang="pt-BR" sz="2900" dirty="0"/>
              <a:t> </a:t>
            </a:r>
            <a:r>
              <a:rPr lang="pt-BR" sz="2900" dirty="0" err="1"/>
              <a:t>Numbering</a:t>
            </a:r>
            <a:r>
              <a:rPr lang="pt-BR" sz="2900" dirty="0"/>
              <a:t> </a:t>
            </a:r>
            <a:r>
              <a:rPr lang="pt-BR" sz="2900" dirty="0" err="1"/>
              <a:t>Association</a:t>
            </a:r>
            <a:r>
              <a:rPr lang="pt-BR" sz="2900" dirty="0"/>
              <a:t>).</a:t>
            </a:r>
          </a:p>
          <a:p>
            <a:pPr algn="just"/>
            <a:r>
              <a:rPr lang="pt-BR" sz="2900" dirty="0"/>
              <a:t>29 de novembro de 1984 - O presidente João Figueiredo assinou o decreto-lei instituindo o código de barras no Brasil.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476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Como funciona?</a:t>
            </a:r>
          </a:p>
        </p:txBody>
      </p:sp>
      <p:pic>
        <p:nvPicPr>
          <p:cNvPr id="1026" name="Picture 2" descr="Resultado de imagem para código de barras">
            <a:extLst>
              <a:ext uri="{FF2B5EF4-FFF2-40B4-BE49-F238E27FC236}">
                <a16:creationId xmlns:a16="http://schemas.microsoft.com/office/drawing/2014/main" id="{9C161F8F-F5AA-45D4-89E9-E5635E3C30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6260" y="2060848"/>
            <a:ext cx="3031886" cy="219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5820" y="1556792"/>
            <a:ext cx="3499793" cy="4615408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Cada barra (parte preta) é composta por 7 representações de números em combinações binarias.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Função dos leitores:</a:t>
            </a:r>
          </a:p>
          <a:p>
            <a:pPr marL="342900" indent="-342900" rtl="0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Localização do código</a:t>
            </a:r>
          </a:p>
          <a:p>
            <a:pPr marL="342900" indent="-342900" rtl="0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Decodificação</a:t>
            </a: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AF38A-0621-4DD4-978B-9BDC3A1D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A3D66D-1CA4-48E8-AA62-57406F6F6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901825"/>
            <a:ext cx="5040406" cy="5191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 leitura do código é feita através de um scaner e funciona da seguinte maneira: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As barras absorvem a luz.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A parte branca reflete a luz no scanner.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Através do raio de luz, converte a representação em bits e em seguida o computador transforma em letras e números.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029DBB-832B-40A8-BB7A-B83CFE2C1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281939-848B-427D-B2CF-248673B0B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26237" y="1492474"/>
            <a:ext cx="5832649" cy="33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Tipos de códigos de barras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6E7951C-EF59-4F4F-8369-0C37BA9BEB09}"/>
              </a:ext>
            </a:extLst>
          </p:cNvPr>
          <p:cNvSpPr txBox="1"/>
          <p:nvPr/>
        </p:nvSpPr>
        <p:spPr>
          <a:xfrm>
            <a:off x="9334772" y="5402759"/>
            <a:ext cx="2304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-EAN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5E560CF8-D069-431E-9D15-6DC34DA2A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8301578" cy="6858000"/>
          </a:xfrm>
        </p:spPr>
      </p:sp>
      <p:pic>
        <p:nvPicPr>
          <p:cNvPr id="1030" name="Picture 6" descr="codigo de barras EAN">
            <a:extLst>
              <a:ext uri="{FF2B5EF4-FFF2-40B4-BE49-F238E27FC236}">
                <a16:creationId xmlns:a16="http://schemas.microsoft.com/office/drawing/2014/main" id="{15CCFAFD-6CFF-48E1-BA9F-83151B4F9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8597"/>
            <a:ext cx="8301576" cy="35061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A2356C3-86F4-4AD3-93DD-78C312DAE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0" y="3428999"/>
            <a:ext cx="8292347" cy="346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84811-AE00-4D51-8C1B-8265339D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6CF7CF-9F60-4A4F-8F62-F14281886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45404" y="5029240"/>
            <a:ext cx="2803583" cy="1142960"/>
          </a:xfrm>
        </p:spPr>
        <p:txBody>
          <a:bodyPr>
            <a:normAutofit fontScale="92500"/>
          </a:bodyPr>
          <a:lstStyle/>
          <a:p>
            <a:r>
              <a:rPr lang="pt-BR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-Databar</a:t>
            </a:r>
          </a:p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796514D-8277-4EF8-8752-E76F0E04B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8301578" cy="6858000"/>
          </a:xfrm>
        </p:spPr>
      </p:sp>
      <p:pic>
        <p:nvPicPr>
          <p:cNvPr id="3078" name="Picture 6" descr="Código de barras DataBar">
            <a:extLst>
              <a:ext uri="{FF2B5EF4-FFF2-40B4-BE49-F238E27FC236}">
                <a16:creationId xmlns:a16="http://schemas.microsoft.com/office/drawing/2014/main" id="{5E190314-2A7B-49DD-82D2-8967657E8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78" y="0"/>
            <a:ext cx="5120640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www.gs1br.org/educacao-e-pratica/GaleriasImagens/Aplica%C3%A7%C3%B5es%20-%20GS1%20DataBar/1367.jpg">
            <a:extLst>
              <a:ext uri="{FF2B5EF4-FFF2-40B4-BE49-F238E27FC236}">
                <a16:creationId xmlns:a16="http://schemas.microsoft.com/office/drawing/2014/main" id="{54DC5CF6-1FED-4A04-BF46-9DFF08084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395" y="116632"/>
            <a:ext cx="5538192" cy="4153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95063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F0B0B-3CFE-4F26-BDCC-A93AC2DF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6FD4D3-4DD9-4C44-A626-770B0A2FE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40863" y="5228794"/>
            <a:ext cx="2299527" cy="943406"/>
          </a:xfrm>
        </p:spPr>
        <p:txBody>
          <a:bodyPr>
            <a:normAutofit/>
          </a:bodyPr>
          <a:lstStyle/>
          <a:p>
            <a:r>
              <a:rPr lang="pt-BR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-UPC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6EA35410-9E2E-4B4D-8D9D-85ED224295C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4100" name="Picture 4" descr="Código de barras UPC">
            <a:extLst>
              <a:ext uri="{FF2B5EF4-FFF2-40B4-BE49-F238E27FC236}">
                <a16:creationId xmlns:a16="http://schemas.microsoft.com/office/drawing/2014/main" id="{3C5DAE55-BDF2-47BE-A80A-2EE2A7D8D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7" y="685800"/>
            <a:ext cx="8301578" cy="54212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49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4103F-4340-4354-A122-59018C45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1360C5-F60C-447B-A8C5-8EA117670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46888" y="5166360"/>
            <a:ext cx="3523663" cy="1005840"/>
          </a:xfrm>
        </p:spPr>
        <p:txBody>
          <a:bodyPr>
            <a:normAutofit fontScale="92500"/>
          </a:bodyPr>
          <a:lstStyle/>
          <a:p>
            <a:r>
              <a:rPr lang="pt-BR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-Código 128</a:t>
            </a:r>
          </a:p>
        </p:txBody>
      </p:sp>
      <p:pic>
        <p:nvPicPr>
          <p:cNvPr id="6146" name="Picture 2" descr="Código de barras 128">
            <a:extLst>
              <a:ext uri="{FF2B5EF4-FFF2-40B4-BE49-F238E27FC236}">
                <a16:creationId xmlns:a16="http://schemas.microsoft.com/office/drawing/2014/main" id="{3DAB4E21-A1F8-4AF4-AE51-FC8422D2806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7" r="15907"/>
          <a:stretch>
            <a:fillRect/>
          </a:stretch>
        </p:blipFill>
        <p:spPr bwMode="auto">
          <a:xfrm>
            <a:off x="0" y="0"/>
            <a:ext cx="4848112" cy="40050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www.gs1br.org/educacao-e-pratica/GaleriasImagens/Aplica%C3%A7%C3%B5es%20-%20GS1-128/1354.jpg">
            <a:extLst>
              <a:ext uri="{FF2B5EF4-FFF2-40B4-BE49-F238E27FC236}">
                <a16:creationId xmlns:a16="http://schemas.microsoft.com/office/drawing/2014/main" id="{5AFADB82-2C56-4A98-9A0D-B8BA5CC96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73" y="3885642"/>
            <a:ext cx="4161250" cy="31209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29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2675</TotalTime>
  <Words>338</Words>
  <Application>Microsoft Office PowerPoint</Application>
  <PresentationFormat>Personalizar</PresentationFormat>
  <Paragraphs>50</Paragraphs>
  <Slides>13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Corbel</vt:lpstr>
      <vt:lpstr>Rockwell</vt:lpstr>
      <vt:lpstr>Rockwell (Corpo)</vt:lpstr>
      <vt:lpstr>Rockwell Condensed</vt:lpstr>
      <vt:lpstr>Times New Roman</vt:lpstr>
      <vt:lpstr>Wingdings</vt:lpstr>
      <vt:lpstr>Tipo de Madeira</vt:lpstr>
      <vt:lpstr>Decodificação de Códigos de Barras</vt:lpstr>
      <vt:lpstr>Tópicos:</vt:lpstr>
      <vt:lpstr>Histórico</vt:lpstr>
      <vt:lpstr>Como funciona?</vt:lpstr>
      <vt:lpstr>Apresentação do PowerPoint</vt:lpstr>
      <vt:lpstr>Tipos de códigos de barras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Automação residencial</vt:lpstr>
      <vt:lpstr>MUITO 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Decodificação de Códigos de Barras</dc:title>
  <dc:creator>Gizele Rodrigues</dc:creator>
  <cp:lastModifiedBy>Gabrielly Moura</cp:lastModifiedBy>
  <cp:revision>37</cp:revision>
  <dcterms:created xsi:type="dcterms:W3CDTF">2017-11-07T00:58:38Z</dcterms:created>
  <dcterms:modified xsi:type="dcterms:W3CDTF">2017-11-14T12:03:17Z</dcterms:modified>
</cp:coreProperties>
</file>