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61" r:id="rId2"/>
    <p:sldId id="476" r:id="rId3"/>
    <p:sldId id="477" r:id="rId4"/>
    <p:sldId id="4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1D07"/>
    <a:srgbClr val="0E2138"/>
    <a:srgbClr val="703606"/>
    <a:srgbClr val="502604"/>
    <a:srgbClr val="9E9A00"/>
    <a:srgbClr val="00CC00"/>
    <a:srgbClr val="C6B7A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1" autoAdjust="0"/>
    <p:restoredTop sz="88007" autoAdjust="0"/>
  </p:normalViewPr>
  <p:slideViewPr>
    <p:cSldViewPr>
      <p:cViewPr varScale="1">
        <p:scale>
          <a:sx n="99" d="100"/>
          <a:sy n="99" d="100"/>
        </p:scale>
        <p:origin x="26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FB01C2-E468-4586-945C-5965CEB6284B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B5CF8D-3E5D-4A48-B85D-51AAC932DCA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BF5B-8690-4745-8C91-853FEBB25C42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50029-A3F3-4DDC-8E95-C875DE1EF92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E7A71-B881-49D1-B1A2-E8CAE25B7040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B5AFC-EDD8-4E3A-849D-00F00D35863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C44A7-790F-4D9F-B5BA-939F2BB94D30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47656-95B0-4C8E-99F2-7640FA8DB87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  <a:ln>
            <a:noFill/>
          </a:ln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AA19D-CA2B-449F-9CF8-08CFD4C9E5D0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6787-81D0-4E1B-8EEC-61D2BFF268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571733"/>
            <a:ext cx="7772400" cy="1362075"/>
          </a:xfrm>
        </p:spPr>
        <p:txBody>
          <a:bodyPr anchor="t"/>
          <a:lstStyle>
            <a:lvl1pPr algn="ctr">
              <a:defRPr sz="6600" b="1" cap="none" baseline="0"/>
            </a:lvl1pPr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071546"/>
            <a:ext cx="7772400" cy="1500187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1A37D-DE04-4C18-BD40-ABF58D3DCEA0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BAF8-CD4A-4B85-828B-8F7D0E631F2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0F48B-52A0-4914-9BFF-B01EDF9DEC09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BCDD-FBA3-4D77-A259-7849BBF782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3EDEB-2956-42A7-A255-4F9C39677693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46AB-E788-46B2-BB75-B9C578771F9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0D2FB-39AC-4A1A-A905-C7508CD345D0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2F5BF-4573-41A4-AE6B-1CA0065B90C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FD7B8-16EE-47F0-8AC7-B3CCD75BDAE1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1AD3-80E9-4790-AD02-983BEB94D98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763E-0DFD-447D-AFEE-1548F36F77D1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27C1A-B2C4-450B-BEAB-635181CEEE0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7F040-FDE0-4E0D-9A81-6F79F9497703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0A00D-352F-459A-A6B5-9D91F73D54C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DC0DC18-7C67-443D-A697-3A93673B0C08}" type="datetimeFigureOut">
              <a:rPr lang="en-US"/>
              <a:pPr>
                <a:defRPr/>
              </a:pPr>
              <a:t>2/11/2021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AEA4B5-F7D3-48D7-A02E-8371C93998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173288"/>
            <a:ext cx="7772400" cy="1470025"/>
          </a:xfrm>
        </p:spPr>
        <p:txBody>
          <a:bodyPr/>
          <a:lstStyle/>
          <a:p>
            <a:pPr eaLnBrk="1" hangingPunct="1"/>
            <a:r>
              <a:rPr lang="fr-FR" sz="6600" b="1" dirty="0">
                <a:solidFill>
                  <a:schemeClr val="bg1"/>
                </a:solidFill>
                <a:latin typeface="Century Gothic" pitchFamily="34" charset="0"/>
              </a:rPr>
              <a:t>schema.org</a:t>
            </a:r>
            <a:br>
              <a:rPr lang="fr-FR" sz="8000" b="1" dirty="0">
                <a:solidFill>
                  <a:schemeClr val="bg1"/>
                </a:solidFill>
                <a:latin typeface="Century Gothic" pitchFamily="34" charset="0"/>
              </a:rPr>
            </a:br>
            <a:r>
              <a:rPr lang="fr-FR" sz="8000" b="1" dirty="0" err="1">
                <a:solidFill>
                  <a:schemeClr val="bg1"/>
                </a:solidFill>
                <a:latin typeface="Century Gothic" pitchFamily="34" charset="0"/>
              </a:rPr>
              <a:t>Legislation</a:t>
            </a:r>
            <a:r>
              <a:rPr lang="fr-FR" sz="8000" b="1" dirty="0">
                <a:solidFill>
                  <a:schemeClr val="bg1"/>
                </a:solidFill>
                <a:latin typeface="Century Gothic" pitchFamily="34" charset="0"/>
              </a:rPr>
              <a:t> extension update</a:t>
            </a:r>
            <a:endParaRPr lang="en-US" sz="6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6E597C-50AB-453D-8705-880E778C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EEC374-D849-4D13-8B2B-5C7D408F79C0}"/>
              </a:ext>
            </a:extLst>
          </p:cNvPr>
          <p:cNvSpPr/>
          <p:nvPr/>
        </p:nvSpPr>
        <p:spPr>
          <a:xfrm>
            <a:off x="5066660" y="5427676"/>
            <a:ext cx="2000250" cy="50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600" dirty="0" err="1">
                <a:solidFill>
                  <a:schemeClr val="tx1"/>
                </a:solidFill>
                <a:latin typeface="Century Gothic" pitchFamily="34" charset="0"/>
              </a:rPr>
              <a:t>LegislationObject</a:t>
            </a: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957FA1-3150-4F21-B988-5F0E682BE29F}"/>
              </a:ext>
            </a:extLst>
          </p:cNvPr>
          <p:cNvSpPr/>
          <p:nvPr/>
        </p:nvSpPr>
        <p:spPr>
          <a:xfrm>
            <a:off x="6974436" y="2714617"/>
            <a:ext cx="2000280" cy="10142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MediaObject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encodingFormat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contentUrl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5" name="Forme 69">
            <a:extLst>
              <a:ext uri="{FF2B5EF4-FFF2-40B4-BE49-F238E27FC236}">
                <a16:creationId xmlns:a16="http://schemas.microsoft.com/office/drawing/2014/main" id="{273F92E4-0CB4-4DDB-87E6-E5274225B166}"/>
              </a:ext>
            </a:extLst>
          </p:cNvPr>
          <p:cNvCxnSpPr>
            <a:cxnSpLocks/>
            <a:stCxn id="2" idx="3"/>
            <a:endCxn id="4" idx="2"/>
          </p:cNvCxnSpPr>
          <p:nvPr/>
        </p:nvCxnSpPr>
        <p:spPr>
          <a:xfrm flipV="1">
            <a:off x="7066910" y="3728829"/>
            <a:ext cx="907666" cy="194967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048B3E-16DF-4207-8E7C-E1CEB98D9EE9}"/>
              </a:ext>
            </a:extLst>
          </p:cNvPr>
          <p:cNvCxnSpPr/>
          <p:nvPr/>
        </p:nvCxnSpPr>
        <p:spPr>
          <a:xfrm>
            <a:off x="7000875" y="3071806"/>
            <a:ext cx="2000280" cy="4"/>
          </a:xfrm>
          <a:prstGeom prst="lin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026F33D-4416-40CC-9A83-D9D7B1E03AEC}"/>
              </a:ext>
            </a:extLst>
          </p:cNvPr>
          <p:cNvSpPr/>
          <p:nvPr/>
        </p:nvSpPr>
        <p:spPr>
          <a:xfrm>
            <a:off x="4331246" y="357186"/>
            <a:ext cx="2357439" cy="22145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CreativeWork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about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alternateName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datePublished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inLanguage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name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description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license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copyrightHolder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version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temporalCoverage</a:t>
            </a: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700" i="1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fr-FR" sz="700" i="1" dirty="0" err="1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fr-FR" sz="700" i="1" dirty="0">
                <a:solidFill>
                  <a:schemeClr val="bg1"/>
                </a:solidFill>
                <a:latin typeface="Century Gothic" pitchFamily="34" charset="0"/>
              </a:rPr>
              <a:t> open range)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sameAs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fr-FR" sz="7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defRPr/>
            </a:pPr>
            <a:endParaRPr lang="fr-FR" sz="105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0ACEBFB-3112-41AE-BE76-8985B15A60D6}"/>
              </a:ext>
            </a:extLst>
          </p:cNvPr>
          <p:cNvCxnSpPr>
            <a:cxnSpLocks/>
          </p:cNvCxnSpPr>
          <p:nvPr/>
        </p:nvCxnSpPr>
        <p:spPr>
          <a:xfrm flipV="1">
            <a:off x="4357686" y="714355"/>
            <a:ext cx="2330999" cy="1"/>
          </a:xfrm>
          <a:prstGeom prst="lin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Forme 69">
            <a:extLst>
              <a:ext uri="{FF2B5EF4-FFF2-40B4-BE49-F238E27FC236}">
                <a16:creationId xmlns:a16="http://schemas.microsoft.com/office/drawing/2014/main" id="{5A27101B-966F-41B9-9E41-CA8EEBD4A28B}"/>
              </a:ext>
            </a:extLst>
          </p:cNvPr>
          <p:cNvCxnSpPr>
            <a:cxnSpLocks/>
            <a:stCxn id="4" idx="1"/>
            <a:endCxn id="80" idx="2"/>
          </p:cNvCxnSpPr>
          <p:nvPr/>
        </p:nvCxnSpPr>
        <p:spPr>
          <a:xfrm rot="10800000">
            <a:off x="5757398" y="2565393"/>
            <a:ext cx="1217039" cy="65633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BCE62C-9188-418F-A39C-06EF58F30AA7}"/>
              </a:ext>
            </a:extLst>
          </p:cNvPr>
          <p:cNvSpPr/>
          <p:nvPr/>
        </p:nvSpPr>
        <p:spPr>
          <a:xfrm>
            <a:off x="1857375" y="3286128"/>
            <a:ext cx="2500313" cy="14287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600" dirty="0" err="1">
                <a:solidFill>
                  <a:schemeClr val="tx1"/>
                </a:solidFill>
                <a:latin typeface="Century Gothic" pitchFamily="34" charset="0"/>
              </a:rPr>
              <a:t>Legislation</a:t>
            </a: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legislationIdentifier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(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&lt; identifier)</a:t>
            </a:r>
            <a:endParaRPr lang="fr-FR" sz="10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legislationType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(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&lt; genre)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legislationDate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(&lt; </a:t>
            </a:r>
            <a:r>
              <a:rPr lang="fr-FR" sz="1000" i="1" dirty="0" err="1">
                <a:solidFill>
                  <a:schemeClr val="tx1"/>
                </a:solidFill>
                <a:latin typeface="Century Gothic" pitchFamily="34" charset="0"/>
              </a:rPr>
              <a:t>dateCreated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legislationDateVersion</a:t>
            </a:r>
            <a:endParaRPr lang="fr-FR" sz="10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b="1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legislationDateOfApplicability</a:t>
            </a:r>
            <a:endParaRPr lang="fr-FR" sz="1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7449BAB-7CC7-4E9D-A833-6BDEA2445D6B}"/>
              </a:ext>
            </a:extLst>
          </p:cNvPr>
          <p:cNvCxnSpPr/>
          <p:nvPr/>
        </p:nvCxnSpPr>
        <p:spPr>
          <a:xfrm>
            <a:off x="1857375" y="3714753"/>
            <a:ext cx="2500313" cy="158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6EE0E-1AE9-425C-8463-EDF1A58BB996}"/>
              </a:ext>
            </a:extLst>
          </p:cNvPr>
          <p:cNvSpPr/>
          <p:nvPr/>
        </p:nvSpPr>
        <p:spPr>
          <a:xfrm>
            <a:off x="545032" y="142849"/>
            <a:ext cx="1928826" cy="3571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  <a:latin typeface="Century Gothic" pitchFamily="34" charset="0"/>
              </a:rPr>
              <a:t>Place</a:t>
            </a: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13" name="Forme 69">
            <a:extLst>
              <a:ext uri="{FF2B5EF4-FFF2-40B4-BE49-F238E27FC236}">
                <a16:creationId xmlns:a16="http://schemas.microsoft.com/office/drawing/2014/main" id="{706A8EBA-06E2-4961-9B85-A2BBE6E85C18}"/>
              </a:ext>
            </a:extLst>
          </p:cNvPr>
          <p:cNvCxnSpPr>
            <a:stCxn id="35" idx="1"/>
            <a:endCxn id="12" idx="3"/>
          </p:cNvCxnSpPr>
          <p:nvPr/>
        </p:nvCxnSpPr>
        <p:spPr>
          <a:xfrm rot="10800000">
            <a:off x="2473858" y="321444"/>
            <a:ext cx="1883828" cy="107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A0594-B9F9-43B2-91AC-1E729D3F1DE8}"/>
              </a:ext>
            </a:extLst>
          </p:cNvPr>
          <p:cNvSpPr txBox="1"/>
          <p:nvPr/>
        </p:nvSpPr>
        <p:spPr>
          <a:xfrm>
            <a:off x="2643174" y="428604"/>
            <a:ext cx="1571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spatialCoverage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60F4D-91A4-4200-BD7A-DB9C040F3FDE}"/>
              </a:ext>
            </a:extLst>
          </p:cNvPr>
          <p:cNvSpPr/>
          <p:nvPr/>
        </p:nvSpPr>
        <p:spPr>
          <a:xfrm>
            <a:off x="545032" y="2000240"/>
            <a:ext cx="1947862" cy="357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Organization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16" name="Forme 69">
            <a:extLst>
              <a:ext uri="{FF2B5EF4-FFF2-40B4-BE49-F238E27FC236}">
                <a16:creationId xmlns:a16="http://schemas.microsoft.com/office/drawing/2014/main" id="{7A03D0D2-13A7-4D2A-8599-2288AB0EEEDC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rot="16200000" flipV="1">
            <a:off x="1893075" y="2071671"/>
            <a:ext cx="857260" cy="1571654"/>
          </a:xfrm>
          <a:prstGeom prst="bentConnector3">
            <a:avLst>
              <a:gd name="adj1" fmla="val 28253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B6D09AC-C446-48DD-96BC-6F977E7F9E15}"/>
              </a:ext>
            </a:extLst>
          </p:cNvPr>
          <p:cNvSpPr txBox="1"/>
          <p:nvPr/>
        </p:nvSpPr>
        <p:spPr>
          <a:xfrm>
            <a:off x="1578014" y="2454033"/>
            <a:ext cx="278607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legislationPassedBy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1050" i="1" dirty="0">
                <a:latin typeface="Century Gothic" pitchFamily="34" charset="0"/>
              </a:rPr>
              <a:t>(&lt; </a:t>
            </a:r>
            <a:r>
              <a:rPr lang="fr-FR" sz="1050" i="1" dirty="0" err="1">
                <a:latin typeface="Century Gothic" pitchFamily="34" charset="0"/>
              </a:rPr>
              <a:t>creator</a:t>
            </a:r>
            <a:r>
              <a:rPr lang="fr-FR" sz="1050" i="1" dirty="0">
                <a:latin typeface="Century Gothic" pitchFamily="34" charset="0"/>
              </a:rPr>
              <a:t>)</a:t>
            </a: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legislationResponsible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legislationCountersignedBy</a:t>
            </a:r>
            <a:endParaRPr lang="en-US" sz="1050" dirty="0">
              <a:latin typeface="Century Gothic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41AFA1-0A1B-4FBE-97C5-C6624C3DDE56}"/>
              </a:ext>
            </a:extLst>
          </p:cNvPr>
          <p:cNvSpPr/>
          <p:nvPr/>
        </p:nvSpPr>
        <p:spPr>
          <a:xfrm>
            <a:off x="4214813" y="414338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Forme 69">
            <a:extLst>
              <a:ext uri="{FF2B5EF4-FFF2-40B4-BE49-F238E27FC236}">
                <a16:creationId xmlns:a16="http://schemas.microsoft.com/office/drawing/2014/main" id="{6C534D01-B4C3-41A1-965D-6DD13D4C80EE}"/>
              </a:ext>
            </a:extLst>
          </p:cNvPr>
          <p:cNvCxnSpPr>
            <a:stCxn id="20" idx="2"/>
            <a:endCxn id="18" idx="3"/>
          </p:cNvCxnSpPr>
          <p:nvPr/>
        </p:nvCxnSpPr>
        <p:spPr>
          <a:xfrm rot="5400000" flipH="1" flipV="1">
            <a:off x="3679030" y="4036226"/>
            <a:ext cx="500065" cy="857250"/>
          </a:xfrm>
          <a:prstGeom prst="bentConnector4">
            <a:avLst>
              <a:gd name="adj1" fmla="val -45714"/>
              <a:gd name="adj2" fmla="val 126667"/>
            </a:avLst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1D2D6-F9CF-411F-8AAA-7755B6A778BE}"/>
              </a:ext>
            </a:extLst>
          </p:cNvPr>
          <p:cNvSpPr/>
          <p:nvPr/>
        </p:nvSpPr>
        <p:spPr>
          <a:xfrm>
            <a:off x="3429000" y="4572008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32842B-07C1-479D-803D-CA543D254E20}"/>
              </a:ext>
            </a:extLst>
          </p:cNvPr>
          <p:cNvSpPr txBox="1"/>
          <p:nvPr/>
        </p:nvSpPr>
        <p:spPr>
          <a:xfrm>
            <a:off x="5746908" y="2916344"/>
            <a:ext cx="9682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subclassOf</a:t>
            </a:r>
            <a:endParaRPr lang="fr-FR" sz="1050" i="1" dirty="0">
              <a:latin typeface="Century Gothic" pitchFamily="34" charset="0"/>
            </a:endParaRPr>
          </a:p>
        </p:txBody>
      </p:sp>
      <p:cxnSp>
        <p:nvCxnSpPr>
          <p:cNvPr id="22" name="Forme 69">
            <a:extLst>
              <a:ext uri="{FF2B5EF4-FFF2-40B4-BE49-F238E27FC236}">
                <a16:creationId xmlns:a16="http://schemas.microsoft.com/office/drawing/2014/main" id="{275BCDFB-4581-4CDB-A91C-EB77F2C518E3}"/>
              </a:ext>
            </a:extLst>
          </p:cNvPr>
          <p:cNvCxnSpPr>
            <a:cxnSpLocks/>
            <a:stCxn id="61" idx="3"/>
            <a:endCxn id="79" idx="2"/>
          </p:cNvCxnSpPr>
          <p:nvPr/>
        </p:nvCxnSpPr>
        <p:spPr>
          <a:xfrm flipV="1">
            <a:off x="4370907" y="2569678"/>
            <a:ext cx="845969" cy="93076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9D766E7-4DCE-4684-B5F3-7663D14E0068}"/>
              </a:ext>
            </a:extLst>
          </p:cNvPr>
          <p:cNvSpPr/>
          <p:nvPr/>
        </p:nvSpPr>
        <p:spPr>
          <a:xfrm>
            <a:off x="5066660" y="6299676"/>
            <a:ext cx="2000250" cy="3571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200" dirty="0" err="1">
                <a:solidFill>
                  <a:schemeClr val="tx1"/>
                </a:solidFill>
                <a:latin typeface="Century Gothic" pitchFamily="34" charset="0"/>
              </a:rPr>
              <a:t>LegalValueLevel</a:t>
            </a:r>
            <a:endParaRPr lang="fr-FR" sz="1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24" name="Forme 69">
            <a:extLst>
              <a:ext uri="{FF2B5EF4-FFF2-40B4-BE49-F238E27FC236}">
                <a16:creationId xmlns:a16="http://schemas.microsoft.com/office/drawing/2014/main" id="{69503776-E755-4636-BCCF-BBA8C711A81B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rot="5400000">
            <a:off x="5881610" y="6114501"/>
            <a:ext cx="3703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9D072344-4B2D-4EE7-B599-05DDC59B0575}"/>
              </a:ext>
            </a:extLst>
          </p:cNvPr>
          <p:cNvSpPr txBox="1"/>
          <p:nvPr/>
        </p:nvSpPr>
        <p:spPr>
          <a:xfrm>
            <a:off x="6099325" y="5967540"/>
            <a:ext cx="1571636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legislationLegalValue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F1E2F6-C91A-4D7C-B5E7-A19A9FDDE5DF}"/>
              </a:ext>
            </a:extLst>
          </p:cNvPr>
          <p:cNvSpPr/>
          <p:nvPr/>
        </p:nvSpPr>
        <p:spPr>
          <a:xfrm>
            <a:off x="214313" y="5214938"/>
            <a:ext cx="1571625" cy="357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200" dirty="0" err="1">
                <a:solidFill>
                  <a:schemeClr val="tx1"/>
                </a:solidFill>
                <a:latin typeface="Century Gothic" pitchFamily="34" charset="0"/>
              </a:rPr>
              <a:t>LegalForceStatus</a:t>
            </a:r>
            <a:endParaRPr lang="fr-FR" sz="1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27" name="Forme 69">
            <a:extLst>
              <a:ext uri="{FF2B5EF4-FFF2-40B4-BE49-F238E27FC236}">
                <a16:creationId xmlns:a16="http://schemas.microsoft.com/office/drawing/2014/main" id="{6E51EDD8-3296-4FB2-9CFF-B2B535DD5081}"/>
              </a:ext>
            </a:extLst>
          </p:cNvPr>
          <p:cNvCxnSpPr>
            <a:stCxn id="10" idx="1"/>
            <a:endCxn id="26" idx="0"/>
          </p:cNvCxnSpPr>
          <p:nvPr/>
        </p:nvCxnSpPr>
        <p:spPr>
          <a:xfrm rot="10800000" flipV="1">
            <a:off x="1000127" y="4000506"/>
            <a:ext cx="857249" cy="121443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3F06D12C-DD0D-4D3E-975E-13767597A44F}"/>
              </a:ext>
            </a:extLst>
          </p:cNvPr>
          <p:cNvSpPr txBox="1"/>
          <p:nvPr/>
        </p:nvSpPr>
        <p:spPr>
          <a:xfrm>
            <a:off x="142844" y="3643314"/>
            <a:ext cx="16430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1050" dirty="0" err="1">
                <a:latin typeface="Century Gothic" pitchFamily="34" charset="0"/>
              </a:rPr>
              <a:t>legislationLegalForce</a:t>
            </a:r>
            <a:endParaRPr lang="en-US" sz="1050" i="1" dirty="0">
              <a:latin typeface="Century Gothic" pitchFamily="34" charset="0"/>
            </a:endParaRPr>
          </a:p>
        </p:txBody>
      </p:sp>
      <p:cxnSp>
        <p:nvCxnSpPr>
          <p:cNvPr id="29" name="Forme 69">
            <a:extLst>
              <a:ext uri="{FF2B5EF4-FFF2-40B4-BE49-F238E27FC236}">
                <a16:creationId xmlns:a16="http://schemas.microsoft.com/office/drawing/2014/main" id="{47824D28-8904-4FEA-91B1-56B40FB5B533}"/>
              </a:ext>
            </a:extLst>
          </p:cNvPr>
          <p:cNvCxnSpPr>
            <a:cxnSpLocks/>
            <a:stCxn id="2" idx="1"/>
            <a:endCxn id="10" idx="2"/>
          </p:cNvCxnSpPr>
          <p:nvPr/>
        </p:nvCxnSpPr>
        <p:spPr>
          <a:xfrm rot="10800000">
            <a:off x="3107532" y="4714885"/>
            <a:ext cx="1959128" cy="96361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A045F91-8FF5-4F09-85C7-5661539B87FC}"/>
              </a:ext>
            </a:extLst>
          </p:cNvPr>
          <p:cNvSpPr/>
          <p:nvPr/>
        </p:nvSpPr>
        <p:spPr>
          <a:xfrm>
            <a:off x="545032" y="1357303"/>
            <a:ext cx="1947862" cy="357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  <a:latin typeface="Century Gothic" pitchFamily="34" charset="0"/>
              </a:rPr>
              <a:t>Person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566454D-E656-42DB-A9B2-F2A1555BC4CB}"/>
              </a:ext>
            </a:extLst>
          </p:cNvPr>
          <p:cNvSpPr txBox="1"/>
          <p:nvPr/>
        </p:nvSpPr>
        <p:spPr>
          <a:xfrm>
            <a:off x="571472" y="1738306"/>
            <a:ext cx="200025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i="1" dirty="0">
                <a:latin typeface="Century Gothic" pitchFamily="34" charset="0"/>
              </a:rPr>
              <a:t>or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825C35-D5C9-4E00-B15C-4A504FD68C6A}"/>
              </a:ext>
            </a:extLst>
          </p:cNvPr>
          <p:cNvSpPr/>
          <p:nvPr/>
        </p:nvSpPr>
        <p:spPr>
          <a:xfrm>
            <a:off x="500034" y="1285868"/>
            <a:ext cx="2071688" cy="1143000"/>
          </a:xfrm>
          <a:prstGeom prst="rect">
            <a:avLst/>
          </a:prstGeom>
          <a:noFill/>
          <a:ln w="12700">
            <a:solidFill>
              <a:srgbClr val="651D0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31AA9-5E2E-4B19-83D0-C4AC0C48BF92}"/>
              </a:ext>
            </a:extLst>
          </p:cNvPr>
          <p:cNvSpPr/>
          <p:nvPr/>
        </p:nvSpPr>
        <p:spPr>
          <a:xfrm>
            <a:off x="545032" y="612036"/>
            <a:ext cx="1928825" cy="3571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PublicationIssue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D157663-0388-410B-86DF-146893E9A201}"/>
              </a:ext>
            </a:extLst>
          </p:cNvPr>
          <p:cNvSpPr txBox="1"/>
          <p:nvPr/>
        </p:nvSpPr>
        <p:spPr>
          <a:xfrm>
            <a:off x="3076376" y="822459"/>
            <a:ext cx="785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isPartOf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DEC49-7990-4AE7-B154-7CE21E0ADA61}"/>
              </a:ext>
            </a:extLst>
          </p:cNvPr>
          <p:cNvSpPr/>
          <p:nvPr/>
        </p:nvSpPr>
        <p:spPr>
          <a:xfrm>
            <a:off x="4357686" y="357166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Forme 69">
            <a:extLst>
              <a:ext uri="{FF2B5EF4-FFF2-40B4-BE49-F238E27FC236}">
                <a16:creationId xmlns:a16="http://schemas.microsoft.com/office/drawing/2014/main" id="{5DEA5114-5D53-477F-A83B-F9FCF9FEC3C1}"/>
              </a:ext>
            </a:extLst>
          </p:cNvPr>
          <p:cNvCxnSpPr>
            <a:cxnSpLocks/>
            <a:stCxn id="4" idx="0"/>
            <a:endCxn id="38" idx="3"/>
          </p:cNvCxnSpPr>
          <p:nvPr/>
        </p:nvCxnSpPr>
        <p:spPr>
          <a:xfrm rot="16200000" flipV="1">
            <a:off x="7166262" y="1906302"/>
            <a:ext cx="357179" cy="1259451"/>
          </a:xfrm>
          <a:prstGeom prst="bentConnector2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AED1AA2-5C3C-4A07-B68E-90F379C62841}"/>
              </a:ext>
            </a:extLst>
          </p:cNvPr>
          <p:cNvSpPr txBox="1"/>
          <p:nvPr/>
        </p:nvSpPr>
        <p:spPr>
          <a:xfrm>
            <a:off x="7000875" y="1857375"/>
            <a:ext cx="17145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encoding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encodesCreativeWork</a:t>
            </a:r>
            <a:endParaRPr lang="fr-FR" sz="1050" dirty="0">
              <a:latin typeface="Century Gothic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F13D1A-F784-4BC3-BE52-7A58509EE30E}"/>
              </a:ext>
            </a:extLst>
          </p:cNvPr>
          <p:cNvSpPr/>
          <p:nvPr/>
        </p:nvSpPr>
        <p:spPr>
          <a:xfrm>
            <a:off x="6572250" y="228600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Forme 69">
            <a:extLst>
              <a:ext uri="{FF2B5EF4-FFF2-40B4-BE49-F238E27FC236}">
                <a16:creationId xmlns:a16="http://schemas.microsoft.com/office/drawing/2014/main" id="{29B850DF-43D2-4197-A02F-09078E527EF5}"/>
              </a:ext>
            </a:extLst>
          </p:cNvPr>
          <p:cNvCxnSpPr>
            <a:stCxn id="7" idx="3"/>
            <a:endCxn id="7" idx="0"/>
          </p:cNvCxnSpPr>
          <p:nvPr/>
        </p:nvCxnSpPr>
        <p:spPr>
          <a:xfrm flipH="1" flipV="1">
            <a:off x="5509966" y="357186"/>
            <a:ext cx="1178719" cy="1107278"/>
          </a:xfrm>
          <a:prstGeom prst="bentConnector4">
            <a:avLst>
              <a:gd name="adj1" fmla="val -19394"/>
              <a:gd name="adj2" fmla="val 120645"/>
            </a:avLst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69">
            <a:extLst>
              <a:ext uri="{FF2B5EF4-FFF2-40B4-BE49-F238E27FC236}">
                <a16:creationId xmlns:a16="http://schemas.microsoft.com/office/drawing/2014/main" id="{319671AA-04E5-4B38-830F-5EA475387884}"/>
              </a:ext>
            </a:extLst>
          </p:cNvPr>
          <p:cNvCxnSpPr>
            <a:cxnSpLocks/>
            <a:stCxn id="41" idx="1"/>
            <a:endCxn id="32" idx="3"/>
          </p:cNvCxnSpPr>
          <p:nvPr/>
        </p:nvCxnSpPr>
        <p:spPr>
          <a:xfrm rot="10800000">
            <a:off x="2571722" y="1857368"/>
            <a:ext cx="1773652" cy="4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C06D2FE-BD85-4C99-A871-E97840103377}"/>
              </a:ext>
            </a:extLst>
          </p:cNvPr>
          <p:cNvSpPr/>
          <p:nvPr/>
        </p:nvSpPr>
        <p:spPr>
          <a:xfrm>
            <a:off x="4345374" y="1790276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BCCF490-FEAC-439C-8A36-D7070EA60E55}"/>
              </a:ext>
            </a:extLst>
          </p:cNvPr>
          <p:cNvSpPr txBox="1"/>
          <p:nvPr/>
        </p:nvSpPr>
        <p:spPr>
          <a:xfrm>
            <a:off x="2727135" y="1571612"/>
            <a:ext cx="1571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publisher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A60AFD-B2A2-4D27-B22D-8B69D52EAAAA}"/>
              </a:ext>
            </a:extLst>
          </p:cNvPr>
          <p:cNvSpPr/>
          <p:nvPr/>
        </p:nvSpPr>
        <p:spPr>
          <a:xfrm>
            <a:off x="4357686" y="71435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4" name="Forme 69">
            <a:extLst>
              <a:ext uri="{FF2B5EF4-FFF2-40B4-BE49-F238E27FC236}">
                <a16:creationId xmlns:a16="http://schemas.microsoft.com/office/drawing/2014/main" id="{9220E56E-E57D-42DF-AEE3-5BF0F595FFBD}"/>
              </a:ext>
            </a:extLst>
          </p:cNvPr>
          <p:cNvCxnSpPr>
            <a:stCxn id="43" idx="1"/>
            <a:endCxn id="33" idx="3"/>
          </p:cNvCxnSpPr>
          <p:nvPr/>
        </p:nvCxnSpPr>
        <p:spPr>
          <a:xfrm rot="10800000" flipV="1">
            <a:off x="2473858" y="785794"/>
            <a:ext cx="1883829" cy="48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AB29A58-854B-4FBA-A589-2571AC25D949}"/>
              </a:ext>
            </a:extLst>
          </p:cNvPr>
          <p:cNvSpPr/>
          <p:nvPr/>
        </p:nvSpPr>
        <p:spPr>
          <a:xfrm>
            <a:off x="4228032" y="342900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FDF4A9D-1DD0-4770-99B1-DDC23CAC2EAE}"/>
              </a:ext>
            </a:extLst>
          </p:cNvPr>
          <p:cNvSpPr txBox="1"/>
          <p:nvPr/>
        </p:nvSpPr>
        <p:spPr>
          <a:xfrm>
            <a:off x="4597681" y="3768778"/>
            <a:ext cx="4403474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legislationChanges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legislationConsolidates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legislationApplies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legislationTransposes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legislationApplies</a:t>
            </a:r>
            <a:r>
              <a:rPr lang="fr-FR" sz="900" i="1" dirty="0">
                <a:latin typeface="Century Gothic" pitchFamily="34" charset="0"/>
              </a:rPr>
              <a:t>)</a:t>
            </a: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legislationAmends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legislationChanges</a:t>
            </a:r>
            <a:r>
              <a:rPr lang="fr-FR" sz="900" i="1" dirty="0">
                <a:latin typeface="Century Gothic" pitchFamily="34" charset="0"/>
              </a:rPr>
              <a:t>)</a:t>
            </a:r>
          </a:p>
          <a:p>
            <a:pPr lvl="0">
              <a:defRPr/>
            </a:pPr>
            <a:r>
              <a:rPr lang="fr-FR" sz="1050" dirty="0" err="1">
                <a:latin typeface="Century Gothic" pitchFamily="34" charset="0"/>
              </a:rPr>
              <a:t>legislationRepeals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legislationChanges</a:t>
            </a:r>
            <a:r>
              <a:rPr lang="fr-FR" sz="900" i="1" dirty="0">
                <a:latin typeface="Century Gothic" pitchFamily="34" charset="0"/>
              </a:rPr>
              <a:t>)</a:t>
            </a:r>
            <a:endParaRPr lang="fr-FR" sz="1050" i="1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legislationCommences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legislationChanges</a:t>
            </a:r>
            <a:r>
              <a:rPr lang="fr-FR" sz="900" i="1" dirty="0">
                <a:latin typeface="Century Gothic" pitchFamily="34" charset="0"/>
              </a:rPr>
              <a:t>)</a:t>
            </a:r>
            <a:endParaRPr lang="fr-FR" sz="1050" i="1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legislationCorrects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legislationEnsuresImplementationOf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legislationApplies</a:t>
            </a:r>
            <a:r>
              <a:rPr lang="fr-FR" sz="900" i="1" dirty="0">
                <a:latin typeface="Century Gothic" pitchFamily="34" charset="0"/>
              </a:rPr>
              <a:t>)</a:t>
            </a:r>
            <a:endParaRPr lang="fr-FR" sz="1050" i="1" dirty="0">
              <a:latin typeface="Century Gothic" pitchFamily="34" charset="0"/>
            </a:endParaRPr>
          </a:p>
          <a:p>
            <a:pPr>
              <a:defRPr/>
            </a:pPr>
            <a:endParaRPr lang="fr-FR" sz="1050" b="1" dirty="0">
              <a:solidFill>
                <a:srgbClr val="FF0000"/>
              </a:solidFill>
              <a:latin typeface="Century Gothic" pitchFamily="34" charset="0"/>
            </a:endParaRPr>
          </a:p>
          <a:p>
            <a:pPr>
              <a:defRPr/>
            </a:pPr>
            <a:endParaRPr lang="fr-FR" sz="105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5C1678-5E2E-42DE-A43F-4A94116A9BA2}"/>
              </a:ext>
            </a:extLst>
          </p:cNvPr>
          <p:cNvSpPr/>
          <p:nvPr/>
        </p:nvSpPr>
        <p:spPr>
          <a:xfrm>
            <a:off x="5145438" y="2426803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91AFEE-6A14-4A64-82EE-7D37B3AEED35}"/>
              </a:ext>
            </a:extLst>
          </p:cNvPr>
          <p:cNvSpPr/>
          <p:nvPr/>
        </p:nvSpPr>
        <p:spPr>
          <a:xfrm>
            <a:off x="5685959" y="242251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F2F05A2-AEDE-41A0-B69A-0835550AF77A}"/>
              </a:ext>
            </a:extLst>
          </p:cNvPr>
          <p:cNvSpPr txBox="1"/>
          <p:nvPr/>
        </p:nvSpPr>
        <p:spPr>
          <a:xfrm>
            <a:off x="4377306" y="2931695"/>
            <a:ext cx="9682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subclassOf</a:t>
            </a:r>
            <a:endParaRPr lang="fr-FR" sz="1050" i="1" dirty="0">
              <a:latin typeface="Century Gothic" pitchFamily="34" charset="0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C93812C4-13EE-4796-B7EA-60B804881233}"/>
              </a:ext>
            </a:extLst>
          </p:cNvPr>
          <p:cNvSpPr txBox="1"/>
          <p:nvPr/>
        </p:nvSpPr>
        <p:spPr>
          <a:xfrm>
            <a:off x="6941705" y="405784"/>
            <a:ext cx="2500312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hasPart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isPartOf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workExample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exampleOfWork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isBasedOn</a:t>
            </a:r>
            <a:endParaRPr lang="fr-FR" sz="1050" u="sng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>
                <a:latin typeface="Century Gothic" pitchFamily="34" charset="0"/>
              </a:rPr>
              <a:t>citation </a:t>
            </a: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workTranslation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isTranslationOfWork</a:t>
            </a:r>
            <a:endParaRPr lang="fr-FR" sz="1050" dirty="0">
              <a:latin typeface="Century Gothic" pitchFamily="34" charset="0"/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2D1552E-A565-4F96-A9F0-28C77C6E7126}"/>
              </a:ext>
            </a:extLst>
          </p:cNvPr>
          <p:cNvSpPr txBox="1"/>
          <p:nvPr/>
        </p:nvSpPr>
        <p:spPr>
          <a:xfrm>
            <a:off x="3118878" y="5388571"/>
            <a:ext cx="9682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subclassOf</a:t>
            </a:r>
            <a:endParaRPr lang="fr-FR" sz="1050" i="1" dirty="0">
              <a:latin typeface="Century Gothic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A66D6BA-0DCD-4A07-B28F-AC5A0FD0E328}"/>
              </a:ext>
            </a:extLst>
          </p:cNvPr>
          <p:cNvSpPr txBox="1"/>
          <p:nvPr/>
        </p:nvSpPr>
        <p:spPr>
          <a:xfrm>
            <a:off x="7131109" y="5402747"/>
            <a:ext cx="9682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subclassOf</a:t>
            </a:r>
            <a:endParaRPr lang="fr-FR" sz="1050" i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5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B9FCD-62BA-450F-BE1D-D9D96E6D7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/>
              <a:t> (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Legislation</a:t>
            </a:r>
            <a:r>
              <a:rPr lang="fr-FR" dirty="0"/>
              <a:t> extension)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BC9373-2AE7-4C3B-8FB7-D03ACEF3E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44" y="5357826"/>
            <a:ext cx="2000250" cy="571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600" dirty="0" err="1">
                <a:solidFill>
                  <a:schemeClr val="tx1"/>
                </a:solidFill>
                <a:latin typeface="Century Gothic" pitchFamily="34" charset="0"/>
              </a:rPr>
              <a:t>LegislationObject</a:t>
            </a: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3714744" y="5784864"/>
            <a:ext cx="2000250" cy="158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ectangle 3"/>
          <p:cNvSpPr/>
          <p:nvPr/>
        </p:nvSpPr>
        <p:spPr>
          <a:xfrm>
            <a:off x="7000876" y="2714620"/>
            <a:ext cx="2000280" cy="10715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MediaObject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encodingFormat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contentUrl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5" name="Forme 69"/>
          <p:cNvCxnSpPr>
            <a:stCxn id="2" idx="0"/>
            <a:endCxn id="4" idx="2"/>
          </p:cNvCxnSpPr>
          <p:nvPr/>
        </p:nvCxnSpPr>
        <p:spPr>
          <a:xfrm rot="5400000" flipH="1" flipV="1">
            <a:off x="5572122" y="2928933"/>
            <a:ext cx="1571640" cy="3286147"/>
          </a:xfrm>
          <a:prstGeom prst="bentConnector3">
            <a:avLst>
              <a:gd name="adj1" fmla="val 876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000875" y="3071806"/>
            <a:ext cx="2000280" cy="4"/>
          </a:xfrm>
          <a:prstGeom prst="lin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4357686" y="357189"/>
            <a:ext cx="2357439" cy="22145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CreativeWork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about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alternateName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datePublished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inLanguage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name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description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license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copyrightHolder</a:t>
            </a:r>
            <a:endParaRPr lang="fr-FR" sz="1000" i="1" dirty="0">
              <a:solidFill>
                <a:schemeClr val="bg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version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000" i="1" dirty="0" err="1">
                <a:solidFill>
                  <a:schemeClr val="bg1"/>
                </a:solidFill>
                <a:latin typeface="Century Gothic" pitchFamily="34" charset="0"/>
              </a:rPr>
              <a:t>temporalCoverage</a:t>
            </a:r>
            <a:r>
              <a:rPr lang="fr-FR" sz="1000" i="1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700" i="1" dirty="0">
                <a:solidFill>
                  <a:schemeClr val="bg1"/>
                </a:solidFill>
                <a:latin typeface="Century Gothic" pitchFamily="34" charset="0"/>
              </a:rPr>
              <a:t>(</a:t>
            </a:r>
            <a:r>
              <a:rPr lang="fr-FR" sz="700" i="1" dirty="0" err="1">
                <a:solidFill>
                  <a:schemeClr val="bg1"/>
                </a:solidFill>
                <a:latin typeface="Century Gothic" pitchFamily="34" charset="0"/>
              </a:rPr>
              <a:t>with</a:t>
            </a:r>
            <a:r>
              <a:rPr lang="fr-FR" sz="700" i="1" dirty="0">
                <a:solidFill>
                  <a:schemeClr val="bg1"/>
                </a:solidFill>
                <a:latin typeface="Century Gothic" pitchFamily="34" charset="0"/>
              </a:rPr>
              <a:t> open range)</a:t>
            </a:r>
            <a:endParaRPr lang="fr-FR" sz="1050" i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4357686" y="714356"/>
            <a:ext cx="2357439" cy="1607"/>
          </a:xfrm>
          <a:prstGeom prst="lin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Forme 69"/>
          <p:cNvCxnSpPr>
            <a:stCxn id="4" idx="1"/>
            <a:endCxn id="16" idx="2"/>
          </p:cNvCxnSpPr>
          <p:nvPr/>
        </p:nvCxnSpPr>
        <p:spPr>
          <a:xfrm rot="10800000">
            <a:off x="5536406" y="2571745"/>
            <a:ext cx="1464470" cy="67865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57375" y="3286128"/>
            <a:ext cx="2500313" cy="1428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600" dirty="0" err="1">
                <a:solidFill>
                  <a:schemeClr val="tx1"/>
                </a:solidFill>
                <a:latin typeface="Century Gothic" pitchFamily="34" charset="0"/>
              </a:rPr>
              <a:t>Legislation</a:t>
            </a: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6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legislationIdentifier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(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&lt; identifier)</a:t>
            </a:r>
            <a:endParaRPr lang="fr-FR" sz="1000" dirty="0">
              <a:solidFill>
                <a:schemeClr val="tx1"/>
              </a:solidFill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legislationType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(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&lt; genre)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legislationDate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(&lt; </a:t>
            </a:r>
            <a:r>
              <a:rPr lang="fr-FR" sz="1000" i="1" dirty="0" err="1">
                <a:solidFill>
                  <a:schemeClr val="tx1"/>
                </a:solidFill>
                <a:latin typeface="Century Gothic" pitchFamily="34" charset="0"/>
              </a:rPr>
              <a:t>dateCreated</a:t>
            </a:r>
            <a:r>
              <a:rPr lang="fr-FR" sz="1000" i="1" dirty="0">
                <a:solidFill>
                  <a:schemeClr val="tx1"/>
                </a:solidFill>
                <a:latin typeface="Century Gothic" pitchFamily="34" charset="0"/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legislationDateVersion</a:t>
            </a:r>
            <a:endParaRPr lang="fr-FR" sz="10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1857375" y="3714753"/>
            <a:ext cx="2500313" cy="1587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>
            <a:off x="571472" y="142852"/>
            <a:ext cx="1928826" cy="3571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  <a:latin typeface="Century Gothic" pitchFamily="34" charset="0"/>
              </a:rPr>
              <a:t>Place</a:t>
            </a: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27" name="Forme 69"/>
          <p:cNvCxnSpPr>
            <a:stCxn id="51" idx="1"/>
            <a:endCxn id="26" idx="3"/>
          </p:cNvCxnSpPr>
          <p:nvPr/>
        </p:nvCxnSpPr>
        <p:spPr>
          <a:xfrm rot="10800000">
            <a:off x="2500298" y="321448"/>
            <a:ext cx="1857388" cy="1071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2643174" y="428604"/>
            <a:ext cx="1571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spatialCoverage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1472" y="2000243"/>
            <a:ext cx="1947862" cy="3571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Organization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cxnSp>
        <p:nvCxnSpPr>
          <p:cNvPr id="43" name="Forme 69"/>
          <p:cNvCxnSpPr>
            <a:stCxn id="21" idx="0"/>
            <a:endCxn id="81" idx="2"/>
          </p:cNvCxnSpPr>
          <p:nvPr/>
        </p:nvCxnSpPr>
        <p:spPr>
          <a:xfrm rot="16200000" flipV="1">
            <a:off x="1893075" y="2071671"/>
            <a:ext cx="857260" cy="1571654"/>
          </a:xfrm>
          <a:prstGeom prst="bentConnector3">
            <a:avLst>
              <a:gd name="adj1" fmla="val 28253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571614" y="2571744"/>
            <a:ext cx="27860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legislationPassedBy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1050" i="1" dirty="0">
                <a:latin typeface="Century Gothic" pitchFamily="34" charset="0"/>
              </a:rPr>
              <a:t>(&lt; </a:t>
            </a:r>
            <a:r>
              <a:rPr lang="fr-FR" sz="1050" i="1" dirty="0" err="1">
                <a:latin typeface="Century Gothic" pitchFamily="34" charset="0"/>
              </a:rPr>
              <a:t>creator</a:t>
            </a:r>
            <a:r>
              <a:rPr lang="fr-FR" sz="1050" i="1" dirty="0">
                <a:latin typeface="Century Gothic" pitchFamily="34" charset="0"/>
              </a:rPr>
              <a:t>)</a:t>
            </a: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legislationResponsible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14813" y="414338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3" name="Forme 69"/>
          <p:cNvCxnSpPr>
            <a:stCxn id="54" idx="2"/>
            <a:endCxn id="52" idx="3"/>
          </p:cNvCxnSpPr>
          <p:nvPr/>
        </p:nvCxnSpPr>
        <p:spPr>
          <a:xfrm rot="5400000" flipH="1" flipV="1">
            <a:off x="3679030" y="4036226"/>
            <a:ext cx="500065" cy="857250"/>
          </a:xfrm>
          <a:prstGeom prst="bentConnector4">
            <a:avLst>
              <a:gd name="adj1" fmla="val -45714"/>
              <a:gd name="adj2" fmla="val 126667"/>
            </a:avLst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429000" y="4572008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ZoneTexte 56"/>
          <p:cNvSpPr txBox="1"/>
          <p:nvPr/>
        </p:nvSpPr>
        <p:spPr>
          <a:xfrm>
            <a:off x="4572000" y="4100390"/>
            <a:ext cx="3786188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legislationChanges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legislationConsolidateslidatedBy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legislationApplies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legislationTransposes</a:t>
            </a:r>
            <a:r>
              <a:rPr lang="fr-FR" sz="1050" dirty="0">
                <a:latin typeface="Century Gothic" pitchFamily="34" charset="0"/>
              </a:rPr>
              <a:t> </a:t>
            </a:r>
            <a:r>
              <a:rPr lang="fr-FR" sz="900" i="1" dirty="0">
                <a:latin typeface="Century Gothic" pitchFamily="34" charset="0"/>
              </a:rPr>
              <a:t>(&lt; </a:t>
            </a:r>
            <a:r>
              <a:rPr lang="fr-FR" sz="900" i="1" dirty="0" err="1">
                <a:latin typeface="Century Gothic" pitchFamily="34" charset="0"/>
              </a:rPr>
              <a:t>legislationApplies</a:t>
            </a:r>
            <a:r>
              <a:rPr lang="fr-FR" sz="900" i="1">
                <a:latin typeface="Century Gothic" pitchFamily="34" charset="0"/>
              </a:rPr>
              <a:t>)</a:t>
            </a:r>
            <a:endParaRPr lang="fr-FR" sz="1050" i="1" dirty="0">
              <a:latin typeface="Century Gothic" pitchFamily="34" charset="0"/>
            </a:endParaRPr>
          </a:p>
        </p:txBody>
      </p:sp>
      <p:cxnSp>
        <p:nvCxnSpPr>
          <p:cNvPr id="58" name="Forme 69"/>
          <p:cNvCxnSpPr>
            <a:stCxn id="21" idx="3"/>
            <a:endCxn id="16" idx="2"/>
          </p:cNvCxnSpPr>
          <p:nvPr/>
        </p:nvCxnSpPr>
        <p:spPr>
          <a:xfrm flipV="1">
            <a:off x="4357688" y="2571745"/>
            <a:ext cx="1178718" cy="142876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14282" y="6172141"/>
            <a:ext cx="1500187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050" dirty="0">
                <a:solidFill>
                  <a:schemeClr val="bg1"/>
                </a:solidFill>
                <a:latin typeface="Century Gothic" pitchFamily="34" charset="0"/>
              </a:rPr>
              <a:t>SDO </a:t>
            </a:r>
            <a:r>
              <a:rPr lang="fr-FR" sz="1050" dirty="0" err="1">
                <a:solidFill>
                  <a:schemeClr val="bg1"/>
                </a:solidFill>
                <a:latin typeface="Century Gothic" pitchFamily="34" charset="0"/>
              </a:rPr>
              <a:t>core</a:t>
            </a:r>
            <a:r>
              <a:rPr lang="fr-FR" sz="1050" dirty="0">
                <a:solidFill>
                  <a:schemeClr val="bg1"/>
                </a:solidFill>
                <a:latin typeface="Century Gothic" pitchFamily="34" charset="0"/>
              </a:rPr>
              <a:t> class</a:t>
            </a:r>
            <a:endParaRPr lang="fr-FR" sz="105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785907" y="6172141"/>
            <a:ext cx="1500209" cy="28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000" dirty="0" err="1">
                <a:solidFill>
                  <a:schemeClr val="tx1"/>
                </a:solidFill>
                <a:latin typeface="Century Gothic" pitchFamily="34" charset="0"/>
              </a:rPr>
              <a:t>Legal</a:t>
            </a:r>
            <a:r>
              <a:rPr lang="fr-FR" sz="1000" dirty="0">
                <a:solidFill>
                  <a:schemeClr val="tx1"/>
                </a:solidFill>
                <a:latin typeface="Century Gothic" pitchFamily="34" charset="0"/>
              </a:rPr>
              <a:t> Extension class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58094" y="5500704"/>
            <a:ext cx="1714500" cy="357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200" dirty="0" err="1">
                <a:solidFill>
                  <a:schemeClr val="tx1"/>
                </a:solidFill>
                <a:latin typeface="Century Gothic" pitchFamily="34" charset="0"/>
              </a:rPr>
              <a:t>LegalValueLevel</a:t>
            </a:r>
            <a:endParaRPr lang="fr-FR" sz="1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64" name="Forme 69"/>
          <p:cNvCxnSpPr>
            <a:stCxn id="2" idx="3"/>
            <a:endCxn id="63" idx="1"/>
          </p:cNvCxnSpPr>
          <p:nvPr/>
        </p:nvCxnSpPr>
        <p:spPr>
          <a:xfrm>
            <a:off x="5714994" y="5643576"/>
            <a:ext cx="1643100" cy="357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786447" y="5286388"/>
            <a:ext cx="1571636" cy="25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legislationLegalValue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4313" y="5214938"/>
            <a:ext cx="1571625" cy="357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200" dirty="0" err="1">
                <a:solidFill>
                  <a:schemeClr val="tx1"/>
                </a:solidFill>
                <a:latin typeface="Century Gothic" pitchFamily="34" charset="0"/>
              </a:rPr>
              <a:t>LegalForceStatus</a:t>
            </a:r>
            <a:endParaRPr lang="fr-FR" sz="1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77" name="Forme 69"/>
          <p:cNvCxnSpPr>
            <a:stCxn id="21" idx="1"/>
            <a:endCxn id="76" idx="0"/>
          </p:cNvCxnSpPr>
          <p:nvPr/>
        </p:nvCxnSpPr>
        <p:spPr>
          <a:xfrm rot="10800000" flipV="1">
            <a:off x="1000127" y="4000506"/>
            <a:ext cx="857249" cy="1214432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142844" y="3643314"/>
            <a:ext cx="16430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fr-FR" sz="1050" dirty="0" err="1">
                <a:latin typeface="Century Gothic" pitchFamily="34" charset="0"/>
              </a:rPr>
              <a:t>legislationLegalForce</a:t>
            </a:r>
            <a:endParaRPr lang="en-US" sz="1050" i="1" dirty="0">
              <a:latin typeface="Century Gothic" pitchFamily="34" charset="0"/>
            </a:endParaRPr>
          </a:p>
        </p:txBody>
      </p:sp>
      <p:cxnSp>
        <p:nvCxnSpPr>
          <p:cNvPr id="95" name="Forme 69"/>
          <p:cNvCxnSpPr/>
          <p:nvPr/>
        </p:nvCxnSpPr>
        <p:spPr>
          <a:xfrm rot="16200000" flipV="1">
            <a:off x="3357554" y="6215061"/>
            <a:ext cx="357188" cy="2143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9" name="ZoneTexte 97"/>
          <p:cNvSpPr txBox="1">
            <a:spLocks noChangeArrowheads="1"/>
          </p:cNvSpPr>
          <p:nvPr/>
        </p:nvSpPr>
        <p:spPr bwMode="auto">
          <a:xfrm>
            <a:off x="3643294" y="6183175"/>
            <a:ext cx="10715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 dirty="0" err="1">
                <a:latin typeface="Century Gothic" pitchFamily="34" charset="0"/>
              </a:rPr>
              <a:t>subClassOf</a:t>
            </a:r>
            <a:endParaRPr lang="en-US" sz="1000" i="1" dirty="0">
              <a:latin typeface="Century Gothic" pitchFamily="34" charset="0"/>
            </a:endParaRPr>
          </a:p>
        </p:txBody>
      </p:sp>
      <p:cxnSp>
        <p:nvCxnSpPr>
          <p:cNvPr id="99" name="Forme 69"/>
          <p:cNvCxnSpPr/>
          <p:nvPr/>
        </p:nvCxnSpPr>
        <p:spPr>
          <a:xfrm rot="5400000" flipH="1" flipV="1">
            <a:off x="4500563" y="6215083"/>
            <a:ext cx="357188" cy="214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ZoneTexte 101"/>
          <p:cNvSpPr txBox="1">
            <a:spLocks noChangeArrowheads="1"/>
          </p:cNvSpPr>
          <p:nvPr/>
        </p:nvSpPr>
        <p:spPr bwMode="auto">
          <a:xfrm>
            <a:off x="4786314" y="6183197"/>
            <a:ext cx="12144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000" dirty="0">
                <a:latin typeface="Century Gothic" pitchFamily="34" charset="0"/>
              </a:rPr>
              <a:t>Object </a:t>
            </a:r>
            <a:r>
              <a:rPr lang="fr-FR" sz="1000" dirty="0" err="1">
                <a:latin typeface="Century Gothic" pitchFamily="34" charset="0"/>
              </a:rPr>
              <a:t>property</a:t>
            </a:r>
            <a:endParaRPr lang="en-US" sz="1000" i="1" dirty="0">
              <a:latin typeface="Century Gothic" pitchFamily="34" charset="0"/>
            </a:endParaRPr>
          </a:p>
        </p:txBody>
      </p:sp>
      <p:cxnSp>
        <p:nvCxnSpPr>
          <p:cNvPr id="109" name="Connecteur droit 108"/>
          <p:cNvCxnSpPr/>
          <p:nvPr/>
        </p:nvCxnSpPr>
        <p:spPr>
          <a:xfrm>
            <a:off x="0" y="6072206"/>
            <a:ext cx="9144000" cy="158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Forme 69"/>
          <p:cNvCxnSpPr>
            <a:stCxn id="2" idx="1"/>
            <a:endCxn id="21" idx="2"/>
          </p:cNvCxnSpPr>
          <p:nvPr/>
        </p:nvCxnSpPr>
        <p:spPr>
          <a:xfrm rot="10800000">
            <a:off x="3107532" y="4714884"/>
            <a:ext cx="607212" cy="92869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71472" y="1357306"/>
            <a:ext cx="1947862" cy="3571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>
                <a:solidFill>
                  <a:schemeClr val="bg1"/>
                </a:solidFill>
                <a:latin typeface="Century Gothic" pitchFamily="34" charset="0"/>
              </a:rPr>
              <a:t>Person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571472" y="1738306"/>
            <a:ext cx="200025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i="1" dirty="0">
                <a:latin typeface="Century Gothic" pitchFamily="34" charset="0"/>
              </a:rPr>
              <a:t>or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0034" y="1285868"/>
            <a:ext cx="2071688" cy="1143000"/>
          </a:xfrm>
          <a:prstGeom prst="rect">
            <a:avLst/>
          </a:prstGeom>
          <a:noFill/>
          <a:ln w="12700">
            <a:solidFill>
              <a:srgbClr val="651D0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1472" y="785808"/>
            <a:ext cx="1928825" cy="357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itchFamily="34" charset="0"/>
              </a:rPr>
              <a:t>PublicationIssue</a:t>
            </a:r>
            <a:endParaRPr lang="fr-FR" sz="1400" dirty="0">
              <a:solidFill>
                <a:schemeClr val="bg1"/>
              </a:solidFill>
              <a:latin typeface="Century Gothic" pitchFamily="34" charset="0"/>
            </a:endParaRPr>
          </a:p>
          <a:p>
            <a:pPr algn="ctr">
              <a:defRPr/>
            </a:pPr>
            <a:endParaRPr lang="fr-FR" sz="1400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3071802" y="960506"/>
            <a:ext cx="785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isPartOf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357686" y="357166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0" name="Forme 69"/>
          <p:cNvCxnSpPr>
            <a:stCxn id="4" idx="0"/>
            <a:endCxn id="82" idx="3"/>
          </p:cNvCxnSpPr>
          <p:nvPr/>
        </p:nvCxnSpPr>
        <p:spPr>
          <a:xfrm rot="16200000" flipV="1">
            <a:off x="7179480" y="1893083"/>
            <a:ext cx="357182" cy="1285891"/>
          </a:xfrm>
          <a:prstGeom prst="bentConnector2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7000875" y="1857375"/>
            <a:ext cx="17145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encoding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encodesCreativeWork</a:t>
            </a:r>
            <a:endParaRPr lang="fr-FR" sz="1050" dirty="0">
              <a:latin typeface="Century Gothic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572250" y="2286000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4" name="Forme 69"/>
          <p:cNvCxnSpPr>
            <a:stCxn id="16" idx="3"/>
            <a:endCxn id="16" idx="0"/>
          </p:cNvCxnSpPr>
          <p:nvPr/>
        </p:nvCxnSpPr>
        <p:spPr>
          <a:xfrm flipH="1" flipV="1">
            <a:off x="5536406" y="357189"/>
            <a:ext cx="1178719" cy="1107278"/>
          </a:xfrm>
          <a:prstGeom prst="bentConnector4">
            <a:avLst>
              <a:gd name="adj1" fmla="val -19394"/>
              <a:gd name="adj2" fmla="val 120645"/>
            </a:avLst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929438" y="571500"/>
            <a:ext cx="2500312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hasPart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isPartOf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workExample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dirty="0" err="1">
                <a:latin typeface="Century Gothic" pitchFamily="34" charset="0"/>
              </a:rPr>
              <a:t>exampleOfWork</a:t>
            </a:r>
            <a:endParaRPr lang="fr-FR" sz="1050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 err="1">
                <a:latin typeface="Century Gothic" pitchFamily="34" charset="0"/>
              </a:rPr>
              <a:t>isBasedOn</a:t>
            </a:r>
            <a:r>
              <a:rPr lang="fr-FR" sz="1050" dirty="0">
                <a:latin typeface="Century Gothic" pitchFamily="34" charset="0"/>
              </a:rPr>
              <a:t> / </a:t>
            </a:r>
            <a:r>
              <a:rPr lang="fr-FR" sz="1050" u="sng" dirty="0" err="1">
                <a:latin typeface="Century Gothic" pitchFamily="34" charset="0"/>
              </a:rPr>
              <a:t>isBasisFor</a:t>
            </a:r>
            <a:endParaRPr lang="fr-FR" sz="1050" u="sng" dirty="0">
              <a:latin typeface="Century Gothic" pitchFamily="34" charset="0"/>
            </a:endParaRPr>
          </a:p>
          <a:p>
            <a:pPr>
              <a:defRPr/>
            </a:pPr>
            <a:r>
              <a:rPr lang="fr-FR" sz="1050" dirty="0">
                <a:latin typeface="Century Gothic" pitchFamily="34" charset="0"/>
              </a:rPr>
              <a:t>citation / </a:t>
            </a:r>
            <a:r>
              <a:rPr lang="fr-FR" sz="1050" u="sng" dirty="0" err="1">
                <a:latin typeface="Century Gothic" pitchFamily="34" charset="0"/>
              </a:rPr>
              <a:t>citedBy</a:t>
            </a:r>
            <a:endParaRPr lang="fr-FR" sz="1050" u="sng" dirty="0">
              <a:latin typeface="Century Gothic" pitchFamily="34" charset="0"/>
            </a:endParaRPr>
          </a:p>
        </p:txBody>
      </p:sp>
      <p:cxnSp>
        <p:nvCxnSpPr>
          <p:cNvPr id="55" name="Forme 69"/>
          <p:cNvCxnSpPr>
            <a:stCxn id="60" idx="1"/>
            <a:endCxn id="81" idx="3"/>
          </p:cNvCxnSpPr>
          <p:nvPr/>
        </p:nvCxnSpPr>
        <p:spPr>
          <a:xfrm rot="10800000">
            <a:off x="2571722" y="1857368"/>
            <a:ext cx="1785964" cy="142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57686" y="1928802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ZoneTexte 68"/>
          <p:cNvSpPr txBox="1"/>
          <p:nvPr/>
        </p:nvSpPr>
        <p:spPr>
          <a:xfrm>
            <a:off x="2714623" y="1603364"/>
            <a:ext cx="1571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1050" dirty="0" err="1">
                <a:latin typeface="Century Gothic" pitchFamily="34" charset="0"/>
              </a:rPr>
              <a:t>publisher</a:t>
            </a:r>
            <a:endParaRPr lang="en-US" sz="1050" i="1" dirty="0">
              <a:latin typeface="Century Gothic" pitchFamily="34" charset="0"/>
            </a:endParaRPr>
          </a:p>
        </p:txBody>
      </p:sp>
      <p:sp>
        <p:nvSpPr>
          <p:cNvPr id="56" name="ZoneTexte 101"/>
          <p:cNvSpPr txBox="1">
            <a:spLocks noChangeArrowheads="1"/>
          </p:cNvSpPr>
          <p:nvPr/>
        </p:nvSpPr>
        <p:spPr bwMode="auto">
          <a:xfrm>
            <a:off x="7215214" y="6072206"/>
            <a:ext cx="12858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000" u="sng" dirty="0">
                <a:latin typeface="Century Gothic" pitchFamily="34" charset="0"/>
              </a:rPr>
              <a:t>New </a:t>
            </a:r>
            <a:r>
              <a:rPr lang="fr-FR" sz="1000" u="sng" dirty="0" err="1">
                <a:latin typeface="Century Gothic" pitchFamily="34" charset="0"/>
              </a:rPr>
              <a:t>property</a:t>
            </a:r>
            <a:r>
              <a:rPr lang="fr-FR" sz="1000" u="sng" dirty="0">
                <a:latin typeface="Century Gothic" pitchFamily="34" charset="0"/>
              </a:rPr>
              <a:t> </a:t>
            </a:r>
            <a:r>
              <a:rPr lang="fr-FR" sz="1000" u="sng" dirty="0" err="1">
                <a:latin typeface="Century Gothic" pitchFamily="34" charset="0"/>
              </a:rPr>
              <a:t>suggested</a:t>
            </a:r>
            <a:r>
              <a:rPr lang="fr-FR" sz="1000" u="sng" dirty="0">
                <a:latin typeface="Century Gothic" pitchFamily="34" charset="0"/>
              </a:rPr>
              <a:t> in </a:t>
            </a:r>
            <a:r>
              <a:rPr lang="fr-FR" sz="1000" u="sng" dirty="0" err="1">
                <a:latin typeface="Century Gothic" pitchFamily="34" charset="0"/>
              </a:rPr>
              <a:t>core</a:t>
            </a:r>
            <a:endParaRPr lang="en-US" sz="1000" i="1" u="sng" dirty="0">
              <a:latin typeface="Century Gothic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00760" y="6143644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 err="1">
                <a:solidFill>
                  <a:prstClr val="black"/>
                </a:solidFill>
                <a:latin typeface="Century Gothic" pitchFamily="34" charset="0"/>
              </a:rPr>
              <a:t>Property</a:t>
            </a:r>
            <a:endParaRPr lang="fr-FR" sz="1000" dirty="0">
              <a:solidFill>
                <a:prstClr val="black"/>
              </a:solidFill>
              <a:latin typeface="Century Gothic" pitchFamily="34" charset="0"/>
            </a:endParaRPr>
          </a:p>
          <a:p>
            <a:r>
              <a:rPr lang="fr-FR" sz="1000" i="1" dirty="0">
                <a:solidFill>
                  <a:prstClr val="black"/>
                </a:solidFill>
                <a:latin typeface="Century Gothic" pitchFamily="34" charset="0"/>
              </a:rPr>
              <a:t>(&lt; </a:t>
            </a:r>
            <a:r>
              <a:rPr lang="fr-FR" sz="1000" i="1" dirty="0" err="1">
                <a:solidFill>
                  <a:prstClr val="black"/>
                </a:solidFill>
                <a:latin typeface="Century Gothic" pitchFamily="34" charset="0"/>
              </a:rPr>
              <a:t>superProperty</a:t>
            </a:r>
            <a:r>
              <a:rPr lang="fr-FR" sz="1000" i="1" dirty="0">
                <a:solidFill>
                  <a:prstClr val="black"/>
                </a:solidFill>
                <a:latin typeface="Century Gothic" pitchFamily="34" charset="0"/>
              </a:rPr>
              <a:t>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357686" y="714357"/>
            <a:ext cx="142875" cy="14287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1" name="Forme 69"/>
          <p:cNvCxnSpPr>
            <a:stCxn id="100" idx="1"/>
            <a:endCxn id="44" idx="3"/>
          </p:cNvCxnSpPr>
          <p:nvPr/>
        </p:nvCxnSpPr>
        <p:spPr>
          <a:xfrm rot="10800000" flipV="1">
            <a:off x="2500298" y="785794"/>
            <a:ext cx="1857389" cy="178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6285</TotalTime>
  <Words>235</Words>
  <Application>Microsoft Office PowerPoint</Application>
  <PresentationFormat>Affichage à l'écran (4:3)</PresentationFormat>
  <Paragraphs>114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Thème Office</vt:lpstr>
      <vt:lpstr>schema.org Legislation extension update</vt:lpstr>
      <vt:lpstr>Présentation PowerPoint</vt:lpstr>
      <vt:lpstr>Previous diagram (current Legislation extension)</vt:lpstr>
      <vt:lpstr>Présentation PowerPoint</vt:lpstr>
    </vt:vector>
  </TitlesOfParts>
  <Company>Sparna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of Data</dc:title>
  <dc:creator>Thomas Francart</dc:creator>
  <cp:lastModifiedBy>Thomas Francart</cp:lastModifiedBy>
  <cp:revision>1177</cp:revision>
  <dcterms:created xsi:type="dcterms:W3CDTF">2012-11-20T17:46:54Z</dcterms:created>
  <dcterms:modified xsi:type="dcterms:W3CDTF">2021-02-11T17:23:27Z</dcterms:modified>
</cp:coreProperties>
</file>