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17" r:id="rId3"/>
    <p:sldId id="306" r:id="rId4"/>
    <p:sldId id="325" r:id="rId5"/>
    <p:sldId id="310" r:id="rId6"/>
    <p:sldId id="328" r:id="rId7"/>
    <p:sldId id="305" r:id="rId8"/>
    <p:sldId id="307" r:id="rId9"/>
    <p:sldId id="318" r:id="rId10"/>
    <p:sldId id="327" r:id="rId11"/>
    <p:sldId id="324" r:id="rId12"/>
    <p:sldId id="319" r:id="rId13"/>
    <p:sldId id="321" r:id="rId14"/>
    <p:sldId id="320" r:id="rId15"/>
    <p:sldId id="322" r:id="rId16"/>
    <p:sldId id="323" r:id="rId17"/>
    <p:sldId id="309" r:id="rId18"/>
    <p:sldId id="311" r:id="rId19"/>
    <p:sldId id="326" r:id="rId20"/>
  </p:sldIdLst>
  <p:sldSz cx="9144000" cy="6858000" type="screen4x3"/>
  <p:notesSz cx="9144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Mace" initials="GM" lastIdx="19" clrIdx="0">
    <p:extLst>
      <p:ext uri="{19B8F6BF-5375-455C-9EA6-DF929625EA0E}">
        <p15:presenceInfo xmlns:p15="http://schemas.microsoft.com/office/powerpoint/2012/main" userId="Gabriel Ma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8" d="100"/>
          <a:sy n="108" d="100"/>
        </p:scale>
        <p:origin x="7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1CDC0-19F0-4D36-B58E-B25B17734017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2B848-B3F7-42BE-87EB-A4691D6A9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27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 → 06/2020</a:t>
            </a:r>
            <a:endParaRPr lang="fr-FR" dirty="0" smtClean="0">
              <a:effectLst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B848-B3F7-42BE-87EB-A4691D6A96C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208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À l’oral :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bénéficiaire moyen, a plus de 35 ans, aide non majorée, a un revenu annuel entre 30 000 et 50 000 €, et est retraité, ou cadre, voir employé.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B848-B3F7-42BE-87EB-A4691D6A96C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89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2330550"/>
            <a:ext cx="4076699" cy="279082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401979" y="2355183"/>
            <a:ext cx="235744" cy="32146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0" y="5994603"/>
            <a:ext cx="9144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 bwMode="auto">
          <a:xfrm>
            <a:off x="1801382" y="2260127"/>
            <a:ext cx="6858000" cy="1057708"/>
          </a:xfr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1801382" y="3127366"/>
            <a:ext cx="6858000" cy="654923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3" name="Image 2" descr="Une image contenant dessin, signe&#10;&#10;Description générée automatiquement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1801382" y="5561802"/>
            <a:ext cx="2286000" cy="89725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/>
          <a:srcRect l="50532"/>
          <a:stretch/>
        </p:blipFill>
        <p:spPr bwMode="auto">
          <a:xfrm>
            <a:off x="4190337" y="5668932"/>
            <a:ext cx="1253216" cy="606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38843" y="581890"/>
            <a:ext cx="2440175" cy="910244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87391" y="581890"/>
            <a:ext cx="4629150" cy="50624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0"/>
          </p:nvPr>
        </p:nvSpPr>
        <p:spPr bwMode="auto">
          <a:xfrm>
            <a:off x="1138843" y="1492133"/>
            <a:ext cx="2440175" cy="1101437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27566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1"/>
          </p:nvPr>
        </p:nvSpPr>
        <p:spPr bwMode="auto">
          <a:xfrm>
            <a:off x="1138844" y="2593569"/>
            <a:ext cx="2440174" cy="30507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3887391" y="581890"/>
            <a:ext cx="4629150" cy="50375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 bwMode="auto">
          <a:xfrm>
            <a:off x="1138843" y="581890"/>
            <a:ext cx="2440175" cy="910244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0"/>
          </p:nvPr>
        </p:nvSpPr>
        <p:spPr bwMode="auto">
          <a:xfrm>
            <a:off x="1138843" y="1492133"/>
            <a:ext cx="2440175" cy="1101437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27566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1"/>
          </p:nvPr>
        </p:nvSpPr>
        <p:spPr bwMode="auto">
          <a:xfrm>
            <a:off x="1138844" y="2593569"/>
            <a:ext cx="2440174" cy="30507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230284" y="1424045"/>
            <a:ext cx="7285066" cy="4009910"/>
          </a:xfrm>
        </p:spPr>
        <p:txBody>
          <a:bodyPr vert="eaVert"/>
          <a:lstStyle>
            <a:lvl1pPr>
              <a:defRPr sz="2400"/>
            </a:lvl1pPr>
            <a:lvl2pPr>
              <a:defRPr sz="2200"/>
            </a:lvl2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auto">
          <a:xfrm>
            <a:off x="848331" y="149629"/>
            <a:ext cx="7662257" cy="888251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0"/>
          </p:nvPr>
        </p:nvSpPr>
        <p:spPr bwMode="auto">
          <a:xfrm>
            <a:off x="1250458" y="858838"/>
            <a:ext cx="7260129" cy="6790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27566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7198822" y="365125"/>
            <a:ext cx="1316528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6180785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0"/>
          </p:nvPr>
        </p:nvSpPr>
        <p:spPr bwMode="auto">
          <a:xfrm rot="5400000">
            <a:off x="4243025" y="2931536"/>
            <a:ext cx="5811839" cy="6790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27566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801382" y="1272216"/>
            <a:ext cx="1160145" cy="3133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0" y="2837627"/>
            <a:ext cx="4076699" cy="279082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1401979" y="2862261"/>
            <a:ext cx="235743" cy="32146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0" y="5994603"/>
            <a:ext cx="9144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 bwMode="auto">
          <a:xfrm>
            <a:off x="1801382" y="2767205"/>
            <a:ext cx="6858000" cy="1057708"/>
          </a:xfr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1801382" y="3634444"/>
            <a:ext cx="6858000" cy="654923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age classiqu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48331" y="149629"/>
            <a:ext cx="7662257" cy="888251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50458" y="1537856"/>
            <a:ext cx="7260129" cy="400673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7" name="Subtitle 2"/>
          <p:cNvSpPr>
            <a:spLocks noGrp="1"/>
          </p:cNvSpPr>
          <p:nvPr>
            <p:ph type="subTitle" idx="10"/>
          </p:nvPr>
        </p:nvSpPr>
        <p:spPr bwMode="auto">
          <a:xfrm>
            <a:off x="1250459" y="858838"/>
            <a:ext cx="7260128" cy="6790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27566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Page intermédiai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0" y="1920240"/>
            <a:ext cx="9144000" cy="1057708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161462"/>
            <a:ext cx="6858000" cy="1684857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27566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221972" y="1747089"/>
            <a:ext cx="7293378" cy="4009910"/>
          </a:xfrm>
        </p:spPr>
        <p:txBody>
          <a:bodyPr/>
          <a:lstStyle>
            <a:lvl1pPr>
              <a:defRPr sz="2400" b="0"/>
            </a:lvl1pPr>
            <a:lvl2pPr>
              <a:defRPr sz="2200"/>
            </a:lvl2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auto">
          <a:xfrm>
            <a:off x="848331" y="149629"/>
            <a:ext cx="7662257" cy="888251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0"/>
          </p:nvPr>
        </p:nvSpPr>
        <p:spPr bwMode="auto">
          <a:xfrm>
            <a:off x="1250458" y="858838"/>
            <a:ext cx="7260129" cy="6790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27566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213657" y="1537856"/>
            <a:ext cx="3301192" cy="435133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981402" y="1537856"/>
            <a:ext cx="3301192" cy="435133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auto">
          <a:xfrm>
            <a:off x="848331" y="149629"/>
            <a:ext cx="7662257" cy="888251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0"/>
          </p:nvPr>
        </p:nvSpPr>
        <p:spPr bwMode="auto">
          <a:xfrm>
            <a:off x="1250458" y="858838"/>
            <a:ext cx="7260129" cy="6790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27566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50458" y="1537856"/>
            <a:ext cx="3247723" cy="817594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250458" y="2355449"/>
            <a:ext cx="3247723" cy="3369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986816" y="1537856"/>
            <a:ext cx="3263718" cy="817594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986816" y="2355449"/>
            <a:ext cx="3263718" cy="3369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 bwMode="auto">
          <a:xfrm>
            <a:off x="848331" y="149629"/>
            <a:ext cx="7662257" cy="888251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0"/>
          </p:nvPr>
        </p:nvSpPr>
        <p:spPr bwMode="auto">
          <a:xfrm>
            <a:off x="1250458" y="858838"/>
            <a:ext cx="7260129" cy="6790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27566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848331" y="149629"/>
            <a:ext cx="7662257" cy="888251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765405"/>
          </a:xfrm>
          <a:prstGeom prst="rect">
            <a:avLst/>
          </a:prstGeom>
        </p:spPr>
        <p:txBody>
          <a:bodyPr vert="horz" lIns="0" tIns="4680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424045"/>
            <a:ext cx="7886700" cy="2004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7" name="ZoneTexte 6"/>
          <p:cNvSpPr txBox="1"/>
          <p:nvPr userDrawn="1"/>
        </p:nvSpPr>
        <p:spPr bwMode="auto">
          <a:xfrm>
            <a:off x="6865882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200" b="0">
                <a:solidFill>
                  <a:srgbClr val="00A3A6"/>
                </a:solidFill>
                <a:latin typeface="Raleway"/>
              </a:rPr>
              <a:t>p. </a:t>
            </a:r>
            <a:fld id="{10B4F56D-375A-4CA4-ABA3-E73F3ECBB440}" type="slidenum">
              <a:rPr lang="fr-FR" sz="1200" b="0">
                <a:solidFill>
                  <a:srgbClr val="00A3A6"/>
                </a:solidFill>
                <a:latin typeface="Raleway"/>
              </a:rPr>
              <a:t>‹N°›</a:t>
            </a:fld>
            <a:endParaRPr lang="fr-FR" sz="1200" b="0">
              <a:solidFill>
                <a:srgbClr val="00A3A6"/>
              </a:solidFill>
              <a:latin typeface="Raleway"/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5"/>
          <a:stretch/>
        </p:blipFill>
        <p:spPr bwMode="auto"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 bwMode="auto"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000" dirty="0" smtClean="0">
                <a:solidFill>
                  <a:srgbClr val="275662"/>
                </a:solidFill>
                <a:latin typeface="+mn-lt"/>
              </a:rPr>
              <a:t>Soutenance</a:t>
            </a:r>
            <a:r>
              <a:rPr lang="it-IT" sz="1000" baseline="0" dirty="0" smtClean="0">
                <a:solidFill>
                  <a:srgbClr val="275662"/>
                </a:solidFill>
                <a:latin typeface="+mn-lt"/>
              </a:rPr>
              <a:t> de stage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0" name="ZoneTexte 9"/>
          <p:cNvSpPr txBox="1"/>
          <p:nvPr userDrawn="1"/>
        </p:nvSpPr>
        <p:spPr bwMode="auto"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000" dirty="0" smtClean="0">
                <a:solidFill>
                  <a:srgbClr val="00A3A6"/>
                </a:solidFill>
                <a:latin typeface="+mj-lt"/>
              </a:rPr>
              <a:t>13/06/2024 / Macé Gabriel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marL="457200" indent="-457200" algn="l" defTabSz="914400">
        <a:lnSpc>
          <a:spcPct val="90000"/>
        </a:lnSpc>
        <a:spcBef>
          <a:spcPts val="0"/>
        </a:spcBef>
        <a:buSzPct val="125000"/>
        <a:buFontTx/>
        <a:buBlip>
          <a:blip r:embed="rId16"/>
        </a:buBlip>
        <a:defRPr sz="3000" b="1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600">
          <a:solidFill>
            <a:srgbClr val="00A3A6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carte_taux_dossiers_habitants_interactive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ctr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fr-FR" dirty="0" smtClean="0"/>
              <a:t>Traitement et analyse de </a:t>
            </a:r>
            <a:r>
              <a:rPr lang="fr-FR" dirty="0"/>
              <a:t>d</a:t>
            </a:r>
            <a:r>
              <a:rPr lang="fr-FR" dirty="0" smtClean="0"/>
              <a:t>onnées de suivi de la Prime </a:t>
            </a:r>
            <a:r>
              <a:rPr lang="fr-FR" dirty="0"/>
              <a:t>Air </a:t>
            </a:r>
            <a:r>
              <a:rPr lang="fr-FR" dirty="0" smtClean="0"/>
              <a:t>Bois</a:t>
            </a:r>
            <a:endParaRPr dirty="0"/>
          </a:p>
        </p:txBody>
      </p:sp>
      <p:sp>
        <p:nvSpPr>
          <p:cNvPr id="11" name="Sous-titre 10"/>
          <p:cNvSpPr>
            <a:spLocks noGrp="1"/>
          </p:cNvSpPr>
          <p:nvPr>
            <p:ph type="subTitle" idx="1"/>
          </p:nvPr>
        </p:nvSpPr>
        <p:spPr bwMode="auto">
          <a:xfrm>
            <a:off x="1952211" y="4088900"/>
            <a:ext cx="6858000" cy="654923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Gabriel MACÉ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descriptive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0458" y="1199778"/>
            <a:ext cx="2593322" cy="338078"/>
          </a:xfrm>
        </p:spPr>
        <p:txBody>
          <a:bodyPr/>
          <a:lstStyle/>
          <a:p>
            <a:r>
              <a:rPr lang="fr-FR" dirty="0" smtClean="0"/>
              <a:t>La prime et ses bénéficiaires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309" y="1987405"/>
            <a:ext cx="3449955" cy="2788920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 rotWithShape="1">
          <a:blip r:embed="rId4"/>
          <a:srcRect t="13250"/>
          <a:stretch/>
        </p:blipFill>
        <p:spPr bwMode="auto">
          <a:xfrm>
            <a:off x="4571682" y="2247065"/>
            <a:ext cx="3938905" cy="18707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5292437" y="4267199"/>
            <a:ext cx="329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smtClean="0"/>
              <a:t>Taux de primes majorées versées</a:t>
            </a:r>
            <a:endParaRPr lang="fr-FR" sz="1400" u="sng" dirty="0"/>
          </a:p>
        </p:txBody>
      </p:sp>
    </p:spTree>
    <p:extLst>
      <p:ext uri="{BB962C8B-B14F-4D97-AF65-F5344CB8AC3E}">
        <p14:creationId xmlns:p14="http://schemas.microsoft.com/office/powerpoint/2010/main" val="118989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descriptive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0458" y="1198347"/>
            <a:ext cx="1568156" cy="375785"/>
          </a:xfrm>
        </p:spPr>
        <p:txBody>
          <a:bodyPr/>
          <a:lstStyle/>
          <a:p>
            <a:r>
              <a:rPr lang="fr-FR" dirty="0" smtClean="0"/>
              <a:t>Mode d’usage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070" y="1574132"/>
            <a:ext cx="3781339" cy="3727847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155882" y="1211628"/>
            <a:ext cx="3611046" cy="3520628"/>
          </a:xfrm>
          <a:prstGeom prst="rect">
            <a:avLst/>
          </a:prstGeom>
        </p:spPr>
      </p:pic>
      <p:pic>
        <p:nvPicPr>
          <p:cNvPr id="7" name="Image 6" descr="consommation_ancien_nouveau_materiel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7" b="28176"/>
          <a:stretch/>
        </p:blipFill>
        <p:spPr bwMode="auto">
          <a:xfrm>
            <a:off x="3769568" y="4906004"/>
            <a:ext cx="3658235" cy="1333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818614" y="6259363"/>
            <a:ext cx="6012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smtClean="0"/>
              <a:t>Consommation en équivalent stères avant et après changement d’appareil</a:t>
            </a:r>
            <a:endParaRPr lang="fr-FR" sz="1400" u="sng" dirty="0"/>
          </a:p>
        </p:txBody>
      </p:sp>
    </p:spTree>
    <p:extLst>
      <p:ext uri="{BB962C8B-B14F-4D97-AF65-F5344CB8AC3E}">
        <p14:creationId xmlns:p14="http://schemas.microsoft.com/office/powerpoint/2010/main" val="199673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</a:t>
            </a:r>
            <a:r>
              <a:rPr lang="fr-FR" dirty="0" err="1" smtClean="0"/>
              <a:t>inférentielle</a:t>
            </a:r>
            <a:r>
              <a:rPr lang="fr-FR" dirty="0" smtClean="0"/>
              <a:t> à l’échelle de l’individu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0458" y="1941922"/>
            <a:ext cx="7260129" cy="3602667"/>
          </a:xfrm>
        </p:spPr>
        <p:txBody>
          <a:bodyPr/>
          <a:lstStyle/>
          <a:p>
            <a:pPr algn="ctr"/>
            <a:r>
              <a:rPr lang="fr-FR" dirty="0"/>
              <a:t>Étude des </a:t>
            </a:r>
            <a:r>
              <a:rPr lang="fr-FR" dirty="0" smtClean="0"/>
              <a:t>liens inter-variables </a:t>
            </a:r>
            <a:r>
              <a:rPr lang="fr-FR" dirty="0"/>
              <a:t>: </a:t>
            </a:r>
          </a:p>
          <a:p>
            <a:pPr algn="ctr"/>
            <a:r>
              <a:rPr lang="fr-FR" dirty="0"/>
              <a:t>Tests de régression linéaire, de corrélation de Spearman, de Chi2 d’indépendance, et des tests d’égalité de moyennes et de variances.  </a:t>
            </a:r>
          </a:p>
          <a:p>
            <a:pPr algn="ctr"/>
            <a:r>
              <a:rPr lang="fr-FR" dirty="0" smtClean="0"/>
              <a:t>Correction </a:t>
            </a:r>
            <a:r>
              <a:rPr lang="fr-FR" dirty="0"/>
              <a:t>des p-valeurs : </a:t>
            </a:r>
            <a:r>
              <a:rPr lang="fr-FR" dirty="0" err="1"/>
              <a:t>Benjamini-Hochberg</a:t>
            </a:r>
            <a:r>
              <a:rPr lang="fr-FR" dirty="0"/>
              <a:t>, voir </a:t>
            </a:r>
            <a:r>
              <a:rPr lang="fr-FR" dirty="0" err="1"/>
              <a:t>Bonferroni</a:t>
            </a:r>
            <a:r>
              <a:rPr lang="fr-FR" dirty="0"/>
              <a:t> </a:t>
            </a:r>
            <a:endParaRPr lang="fr-FR" dirty="0" smtClean="0"/>
          </a:p>
          <a:p>
            <a:pPr algn="ctr"/>
            <a:r>
              <a:rPr lang="fr-FR" dirty="0"/>
              <a:t>Seuil de significativité = 5 %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Analyse </a:t>
            </a:r>
            <a:r>
              <a:rPr lang="fr-FR" dirty="0"/>
              <a:t>factorielle de données mixtes (AFDM) en sélectionnant préalablement les variables pertinentes</a:t>
            </a:r>
          </a:p>
          <a:p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fr-FR" dirty="0" smtClean="0"/>
              <a:t>Méthodologie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375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</a:t>
            </a:r>
            <a:r>
              <a:rPr lang="fr-FR" dirty="0" err="1" smtClean="0"/>
              <a:t>inférentielle</a:t>
            </a:r>
            <a:r>
              <a:rPr lang="fr-FR" dirty="0" smtClean="0"/>
              <a:t> à l’échelle de l’individu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 rotWithShape="1">
          <a:blip r:embed="rId2"/>
          <a:srcRect b="1500"/>
          <a:stretch/>
        </p:blipFill>
        <p:spPr bwMode="auto">
          <a:xfrm>
            <a:off x="211378" y="1165914"/>
            <a:ext cx="3104954" cy="24432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/>
          <p:cNvPicPr/>
          <p:nvPr/>
        </p:nvPicPr>
        <p:blipFill rotWithShape="1">
          <a:blip r:embed="rId3"/>
          <a:srcRect t="9514"/>
          <a:stretch/>
        </p:blipFill>
        <p:spPr bwMode="auto">
          <a:xfrm>
            <a:off x="3850345" y="1116964"/>
            <a:ext cx="4572000" cy="2393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/>
          <p:cNvPicPr/>
          <p:nvPr/>
        </p:nvPicPr>
        <p:blipFill rotWithShape="1">
          <a:blip r:embed="rId4"/>
          <a:srcRect t="11880"/>
          <a:stretch/>
        </p:blipFill>
        <p:spPr bwMode="auto">
          <a:xfrm>
            <a:off x="0" y="3781675"/>
            <a:ext cx="4105275" cy="21196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/>
          <p:cNvPicPr/>
          <p:nvPr/>
        </p:nvPicPr>
        <p:blipFill>
          <a:blip r:embed="rId5"/>
          <a:stretch>
            <a:fillRect/>
          </a:stretch>
        </p:blipFill>
        <p:spPr>
          <a:xfrm>
            <a:off x="4679459" y="3589998"/>
            <a:ext cx="3818255" cy="22002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20308" y="5931111"/>
            <a:ext cx="49236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</a:t>
            </a:r>
            <a:r>
              <a:rPr lang="fr-FR" sz="12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modalités des variables qualitatives </a:t>
            </a:r>
            <a:r>
              <a:rPr lang="fr-FR" sz="12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fr-FR" sz="12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groupes d'individus assez </a:t>
            </a:r>
            <a:r>
              <a:rPr lang="fr-FR" sz="12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distincts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Compliqué 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fr-F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résumer l’information 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niveau de </a:t>
            </a:r>
            <a:r>
              <a:rPr lang="fr-F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l’individu</a:t>
            </a:r>
          </a:p>
          <a:p>
            <a:r>
              <a:rPr lang="fr-FR" sz="1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2ères </a:t>
            </a:r>
            <a:r>
              <a:rPr lang="fr-FR" sz="12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dim</a:t>
            </a:r>
            <a:r>
              <a:rPr lang="fr-FR" sz="1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AFDM = max 15 %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42614" y="3263576"/>
            <a:ext cx="2694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</a:rPr>
              <a:t>Liens entre variables quantitatives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0082" y="5731542"/>
            <a:ext cx="2504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Dépendances </a:t>
            </a:r>
            <a:r>
              <a:rPr lang="fr-FR" sz="14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entre qualitatives</a:t>
            </a:r>
            <a:endParaRPr lang="fr-FR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2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</a:t>
            </a:r>
            <a:r>
              <a:rPr lang="fr-FR" dirty="0" err="1" smtClean="0"/>
              <a:t>inférentielle</a:t>
            </a:r>
            <a:r>
              <a:rPr lang="fr-FR" dirty="0" smtClean="0"/>
              <a:t> à l’échelle communale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0458" y="1537856"/>
            <a:ext cx="7260129" cy="4221921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Transformation des variables </a:t>
            </a:r>
            <a:r>
              <a:rPr lang="fr-FR" dirty="0"/>
              <a:t>individuelles </a:t>
            </a:r>
            <a:r>
              <a:rPr lang="fr-FR" dirty="0" smtClean="0"/>
              <a:t>pertinentes en variables communales :</a:t>
            </a:r>
          </a:p>
          <a:p>
            <a:pPr algn="ctr">
              <a:lnSpc>
                <a:spcPct val="150000"/>
              </a:lnSpc>
            </a:pPr>
            <a:r>
              <a:rPr lang="fr-FR" dirty="0" smtClean="0"/>
              <a:t> Moyenne / taux de </a:t>
            </a:r>
            <a:r>
              <a:rPr lang="fr-FR" dirty="0"/>
              <a:t>chaque </a:t>
            </a:r>
            <a:r>
              <a:rPr lang="fr-FR" dirty="0" smtClean="0"/>
              <a:t>modalité</a:t>
            </a:r>
          </a:p>
          <a:p>
            <a:pPr algn="ctr">
              <a:lnSpc>
                <a:spcPct val="150000"/>
              </a:lnSpc>
            </a:pPr>
            <a:r>
              <a:rPr lang="fr-FR" dirty="0" smtClean="0"/>
              <a:t> Analyse en </a:t>
            </a:r>
            <a:r>
              <a:rPr lang="fr-FR" dirty="0"/>
              <a:t>composante principale (</a:t>
            </a:r>
            <a:r>
              <a:rPr lang="fr-FR" dirty="0" smtClean="0"/>
              <a:t>ACP)</a:t>
            </a:r>
          </a:p>
          <a:p>
            <a:pPr algn="ctr">
              <a:lnSpc>
                <a:spcPct val="150000"/>
              </a:lnSpc>
            </a:pPr>
            <a:r>
              <a:rPr lang="fr-FR" dirty="0" err="1" smtClean="0"/>
              <a:t>clustering</a:t>
            </a:r>
            <a:r>
              <a:rPr lang="fr-FR" dirty="0" smtClean="0"/>
              <a:t> </a:t>
            </a:r>
            <a:r>
              <a:rPr lang="fr-FR" dirty="0"/>
              <a:t>ascendant </a:t>
            </a:r>
            <a:r>
              <a:rPr lang="fr-FR" dirty="0" smtClean="0"/>
              <a:t>hiérarchique /  k-</a:t>
            </a:r>
            <a:r>
              <a:rPr lang="fr-FR" dirty="0" err="1" smtClean="0"/>
              <a:t>means</a:t>
            </a:r>
            <a:endParaRPr lang="fr-FR" dirty="0" smtClean="0"/>
          </a:p>
          <a:p>
            <a:pPr algn="ctr">
              <a:lnSpc>
                <a:spcPct val="150000"/>
              </a:lnSpc>
            </a:pPr>
            <a:r>
              <a:rPr lang="fr-FR" dirty="0"/>
              <a:t>T</a:t>
            </a:r>
            <a:r>
              <a:rPr lang="fr-FR" dirty="0" smtClean="0"/>
              <a:t>ests </a:t>
            </a:r>
            <a:r>
              <a:rPr lang="fr-FR" dirty="0"/>
              <a:t>non paramétriques d’égalité de distributions de </a:t>
            </a:r>
            <a:r>
              <a:rPr lang="fr-FR" dirty="0" err="1" smtClean="0"/>
              <a:t>Wilcoxon</a:t>
            </a:r>
            <a:r>
              <a:rPr lang="fr-FR" dirty="0" smtClean="0"/>
              <a:t> (Benjamin-</a:t>
            </a:r>
            <a:r>
              <a:rPr lang="fr-FR" dirty="0" err="1" smtClean="0"/>
              <a:t>Hochberg</a:t>
            </a:r>
            <a:r>
              <a:rPr lang="fr-FR" dirty="0" smtClean="0"/>
              <a:t>, 5%), </a:t>
            </a:r>
            <a:r>
              <a:rPr lang="fr-FR" dirty="0"/>
              <a:t>différences de moyennes inter-clusters </a:t>
            </a:r>
            <a:endParaRPr lang="fr-FR" dirty="0" smtClean="0"/>
          </a:p>
          <a:p>
            <a:pPr algn="ctr">
              <a:lnSpc>
                <a:spcPct val="150000"/>
              </a:lnSpc>
            </a:pPr>
            <a:r>
              <a:rPr lang="fr-FR" dirty="0" smtClean="0"/>
              <a:t>Ajout de </a:t>
            </a:r>
            <a:r>
              <a:rPr lang="fr-FR" dirty="0"/>
              <a:t>variables </a:t>
            </a:r>
            <a:r>
              <a:rPr lang="fr-FR" dirty="0" smtClean="0"/>
              <a:t>communales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algn="ctr">
              <a:lnSpc>
                <a:spcPct val="150000"/>
              </a:lnSpc>
            </a:pPr>
            <a:r>
              <a:rPr lang="fr-FR" dirty="0"/>
              <a:t>Tests non paramétriques d’égalité de distributions de </a:t>
            </a:r>
            <a:r>
              <a:rPr lang="fr-FR" dirty="0" err="1" smtClean="0"/>
              <a:t>Wilcoxon</a:t>
            </a:r>
            <a:r>
              <a:rPr lang="fr-FR" dirty="0" smtClean="0"/>
              <a:t> </a:t>
            </a:r>
            <a:r>
              <a:rPr lang="fr-FR" dirty="0"/>
              <a:t>(Benjamin-</a:t>
            </a:r>
            <a:r>
              <a:rPr lang="fr-FR" dirty="0" err="1"/>
              <a:t>Hochberg</a:t>
            </a:r>
            <a:r>
              <a:rPr lang="fr-FR" dirty="0"/>
              <a:t>, 5%)</a:t>
            </a:r>
            <a:r>
              <a:rPr lang="fr-FR" dirty="0" smtClean="0"/>
              <a:t>, </a:t>
            </a:r>
            <a:r>
              <a:rPr lang="fr-FR" dirty="0"/>
              <a:t>différences de moyennes inter-clusters </a:t>
            </a:r>
          </a:p>
          <a:p>
            <a:pPr algn="ctr"/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fr-FR" dirty="0" smtClean="0"/>
              <a:t>Méthodologie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929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</a:t>
            </a:r>
            <a:r>
              <a:rPr lang="fr-FR" dirty="0" err="1" smtClean="0"/>
              <a:t>inférentielle</a:t>
            </a:r>
            <a:r>
              <a:rPr lang="fr-FR" dirty="0" smtClean="0"/>
              <a:t> à l’échelle communale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6901" y="1537856"/>
            <a:ext cx="4419600" cy="2169795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880523" y="1537856"/>
            <a:ext cx="3857625" cy="2416810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 rotWithShape="1">
          <a:blip r:embed="rId4"/>
          <a:srcRect t="7103"/>
          <a:stretch/>
        </p:blipFill>
        <p:spPr bwMode="auto">
          <a:xfrm>
            <a:off x="2806438" y="4067810"/>
            <a:ext cx="4953000" cy="27901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339096" y="4207627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Deux groupes </a:t>
            </a: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communes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251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</a:t>
            </a:r>
            <a:r>
              <a:rPr lang="fr-FR" dirty="0" err="1" smtClean="0"/>
              <a:t>inférentielle</a:t>
            </a:r>
            <a:r>
              <a:rPr lang="fr-FR" dirty="0" smtClean="0"/>
              <a:t> à l’échelle communale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2778" y="1306568"/>
            <a:ext cx="5152220" cy="2567848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866704" y="3645816"/>
            <a:ext cx="4643883" cy="26952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8465" y="4715821"/>
            <a:ext cx="3245644" cy="783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variables </a:t>
            </a: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notamment démographiques pourraient expliquer cela.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7900" y="1206379"/>
            <a:ext cx="30861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Différences </a:t>
            </a:r>
            <a:r>
              <a:rPr lang="fr-FR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inter-clusters </a:t>
            </a: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variables liées à l’utilisation et au type du nouveau et de l’ancien matériel de chauffage, au taux de majoration des </a:t>
            </a:r>
            <a:r>
              <a:rPr lang="fr-FR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04034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Suite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Revoir </a:t>
            </a:r>
            <a:r>
              <a:rPr lang="fr-FR" dirty="0"/>
              <a:t>la typologie par individus et de l’approfondir. 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Creuser </a:t>
            </a:r>
            <a:r>
              <a:rPr lang="fr-FR" dirty="0"/>
              <a:t>les groupes communaux et leurs </a:t>
            </a:r>
            <a:r>
              <a:rPr lang="fr-FR" dirty="0" smtClean="0"/>
              <a:t>différences : </a:t>
            </a:r>
            <a:br>
              <a:rPr lang="fr-FR" dirty="0" smtClean="0"/>
            </a:br>
            <a:r>
              <a:rPr lang="fr-FR" dirty="0" smtClean="0"/>
              <a:t>Ajout de </a:t>
            </a:r>
            <a:r>
              <a:rPr lang="fr-FR" dirty="0"/>
              <a:t>variables </a:t>
            </a:r>
            <a:r>
              <a:rPr lang="fr-FR" dirty="0" smtClean="0"/>
              <a:t>explicatives (ex : type de communes),</a:t>
            </a:r>
            <a:br>
              <a:rPr lang="fr-FR" dirty="0" smtClean="0"/>
            </a:br>
            <a:r>
              <a:rPr lang="fr-FR" dirty="0" smtClean="0"/>
              <a:t>Enlever les </a:t>
            </a:r>
            <a:r>
              <a:rPr lang="fr-FR" dirty="0"/>
              <a:t>variables </a:t>
            </a:r>
            <a:r>
              <a:rPr lang="fr-FR" dirty="0" smtClean="0"/>
              <a:t>peu informatives,</a:t>
            </a:r>
            <a:br>
              <a:rPr lang="fr-FR" dirty="0" smtClean="0"/>
            </a:br>
            <a:r>
              <a:rPr lang="fr-FR" dirty="0" smtClean="0"/>
              <a:t>Plus </a:t>
            </a:r>
            <a:r>
              <a:rPr lang="fr-FR" dirty="0"/>
              <a:t>que deux clusters,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Détection </a:t>
            </a:r>
            <a:r>
              <a:rPr lang="fr-FR" dirty="0"/>
              <a:t>d’</a:t>
            </a:r>
            <a:r>
              <a:rPr lang="fr-FR" dirty="0" err="1"/>
              <a:t>outliers</a:t>
            </a:r>
            <a:r>
              <a:rPr lang="fr-FR" dirty="0"/>
              <a:t> dans les communes,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Recherche </a:t>
            </a:r>
            <a:r>
              <a:rPr lang="fr-FR" dirty="0"/>
              <a:t>de liens entre les variables supplémentaires </a:t>
            </a:r>
            <a:r>
              <a:rPr lang="fr-FR" dirty="0" smtClean="0"/>
              <a:t>communales et </a:t>
            </a:r>
            <a:r>
              <a:rPr lang="fr-FR" dirty="0" smtClean="0"/>
              <a:t>variables </a:t>
            </a:r>
            <a:r>
              <a:rPr lang="fr-FR" dirty="0" smtClean="0"/>
              <a:t>issues des dossiers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Assurer </a:t>
            </a:r>
            <a:r>
              <a:rPr lang="fr-FR" dirty="0"/>
              <a:t>le relais des </a:t>
            </a:r>
            <a:r>
              <a:rPr lang="fr-FR" dirty="0" smtClean="0"/>
              <a:t>connaissances (production d’un support écrit, d’une interface </a:t>
            </a:r>
            <a:r>
              <a:rPr lang="fr-FR" dirty="0" err="1" smtClean="0"/>
              <a:t>Rshiny</a:t>
            </a:r>
            <a:r>
              <a:rPr lang="fr-FR" dirty="0" smtClean="0"/>
              <a:t> diffusable, et partage de mon code)</a:t>
            </a:r>
          </a:p>
          <a:p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78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Impact sociétal et environnementale 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Enjeux bois-bûche : </a:t>
            </a:r>
          </a:p>
          <a:p>
            <a:pPr algn="ctr"/>
            <a:r>
              <a:rPr lang="fr-FR" dirty="0" smtClean="0"/>
              <a:t>Emetteur de particule fines, </a:t>
            </a:r>
          </a:p>
          <a:p>
            <a:pPr algn="ctr"/>
            <a:r>
              <a:rPr lang="fr-FR" dirty="0" smtClean="0"/>
              <a:t>Renouvelable</a:t>
            </a:r>
          </a:p>
          <a:p>
            <a:pPr algn="ctr"/>
            <a:r>
              <a:rPr lang="fr-FR" dirty="0" smtClean="0"/>
              <a:t>Bon marché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Impact Personnel :</a:t>
            </a:r>
          </a:p>
          <a:p>
            <a:pPr algn="ctr"/>
            <a:r>
              <a:rPr lang="fr-FR" dirty="0" smtClean="0"/>
              <a:t>Méthode de calcul : Déplacement (Simulateurs </a:t>
            </a:r>
            <a:r>
              <a:rPr lang="fr-FR" dirty="0" err="1" smtClean="0"/>
              <a:t>Atmo</a:t>
            </a:r>
            <a:r>
              <a:rPr lang="fr-FR" dirty="0" smtClean="0"/>
              <a:t>), visioconférences, code R (</a:t>
            </a:r>
            <a:r>
              <a:rPr lang="fr-FR" dirty="0" err="1" smtClean="0"/>
              <a:t>codecarbon</a:t>
            </a:r>
            <a:r>
              <a:rPr lang="fr-FR" dirty="0" smtClean="0"/>
              <a:t>)</a:t>
            </a:r>
          </a:p>
          <a:p>
            <a:pPr algn="ctr"/>
            <a:r>
              <a:rPr lang="fr-FR" dirty="0"/>
              <a:t>À la date du 27 juin, j’estime ma quantité d’équivalent CO2 émise à : 3.66 + 6.54 + 0.6 + 0.180 = </a:t>
            </a:r>
            <a:r>
              <a:rPr lang="fr-FR" dirty="0" smtClean="0"/>
              <a:t>7.98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4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smtClean="0"/>
              <a:t>Points forts :</a:t>
            </a:r>
          </a:p>
          <a:p>
            <a:pPr algn="ctr"/>
            <a:r>
              <a:rPr lang="fr-FR" dirty="0" smtClean="0"/>
              <a:t>Proposer des réponses </a:t>
            </a:r>
            <a:r>
              <a:rPr lang="fr-FR" dirty="0"/>
              <a:t>à tous les </a:t>
            </a:r>
            <a:r>
              <a:rPr lang="fr-FR" dirty="0" smtClean="0"/>
              <a:t>besoins identifiés</a:t>
            </a:r>
            <a:endParaRPr lang="fr-FR" dirty="0" smtClean="0"/>
          </a:p>
          <a:p>
            <a:pPr algn="ctr"/>
            <a:r>
              <a:rPr lang="fr-FR" dirty="0" smtClean="0"/>
              <a:t>Adaptation aux changements 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Points faibles :</a:t>
            </a:r>
          </a:p>
          <a:p>
            <a:pPr algn="ctr"/>
            <a:r>
              <a:rPr lang="fr-FR" dirty="0" smtClean="0"/>
              <a:t>Communication à améliorer</a:t>
            </a:r>
          </a:p>
          <a:p>
            <a:pPr algn="ctr"/>
            <a:r>
              <a:rPr lang="fr-FR" dirty="0" smtClean="0"/>
              <a:t>Concentration </a:t>
            </a:r>
            <a:r>
              <a:rPr lang="fr-FR" dirty="0" smtClean="0"/>
              <a:t>sur l</a:t>
            </a:r>
            <a:r>
              <a:rPr lang="fr-FR" dirty="0" smtClean="0"/>
              <a:t>es </a:t>
            </a:r>
            <a:r>
              <a:rPr lang="fr-FR" dirty="0" smtClean="0"/>
              <a:t>réels besoins (ne pas s’éparpiller)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Limites :</a:t>
            </a:r>
          </a:p>
          <a:p>
            <a:pPr algn="ctr"/>
            <a:r>
              <a:rPr lang="fr-FR" dirty="0" smtClean="0"/>
              <a:t>Organisation </a:t>
            </a:r>
            <a:r>
              <a:rPr lang="fr-FR" dirty="0" smtClean="0"/>
              <a:t>précise 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05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95481" y="3922746"/>
            <a:ext cx="3683977" cy="175761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Frédéric BRAY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ingénieur </a:t>
            </a:r>
            <a:r>
              <a:rPr lang="fr-FR" dirty="0"/>
              <a:t>en systèmes d’informations </a:t>
            </a:r>
            <a:r>
              <a:rPr lang="fr-FR" dirty="0" smtClean="0"/>
              <a:t>territoriaux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Sandrine ALLAIN</a:t>
            </a:r>
            <a:br>
              <a:rPr lang="fr-FR" dirty="0" smtClean="0"/>
            </a:br>
            <a:r>
              <a:rPr lang="fr-FR" dirty="0"/>
              <a:t>chargée de recherche en économie écologique </a:t>
            </a:r>
            <a:endParaRPr lang="fr-FR" dirty="0" smtClean="0"/>
          </a:p>
        </p:txBody>
      </p:sp>
      <p:sp>
        <p:nvSpPr>
          <p:cNvPr id="4" name="Sous-titr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fr-FR" dirty="0" smtClean="0"/>
              <a:t>Présentation parties prenantes</a:t>
            </a:r>
            <a:endParaRPr lang="fr-FR" dirty="0"/>
          </a:p>
        </p:txBody>
      </p:sp>
      <p:pic>
        <p:nvPicPr>
          <p:cNvPr id="5" name="Image 4" descr="https://lh7-us.googleusercontent.com/docsz/AD_4nXcRCUWNH-JvJMZddIhNjxLAsdYX3Z0H1VOnxUHz8ra5vvmnQnDg50BnDP1j5p098tMSajmuxr0zhGkQbD_IYqs1xUzzhehEZkjHiDU4k4QuzJd_2dOYqdO5B5qNJYi5_Y8kgP1KkW0Zar0_GVfzJw2Uu1rP?key=jQSVDF5MBglXHTwTrveRN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991" y="1650145"/>
            <a:ext cx="2079246" cy="1225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31027" y="1537857"/>
            <a:ext cx="2700329" cy="10450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38" y="2494313"/>
            <a:ext cx="1870506" cy="10163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79459" y="3922746"/>
            <a:ext cx="2807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Gabriel </a:t>
            </a:r>
            <a:r>
              <a:rPr lang="fr-FR" dirty="0"/>
              <a:t>MACÉ</a:t>
            </a:r>
          </a:p>
        </p:txBody>
      </p:sp>
    </p:spTree>
    <p:extLst>
      <p:ext uri="{BB962C8B-B14F-4D97-AF65-F5344CB8AC3E}">
        <p14:creationId xmlns:p14="http://schemas.microsoft.com/office/powerpoint/2010/main" val="423969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711" y="1537856"/>
            <a:ext cx="4683552" cy="3135744"/>
          </a:xfrm>
          <a:prstGeom prst="rect">
            <a:avLst/>
          </a:prstGeom>
        </p:spPr>
      </p:pic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9795" y="2247065"/>
            <a:ext cx="3283835" cy="123178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2016-2018</a:t>
            </a:r>
            <a:r>
              <a:rPr lang="fr-FR" dirty="0"/>
              <a:t>,</a:t>
            </a:r>
            <a:r>
              <a:rPr lang="fr-FR" dirty="0" smtClean="0"/>
              <a:t> </a:t>
            </a:r>
            <a:r>
              <a:rPr lang="fr-FR" dirty="0"/>
              <a:t>Auvergne Rhône </a:t>
            </a:r>
            <a:r>
              <a:rPr lang="fr-FR" dirty="0" smtClean="0"/>
              <a:t>Alpes :</a:t>
            </a:r>
          </a:p>
          <a:p>
            <a:pPr algn="ctr"/>
            <a:r>
              <a:rPr lang="fr-FR" dirty="0" smtClean="0"/>
              <a:t> </a:t>
            </a:r>
            <a:r>
              <a:rPr lang="fr-FR" dirty="0"/>
              <a:t>4 300 décès </a:t>
            </a:r>
            <a:r>
              <a:rPr lang="fr-FR" dirty="0" smtClean="0"/>
              <a:t>/ an attribuables à </a:t>
            </a:r>
            <a:r>
              <a:rPr lang="fr-FR" dirty="0"/>
              <a:t>une exposition aux particules fines (PM2,5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fr-FR" dirty="0" smtClean="0"/>
              <a:t>Constat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630837" y="5099901"/>
            <a:ext cx="6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bois-bûche : Renouvelable, bon marché, mais polluants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99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1749" y="2159670"/>
            <a:ext cx="7260129" cy="278940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ALEC</a:t>
            </a:r>
            <a:r>
              <a:rPr lang="fr-FR" dirty="0"/>
              <a:t>, AGEDEN</a:t>
            </a:r>
          </a:p>
          <a:p>
            <a:pPr algn="ctr">
              <a:lnSpc>
                <a:spcPct val="150000"/>
              </a:lnSpc>
            </a:pPr>
            <a:r>
              <a:rPr lang="fr-FR" dirty="0" smtClean="0"/>
              <a:t>Depuis novembre 2015</a:t>
            </a:r>
          </a:p>
          <a:p>
            <a:pPr algn="ctr">
              <a:lnSpc>
                <a:spcPct val="150000"/>
              </a:lnSpc>
            </a:pPr>
            <a:r>
              <a:rPr lang="fr-FR" dirty="0" smtClean="0"/>
              <a:t>Pays </a:t>
            </a:r>
            <a:r>
              <a:rPr lang="fr-FR" dirty="0"/>
              <a:t>Voironnais, </a:t>
            </a:r>
            <a:r>
              <a:rPr lang="fr-FR" dirty="0" smtClean="0"/>
              <a:t>Grésivaudan</a:t>
            </a:r>
            <a:r>
              <a:rPr lang="fr-FR" dirty="0"/>
              <a:t>, </a:t>
            </a:r>
            <a:r>
              <a:rPr lang="fr-FR" dirty="0" smtClean="0"/>
              <a:t>Grenoble </a:t>
            </a:r>
            <a:r>
              <a:rPr lang="fr-FR" dirty="0"/>
              <a:t>Alpes </a:t>
            </a:r>
            <a:r>
              <a:rPr lang="fr-FR" dirty="0" smtClean="0"/>
              <a:t>métropole</a:t>
            </a:r>
          </a:p>
          <a:p>
            <a:pPr algn="ctr">
              <a:lnSpc>
                <a:spcPct val="150000"/>
              </a:lnSpc>
            </a:pPr>
            <a:r>
              <a:rPr lang="fr-FR" dirty="0" smtClean="0"/>
              <a:t>Aide financière : Changement d’appareil de chauffage au bois : </a:t>
            </a:r>
          </a:p>
          <a:p>
            <a:pPr algn="ctr">
              <a:lnSpc>
                <a:spcPct val="150000"/>
              </a:lnSpc>
            </a:pPr>
            <a:r>
              <a:rPr lang="fr-FR" dirty="0" smtClean="0"/>
              <a:t>Label « Flamme verte »</a:t>
            </a:r>
          </a:p>
          <a:p>
            <a:pPr algn="ctr"/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fr-FR" dirty="0" smtClean="0"/>
              <a:t>Prime Air-Bois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3016" t="16800" r="3560" b="24606"/>
          <a:stretch/>
        </p:blipFill>
        <p:spPr bwMode="auto">
          <a:xfrm>
            <a:off x="6589337" y="4949072"/>
            <a:ext cx="2149312" cy="134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9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0458" y="2367416"/>
            <a:ext cx="7260129" cy="297758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Vérifier les hypothèses</a:t>
            </a:r>
            <a:r>
              <a:rPr lang="fr-FR" dirty="0"/>
              <a:t> 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smtClean="0"/>
              <a:t> Deux archétypes dans les utilisateurs du bois-bûche : « Ressource de proximité », et « Marchandise prête à bruler ».</a:t>
            </a:r>
            <a:br>
              <a:rPr lang="fr-FR" dirty="0" smtClean="0"/>
            </a:br>
            <a:r>
              <a:rPr lang="fr-FR" dirty="0" smtClean="0"/>
              <a:t>La prime air-bois favorise le deuxième type.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Procurer différents indicateurs aux acteurs du territoire.</a:t>
            </a:r>
          </a:p>
          <a:p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554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49394" y="1747089"/>
            <a:ext cx="7260129" cy="3304036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fr-FR" dirty="0" err="1" smtClean="0"/>
              <a:t>Gitlab</a:t>
            </a:r>
            <a:r>
              <a:rPr lang="fr-FR" dirty="0" smtClean="0"/>
              <a:t> (INRAE)</a:t>
            </a:r>
          </a:p>
          <a:p>
            <a:pPr algn="ctr">
              <a:lnSpc>
                <a:spcPct val="200000"/>
              </a:lnSpc>
            </a:pPr>
            <a:r>
              <a:rPr lang="fr-FR" dirty="0"/>
              <a:t> SIDDT </a:t>
            </a:r>
            <a:endParaRPr lang="fr-FR" dirty="0" smtClean="0"/>
          </a:p>
          <a:p>
            <a:pPr algn="ctr">
              <a:lnSpc>
                <a:spcPct val="200000"/>
              </a:lnSpc>
            </a:pPr>
            <a:r>
              <a:rPr lang="fr-FR" dirty="0" smtClean="0"/>
              <a:t>R</a:t>
            </a:r>
            <a:r>
              <a:rPr lang="fr-FR" dirty="0"/>
              <a:t>, </a:t>
            </a:r>
            <a:r>
              <a:rPr lang="fr-FR" dirty="0" err="1"/>
              <a:t>Rstudio</a:t>
            </a:r>
            <a:r>
              <a:rPr lang="fr-FR" dirty="0"/>
              <a:t>, et </a:t>
            </a:r>
            <a:r>
              <a:rPr lang="fr-FR" dirty="0" err="1" smtClean="0"/>
              <a:t>Rmarkdown</a:t>
            </a:r>
            <a:r>
              <a:rPr lang="fr-FR" dirty="0" smtClean="0"/>
              <a:t> </a:t>
            </a:r>
          </a:p>
          <a:p>
            <a:pPr algn="ctr">
              <a:lnSpc>
                <a:spcPct val="200000"/>
              </a:lnSpc>
            </a:pPr>
            <a:r>
              <a:rPr lang="fr-FR" dirty="0" smtClean="0"/>
              <a:t>«</a:t>
            </a:r>
            <a:r>
              <a:rPr lang="fr-FR" dirty="0"/>
              <a:t> </a:t>
            </a:r>
            <a:r>
              <a:rPr lang="fr-FR" dirty="0" err="1"/>
              <a:t>readxl</a:t>
            </a:r>
            <a:r>
              <a:rPr lang="fr-FR" dirty="0"/>
              <a:t> </a:t>
            </a:r>
            <a:r>
              <a:rPr lang="fr-FR" dirty="0" smtClean="0"/>
              <a:t>», «</a:t>
            </a:r>
            <a:r>
              <a:rPr lang="fr-FR" dirty="0"/>
              <a:t> </a:t>
            </a:r>
            <a:r>
              <a:rPr lang="fr-FR" dirty="0" err="1"/>
              <a:t>writexl</a:t>
            </a:r>
            <a:r>
              <a:rPr lang="fr-FR" dirty="0"/>
              <a:t> </a:t>
            </a:r>
            <a:r>
              <a:rPr lang="fr-FR" dirty="0" smtClean="0"/>
              <a:t>», </a:t>
            </a:r>
            <a:r>
              <a:rPr lang="fr-FR" dirty="0"/>
              <a:t>« ggplot2 </a:t>
            </a:r>
            <a:r>
              <a:rPr lang="fr-FR" dirty="0" smtClean="0"/>
              <a:t>», «</a:t>
            </a:r>
            <a:r>
              <a:rPr lang="fr-FR" dirty="0"/>
              <a:t> </a:t>
            </a:r>
            <a:r>
              <a:rPr lang="fr-FR" dirty="0" err="1"/>
              <a:t>shiny</a:t>
            </a:r>
            <a:r>
              <a:rPr lang="fr-FR" dirty="0"/>
              <a:t> </a:t>
            </a:r>
            <a:r>
              <a:rPr lang="fr-FR" dirty="0" smtClean="0"/>
              <a:t>», </a:t>
            </a:r>
            <a:r>
              <a:rPr lang="fr-FR" dirty="0"/>
              <a:t>« </a:t>
            </a:r>
            <a:r>
              <a:rPr lang="fr-FR" dirty="0" err="1"/>
              <a:t>FactoMineR</a:t>
            </a:r>
            <a:r>
              <a:rPr lang="fr-FR" dirty="0"/>
              <a:t> </a:t>
            </a:r>
            <a:r>
              <a:rPr lang="fr-FR" dirty="0" smtClean="0"/>
              <a:t>», </a:t>
            </a:r>
            <a:r>
              <a:rPr lang="fr-FR" dirty="0"/>
              <a:t>« </a:t>
            </a:r>
            <a:r>
              <a:rPr lang="fr-FR" dirty="0" err="1"/>
              <a:t>factoextra</a:t>
            </a:r>
            <a:r>
              <a:rPr lang="fr-FR" dirty="0"/>
              <a:t> </a:t>
            </a:r>
            <a:r>
              <a:rPr lang="fr-FR" dirty="0" smtClean="0"/>
              <a:t>», «</a:t>
            </a:r>
            <a:r>
              <a:rPr lang="fr-FR" dirty="0"/>
              <a:t> </a:t>
            </a:r>
            <a:r>
              <a:rPr lang="fr-FR" dirty="0" err="1"/>
              <a:t>tidyr</a:t>
            </a:r>
            <a:r>
              <a:rPr lang="fr-FR" dirty="0"/>
              <a:t> » et « </a:t>
            </a:r>
            <a:r>
              <a:rPr lang="fr-FR" dirty="0" err="1"/>
              <a:t>dplyr</a:t>
            </a:r>
            <a:r>
              <a:rPr lang="fr-FR" dirty="0"/>
              <a:t> </a:t>
            </a:r>
            <a:r>
              <a:rPr lang="fr-FR" dirty="0" smtClean="0"/>
              <a:t>»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8330" y="158421"/>
            <a:ext cx="7662257" cy="888251"/>
          </a:xfrm>
        </p:spPr>
        <p:txBody>
          <a:bodyPr/>
          <a:lstStyle/>
          <a:p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fr-FR" dirty="0" smtClean="0"/>
              <a:t>Données originales et supplémentaires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9"/>
          <a:stretch/>
        </p:blipFill>
        <p:spPr>
          <a:xfrm>
            <a:off x="1099038" y="1537856"/>
            <a:ext cx="7016262" cy="4064000"/>
          </a:xfrm>
          <a:prstGeom prst="rect">
            <a:avLst/>
          </a:prstGeom>
        </p:spPr>
      </p:pic>
      <p:cxnSp>
        <p:nvCxnSpPr>
          <p:cNvPr id="7" name="Connecteur en arc 6"/>
          <p:cNvCxnSpPr/>
          <p:nvPr/>
        </p:nvCxnSpPr>
        <p:spPr>
          <a:xfrm>
            <a:off x="2540977" y="4149970"/>
            <a:ext cx="1969477" cy="984738"/>
          </a:xfrm>
          <a:prstGeom prst="curvedConnector3">
            <a:avLst>
              <a:gd name="adj1" fmla="val 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582615" y="4765376"/>
            <a:ext cx="152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Code INSEE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descriptive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Extraction des tendances </a:t>
            </a:r>
            <a:r>
              <a:rPr lang="fr-FR" dirty="0"/>
              <a:t>et </a:t>
            </a:r>
            <a:r>
              <a:rPr lang="fr-FR" dirty="0" smtClean="0"/>
              <a:t>indicateurs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</a:t>
            </a:r>
            <a:r>
              <a:rPr lang="fr-FR" dirty="0" smtClean="0"/>
              <a:t>raphique uni </a:t>
            </a:r>
            <a:r>
              <a:rPr lang="fr-FR" dirty="0"/>
              <a:t>et bi variées des </a:t>
            </a:r>
            <a:r>
              <a:rPr lang="fr-FR" dirty="0" smtClean="0"/>
              <a:t>individus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</a:t>
            </a:r>
            <a:r>
              <a:rPr lang="fr-FR" dirty="0" smtClean="0"/>
              <a:t>nalyses temporelles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Analyses spatiales </a:t>
            </a:r>
            <a:r>
              <a:rPr lang="fr-FR" dirty="0"/>
              <a:t>au niveau </a:t>
            </a:r>
            <a:r>
              <a:rPr lang="fr-FR" dirty="0" smtClean="0"/>
              <a:t>communal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Amélioration des graphes, recherche d’autres informations en fonction des besoins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algn="ctr"/>
            <a:r>
              <a:rPr lang="fr-FR" dirty="0" smtClean="0"/>
              <a:t>Temps de </a:t>
            </a:r>
            <a:r>
              <a:rPr lang="fr-FR" dirty="0"/>
              <a:t>travail avec les acteurs du </a:t>
            </a:r>
            <a:r>
              <a:rPr lang="fr-FR" dirty="0" smtClean="0"/>
              <a:t>territoire</a:t>
            </a:r>
            <a:r>
              <a:rPr lang="fr-FR" dirty="0"/>
              <a:t> </a:t>
            </a:r>
            <a:r>
              <a:rPr lang="fr-FR" dirty="0" smtClean="0"/>
              <a:t>: discussion, interprétations</a:t>
            </a:r>
            <a:r>
              <a:rPr lang="fr-FR" dirty="0"/>
              <a:t>, </a:t>
            </a:r>
            <a:r>
              <a:rPr lang="fr-FR" dirty="0" smtClean="0"/>
              <a:t>nouvelles </a:t>
            </a:r>
            <a:r>
              <a:rPr lang="fr-FR" dirty="0"/>
              <a:t>pistes d’exploration et d’analyse.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fr-FR" dirty="0" smtClean="0"/>
              <a:t>Méthodologie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24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descriptive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0458" y="1199778"/>
            <a:ext cx="2593322" cy="338078"/>
          </a:xfrm>
        </p:spPr>
        <p:txBody>
          <a:bodyPr/>
          <a:lstStyle/>
          <a:p>
            <a:r>
              <a:rPr lang="fr-FR" dirty="0" smtClean="0"/>
              <a:t>La prime et ses bénéficiaires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pic>
        <p:nvPicPr>
          <p:cNvPr id="5" name="Image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73" y="1537856"/>
            <a:ext cx="3492631" cy="3492631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 rotWithShape="1">
          <a:blip r:embed="rId4"/>
          <a:srcRect t="12439"/>
          <a:stretch/>
        </p:blipFill>
        <p:spPr bwMode="auto">
          <a:xfrm>
            <a:off x="4277207" y="4489489"/>
            <a:ext cx="3924112" cy="20613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 descr="Générale Analyse nb dossiers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6"/>
          <a:stretch/>
        </p:blipFill>
        <p:spPr bwMode="auto">
          <a:xfrm>
            <a:off x="4880523" y="611098"/>
            <a:ext cx="3924112" cy="37252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832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2433</TotalTime>
  <Words>754</Words>
  <Application>Microsoft Office PowerPoint</Application>
  <DocSecurity>0</DocSecurity>
  <PresentationFormat>Affichage à l'écran (4:3)</PresentationFormat>
  <Paragraphs>115</Paragraphs>
  <Slides>19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Raleway</vt:lpstr>
      <vt:lpstr>Times New Roman</vt:lpstr>
      <vt:lpstr>Thème Office</vt:lpstr>
      <vt:lpstr>Traitement et analyse de données de suivi de la Prime Air Bois</vt:lpstr>
      <vt:lpstr>Intro</vt:lpstr>
      <vt:lpstr>Contexte</vt:lpstr>
      <vt:lpstr>Contexte</vt:lpstr>
      <vt:lpstr>Objectifs</vt:lpstr>
      <vt:lpstr>Outils</vt:lpstr>
      <vt:lpstr>Données</vt:lpstr>
      <vt:lpstr>Analyse descriptive</vt:lpstr>
      <vt:lpstr>Analyse descriptive</vt:lpstr>
      <vt:lpstr>Analyse descriptive</vt:lpstr>
      <vt:lpstr>Analyse descriptive</vt:lpstr>
      <vt:lpstr>Analyse inférentielle à l’échelle de l’individu</vt:lpstr>
      <vt:lpstr>Analyse inférentielle à l’échelle de l’individu</vt:lpstr>
      <vt:lpstr>Analyse inférentielle à l’échelle communale</vt:lpstr>
      <vt:lpstr>Analyse inférentielle à l’échelle communale</vt:lpstr>
      <vt:lpstr>Analyse inférentielle à l’échelle communale</vt:lpstr>
      <vt:lpstr>Suite</vt:lpstr>
      <vt:lpstr>Impact sociétal et environnementale 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arnaud</dc:creator>
  <cp:keywords/>
  <dc:description/>
  <cp:lastModifiedBy>Gabriel Mace</cp:lastModifiedBy>
  <cp:revision>176</cp:revision>
  <dcterms:created xsi:type="dcterms:W3CDTF">2019-12-11T10:12:20Z</dcterms:created>
  <dcterms:modified xsi:type="dcterms:W3CDTF">2024-06-30T20:58:57Z</dcterms:modified>
  <cp:category/>
  <dc:identifier/>
  <cp:contentStatus/>
  <dc:language/>
  <cp:version/>
</cp:coreProperties>
</file>